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3.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4.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5.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6.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7.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8.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9.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10.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11.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3" r:id="rId5"/>
  </p:sldMasterIdLst>
  <p:notesMasterIdLst>
    <p:notesMasterId r:id="rId56"/>
  </p:notesMasterIdLst>
  <p:sldIdLst>
    <p:sldId id="263" r:id="rId6"/>
    <p:sldId id="634" r:id="rId7"/>
    <p:sldId id="588" r:id="rId8"/>
    <p:sldId id="292" r:id="rId9"/>
    <p:sldId id="301" r:id="rId10"/>
    <p:sldId id="269" r:id="rId11"/>
    <p:sldId id="276" r:id="rId12"/>
    <p:sldId id="663" r:id="rId13"/>
    <p:sldId id="277" r:id="rId14"/>
    <p:sldId id="278" r:id="rId15"/>
    <p:sldId id="279" r:id="rId16"/>
    <p:sldId id="280" r:id="rId17"/>
    <p:sldId id="281" r:id="rId18"/>
    <p:sldId id="282" r:id="rId19"/>
    <p:sldId id="661" r:id="rId20"/>
    <p:sldId id="662" r:id="rId21"/>
    <p:sldId id="635" r:id="rId22"/>
    <p:sldId id="636" r:id="rId23"/>
    <p:sldId id="646" r:id="rId24"/>
    <p:sldId id="637" r:id="rId25"/>
    <p:sldId id="638" r:id="rId26"/>
    <p:sldId id="639" r:id="rId27"/>
    <p:sldId id="644" r:id="rId28"/>
    <p:sldId id="645" r:id="rId29"/>
    <p:sldId id="640" r:id="rId30"/>
    <p:sldId id="580" r:id="rId31"/>
    <p:sldId id="647" r:id="rId32"/>
    <p:sldId id="579" r:id="rId33"/>
    <p:sldId id="648" r:id="rId34"/>
    <p:sldId id="649" r:id="rId35"/>
    <p:sldId id="650" r:id="rId36"/>
    <p:sldId id="660" r:id="rId37"/>
    <p:sldId id="651" r:id="rId38"/>
    <p:sldId id="659" r:id="rId39"/>
    <p:sldId id="652" r:id="rId40"/>
    <p:sldId id="653" r:id="rId41"/>
    <p:sldId id="654" r:id="rId42"/>
    <p:sldId id="655" r:id="rId43"/>
    <p:sldId id="656" r:id="rId44"/>
    <p:sldId id="657" r:id="rId45"/>
    <p:sldId id="658" r:id="rId46"/>
    <p:sldId id="286" r:id="rId47"/>
    <p:sldId id="265" r:id="rId48"/>
    <p:sldId id="287" r:id="rId49"/>
    <p:sldId id="288" r:id="rId50"/>
    <p:sldId id="289" r:id="rId51"/>
    <p:sldId id="622" r:id="rId52"/>
    <p:sldId id="607" r:id="rId53"/>
    <p:sldId id="612" r:id="rId54"/>
    <p:sldId id="291" r:id="rId55"/>
  </p:sldIdLst>
  <p:sldSz cx="12192000" cy="6858000"/>
  <p:notesSz cx="6858000" cy="9144000"/>
  <p:defaultTex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8"/>
    <a:srgbClr val="00628C"/>
    <a:srgbClr val="EBF5F5"/>
    <a:srgbClr val="FBF5D4"/>
    <a:srgbClr val="347574"/>
    <a:srgbClr val="466665"/>
    <a:srgbClr val="C8E2E8"/>
    <a:srgbClr val="82CB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02" autoAdjust="0"/>
    <p:restoredTop sz="84136" autoAdjust="0"/>
  </p:normalViewPr>
  <p:slideViewPr>
    <p:cSldViewPr>
      <p:cViewPr varScale="1">
        <p:scale>
          <a:sx n="75" d="100"/>
          <a:sy n="75" d="100"/>
        </p:scale>
        <p:origin x="606" y="9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presProps" Target="presProps.xml"/><Relationship Id="rId61"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cca Donaldson" userId="de1bd23b-13b3-40c7-98d3-b019b9d9da5e" providerId="ADAL" clId="{40AF8F8F-E862-4BFA-A02E-6B72BC9B7078}"/>
    <pc:docChg chg="modSld">
      <pc:chgData name="Rebecca Donaldson" userId="de1bd23b-13b3-40c7-98d3-b019b9d9da5e" providerId="ADAL" clId="{40AF8F8F-E862-4BFA-A02E-6B72BC9B7078}" dt="2021-09-10T12:20:43.271" v="0" actId="11"/>
      <pc:docMkLst>
        <pc:docMk/>
      </pc:docMkLst>
      <pc:sldChg chg="modSp">
        <pc:chgData name="Rebecca Donaldson" userId="de1bd23b-13b3-40c7-98d3-b019b9d9da5e" providerId="ADAL" clId="{40AF8F8F-E862-4BFA-A02E-6B72BC9B7078}" dt="2021-09-10T12:20:43.271" v="0" actId="11"/>
        <pc:sldMkLst>
          <pc:docMk/>
          <pc:sldMk cId="387169446" sldId="281"/>
        </pc:sldMkLst>
        <pc:spChg chg="mod">
          <ac:chgData name="Rebecca Donaldson" userId="de1bd23b-13b3-40c7-98d3-b019b9d9da5e" providerId="ADAL" clId="{40AF8F8F-E862-4BFA-A02E-6B72BC9B7078}" dt="2021-09-10T12:20:43.271" v="0" actId="11"/>
          <ac:spMkLst>
            <pc:docMk/>
            <pc:sldMk cId="387169446" sldId="281"/>
            <ac:spMk id="4" creationId="{F119E42E-06D3-4962-8EB7-A909E87EEFF5}"/>
          </ac:spMkLst>
        </pc:spChg>
      </pc:sldChg>
    </pc:docChg>
  </pc:docChgLst>
  <pc:docChgLst>
    <pc:chgData name="Steve McCormack" userId="a36034f6-e157-44c0-92e0-583c4185333c" providerId="ADAL" clId="{1DB5639A-E2A0-4363-8D03-8E2E0DEC46BF}"/>
    <pc:docChg chg="custSel modSld">
      <pc:chgData name="Steve McCormack" userId="a36034f6-e157-44c0-92e0-583c4185333c" providerId="ADAL" clId="{1DB5639A-E2A0-4363-8D03-8E2E0DEC46BF}" dt="2021-09-21T07:27:16.849" v="114" actId="6549"/>
      <pc:docMkLst>
        <pc:docMk/>
      </pc:docMkLst>
      <pc:sldChg chg="modSp mod">
        <pc:chgData name="Steve McCormack" userId="a36034f6-e157-44c0-92e0-583c4185333c" providerId="ADAL" clId="{1DB5639A-E2A0-4363-8D03-8E2E0DEC46BF}" dt="2021-09-21T07:26:54.687" v="106" actId="6549"/>
        <pc:sldMkLst>
          <pc:docMk/>
          <pc:sldMk cId="1792976774" sldId="288"/>
        </pc:sldMkLst>
        <pc:spChg chg="mod">
          <ac:chgData name="Steve McCormack" userId="a36034f6-e157-44c0-92e0-583c4185333c" providerId="ADAL" clId="{1DB5639A-E2A0-4363-8D03-8E2E0DEC46BF}" dt="2021-09-21T07:26:54.687" v="106" actId="6549"/>
          <ac:spMkLst>
            <pc:docMk/>
            <pc:sldMk cId="1792976774" sldId="288"/>
            <ac:spMk id="2" creationId="{3D3B0D61-9420-4B06-8555-667429430C87}"/>
          </ac:spMkLst>
        </pc:spChg>
      </pc:sldChg>
      <pc:sldChg chg="modSp mod">
        <pc:chgData name="Steve McCormack" userId="a36034f6-e157-44c0-92e0-583c4185333c" providerId="ADAL" clId="{1DB5639A-E2A0-4363-8D03-8E2E0DEC46BF}" dt="2021-09-21T07:27:16.849" v="114" actId="6549"/>
        <pc:sldMkLst>
          <pc:docMk/>
          <pc:sldMk cId="309275939" sldId="291"/>
        </pc:sldMkLst>
        <pc:spChg chg="mod">
          <ac:chgData name="Steve McCormack" userId="a36034f6-e157-44c0-92e0-583c4185333c" providerId="ADAL" clId="{1DB5639A-E2A0-4363-8D03-8E2E0DEC46BF}" dt="2021-09-21T07:27:16.849" v="114" actId="6549"/>
          <ac:spMkLst>
            <pc:docMk/>
            <pc:sldMk cId="309275939" sldId="291"/>
            <ac:spMk id="2" creationId="{2FC8153A-3089-4481-8DDB-FCA2DBF5BD26}"/>
          </ac:spMkLst>
        </pc:spChg>
      </pc:sldChg>
      <pc:sldChg chg="modNotesTx">
        <pc:chgData name="Steve McCormack" userId="a36034f6-e157-44c0-92e0-583c4185333c" providerId="ADAL" clId="{1DB5639A-E2A0-4363-8D03-8E2E0DEC46BF}" dt="2021-09-21T07:21:04.514" v="63" actId="20577"/>
        <pc:sldMkLst>
          <pc:docMk/>
          <pc:sldMk cId="4258197285" sldId="292"/>
        </pc:sldMkLst>
      </pc:sldChg>
      <pc:sldChg chg="modSp mod">
        <pc:chgData name="Steve McCormack" userId="a36034f6-e157-44c0-92e0-583c4185333c" providerId="ADAL" clId="{1DB5639A-E2A0-4363-8D03-8E2E0DEC46BF}" dt="2021-09-21T07:24:15.793" v="91" actId="20577"/>
        <pc:sldMkLst>
          <pc:docMk/>
          <pc:sldMk cId="1972075379" sldId="579"/>
        </pc:sldMkLst>
        <pc:spChg chg="mod">
          <ac:chgData name="Steve McCormack" userId="a36034f6-e157-44c0-92e0-583c4185333c" providerId="ADAL" clId="{1DB5639A-E2A0-4363-8D03-8E2E0DEC46BF}" dt="2021-09-21T07:24:15.793" v="91" actId="20577"/>
          <ac:spMkLst>
            <pc:docMk/>
            <pc:sldMk cId="1972075379" sldId="579"/>
            <ac:spMk id="46" creationId="{F54F07ED-8B66-4FB3-B9ED-20C6A6FEE49C}"/>
          </ac:spMkLst>
        </pc:spChg>
      </pc:sldChg>
      <pc:sldChg chg="modSp mod">
        <pc:chgData name="Steve McCormack" userId="a36034f6-e157-44c0-92e0-583c4185333c" providerId="ADAL" clId="{1DB5639A-E2A0-4363-8D03-8E2E0DEC46BF}" dt="2021-09-21T07:24:03.185" v="89" actId="20577"/>
        <pc:sldMkLst>
          <pc:docMk/>
          <pc:sldMk cId="717258061" sldId="580"/>
        </pc:sldMkLst>
        <pc:spChg chg="mod">
          <ac:chgData name="Steve McCormack" userId="a36034f6-e157-44c0-92e0-583c4185333c" providerId="ADAL" clId="{1DB5639A-E2A0-4363-8D03-8E2E0DEC46BF}" dt="2021-09-21T07:24:03.185" v="89" actId="20577"/>
          <ac:spMkLst>
            <pc:docMk/>
            <pc:sldMk cId="717258061" sldId="580"/>
            <ac:spMk id="7" creationId="{4D581EB8-5389-48CC-BA5A-3FDB294DFF8E}"/>
          </ac:spMkLst>
        </pc:spChg>
      </pc:sldChg>
      <pc:sldChg chg="modSp mod">
        <pc:chgData name="Steve McCormack" userId="a36034f6-e157-44c0-92e0-583c4185333c" providerId="ADAL" clId="{1DB5639A-E2A0-4363-8D03-8E2E0DEC46BF}" dt="2021-09-21T07:27:04.719" v="110" actId="6549"/>
        <pc:sldMkLst>
          <pc:docMk/>
          <pc:sldMk cId="1267945699" sldId="607"/>
        </pc:sldMkLst>
        <pc:spChg chg="mod">
          <ac:chgData name="Steve McCormack" userId="a36034f6-e157-44c0-92e0-583c4185333c" providerId="ADAL" clId="{1DB5639A-E2A0-4363-8D03-8E2E0DEC46BF}" dt="2021-09-21T07:27:04.719" v="110" actId="6549"/>
          <ac:spMkLst>
            <pc:docMk/>
            <pc:sldMk cId="1267945699" sldId="607"/>
            <ac:spMk id="2" creationId="{468AD34D-48AC-4C34-99A5-DF560A5DFC10}"/>
          </ac:spMkLst>
        </pc:spChg>
      </pc:sldChg>
      <pc:sldChg chg="modSp mod">
        <pc:chgData name="Steve McCormack" userId="a36034f6-e157-44c0-92e0-583c4185333c" providerId="ADAL" clId="{1DB5639A-E2A0-4363-8D03-8E2E0DEC46BF}" dt="2021-09-21T07:27:10.672" v="112" actId="6549"/>
        <pc:sldMkLst>
          <pc:docMk/>
          <pc:sldMk cId="1254757371" sldId="612"/>
        </pc:sldMkLst>
        <pc:spChg chg="mod">
          <ac:chgData name="Steve McCormack" userId="a36034f6-e157-44c0-92e0-583c4185333c" providerId="ADAL" clId="{1DB5639A-E2A0-4363-8D03-8E2E0DEC46BF}" dt="2021-09-21T07:27:10.672" v="112" actId="6549"/>
          <ac:spMkLst>
            <pc:docMk/>
            <pc:sldMk cId="1254757371" sldId="612"/>
            <ac:spMk id="2" creationId="{468AD34D-48AC-4C34-99A5-DF560A5DFC10}"/>
          </ac:spMkLst>
        </pc:spChg>
      </pc:sldChg>
      <pc:sldChg chg="modSp mod">
        <pc:chgData name="Steve McCormack" userId="a36034f6-e157-44c0-92e0-583c4185333c" providerId="ADAL" clId="{1DB5639A-E2A0-4363-8D03-8E2E0DEC46BF}" dt="2021-09-21T07:27:00.544" v="108" actId="6549"/>
        <pc:sldMkLst>
          <pc:docMk/>
          <pc:sldMk cId="2473925229" sldId="622"/>
        </pc:sldMkLst>
        <pc:spChg chg="mod">
          <ac:chgData name="Steve McCormack" userId="a36034f6-e157-44c0-92e0-583c4185333c" providerId="ADAL" clId="{1DB5639A-E2A0-4363-8D03-8E2E0DEC46BF}" dt="2021-09-21T07:27:00.544" v="108" actId="6549"/>
          <ac:spMkLst>
            <pc:docMk/>
            <pc:sldMk cId="2473925229" sldId="622"/>
            <ac:spMk id="2" creationId="{468AD34D-48AC-4C34-99A5-DF560A5DFC10}"/>
          </ac:spMkLst>
        </pc:spChg>
      </pc:sldChg>
      <pc:sldChg chg="modSp mod">
        <pc:chgData name="Steve McCormack" userId="a36034f6-e157-44c0-92e0-583c4185333c" providerId="ADAL" clId="{1DB5639A-E2A0-4363-8D03-8E2E0DEC46BF}" dt="2021-09-21T07:20:37.528" v="5" actId="6549"/>
        <pc:sldMkLst>
          <pc:docMk/>
          <pc:sldMk cId="4047149034" sldId="634"/>
        </pc:sldMkLst>
        <pc:spChg chg="mod">
          <ac:chgData name="Steve McCormack" userId="a36034f6-e157-44c0-92e0-583c4185333c" providerId="ADAL" clId="{1DB5639A-E2A0-4363-8D03-8E2E0DEC46BF}" dt="2021-09-21T07:20:37.528" v="5" actId="6549"/>
          <ac:spMkLst>
            <pc:docMk/>
            <pc:sldMk cId="4047149034" sldId="634"/>
            <ac:spMk id="5" creationId="{F3AEFA3D-6E0E-40FE-BDA2-AC1662A877CD}"/>
          </ac:spMkLst>
        </pc:spChg>
      </pc:sldChg>
      <pc:sldChg chg="modSp mod">
        <pc:chgData name="Steve McCormack" userId="a36034f6-e157-44c0-92e0-583c4185333c" providerId="ADAL" clId="{1DB5639A-E2A0-4363-8D03-8E2E0DEC46BF}" dt="2021-09-21T07:22:36.420" v="68" actId="20577"/>
        <pc:sldMkLst>
          <pc:docMk/>
          <pc:sldMk cId="3551641642" sldId="635"/>
        </pc:sldMkLst>
        <pc:spChg chg="mod">
          <ac:chgData name="Steve McCormack" userId="a36034f6-e157-44c0-92e0-583c4185333c" providerId="ADAL" clId="{1DB5639A-E2A0-4363-8D03-8E2E0DEC46BF}" dt="2021-09-21T07:22:36.420" v="68" actId="20577"/>
          <ac:spMkLst>
            <pc:docMk/>
            <pc:sldMk cId="3551641642" sldId="635"/>
            <ac:spMk id="2" creationId="{23A84928-1FCA-4634-9C2E-8162352F2955}"/>
          </ac:spMkLst>
        </pc:spChg>
      </pc:sldChg>
      <pc:sldChg chg="modSp mod">
        <pc:chgData name="Steve McCormack" userId="a36034f6-e157-44c0-92e0-583c4185333c" providerId="ADAL" clId="{1DB5639A-E2A0-4363-8D03-8E2E0DEC46BF}" dt="2021-09-21T07:22:44.457" v="69" actId="20577"/>
        <pc:sldMkLst>
          <pc:docMk/>
          <pc:sldMk cId="869048584" sldId="636"/>
        </pc:sldMkLst>
        <pc:spChg chg="mod">
          <ac:chgData name="Steve McCormack" userId="a36034f6-e157-44c0-92e0-583c4185333c" providerId="ADAL" clId="{1DB5639A-E2A0-4363-8D03-8E2E0DEC46BF}" dt="2021-09-21T07:22:44.457" v="69" actId="20577"/>
          <ac:spMkLst>
            <pc:docMk/>
            <pc:sldMk cId="869048584" sldId="636"/>
            <ac:spMk id="46" creationId="{F54F07ED-8B66-4FB3-B9ED-20C6A6FEE49C}"/>
          </ac:spMkLst>
        </pc:spChg>
      </pc:sldChg>
      <pc:sldChg chg="modSp mod">
        <pc:chgData name="Steve McCormack" userId="a36034f6-e157-44c0-92e0-583c4185333c" providerId="ADAL" clId="{1DB5639A-E2A0-4363-8D03-8E2E0DEC46BF}" dt="2021-09-21T07:23:06.865" v="75" actId="20577"/>
        <pc:sldMkLst>
          <pc:docMk/>
          <pc:sldMk cId="1699477112" sldId="637"/>
        </pc:sldMkLst>
        <pc:spChg chg="mod">
          <ac:chgData name="Steve McCormack" userId="a36034f6-e157-44c0-92e0-583c4185333c" providerId="ADAL" clId="{1DB5639A-E2A0-4363-8D03-8E2E0DEC46BF}" dt="2021-09-21T07:23:06.865" v="75" actId="20577"/>
          <ac:spMkLst>
            <pc:docMk/>
            <pc:sldMk cId="1699477112" sldId="637"/>
            <ac:spMk id="2" creationId="{23A84928-1FCA-4634-9C2E-8162352F2955}"/>
          </ac:spMkLst>
        </pc:spChg>
      </pc:sldChg>
      <pc:sldChg chg="modSp mod">
        <pc:chgData name="Steve McCormack" userId="a36034f6-e157-44c0-92e0-583c4185333c" providerId="ADAL" clId="{1DB5639A-E2A0-4363-8D03-8E2E0DEC46BF}" dt="2021-09-21T07:23:13.855" v="76" actId="20577"/>
        <pc:sldMkLst>
          <pc:docMk/>
          <pc:sldMk cId="1736957985" sldId="638"/>
        </pc:sldMkLst>
        <pc:spChg chg="mod">
          <ac:chgData name="Steve McCormack" userId="a36034f6-e157-44c0-92e0-583c4185333c" providerId="ADAL" clId="{1DB5639A-E2A0-4363-8D03-8E2E0DEC46BF}" dt="2021-09-21T07:23:13.855" v="76" actId="20577"/>
          <ac:spMkLst>
            <pc:docMk/>
            <pc:sldMk cId="1736957985" sldId="638"/>
            <ac:spMk id="46" creationId="{F54F07ED-8B66-4FB3-B9ED-20C6A6FEE49C}"/>
          </ac:spMkLst>
        </pc:spChg>
      </pc:sldChg>
      <pc:sldChg chg="modSp mod">
        <pc:chgData name="Steve McCormack" userId="a36034f6-e157-44c0-92e0-583c4185333c" providerId="ADAL" clId="{1DB5639A-E2A0-4363-8D03-8E2E0DEC46BF}" dt="2021-09-21T07:23:19.067" v="77" actId="20577"/>
        <pc:sldMkLst>
          <pc:docMk/>
          <pc:sldMk cId="42062791" sldId="639"/>
        </pc:sldMkLst>
        <pc:spChg chg="mod">
          <ac:chgData name="Steve McCormack" userId="a36034f6-e157-44c0-92e0-583c4185333c" providerId="ADAL" clId="{1DB5639A-E2A0-4363-8D03-8E2E0DEC46BF}" dt="2021-09-21T07:23:19.067" v="77" actId="20577"/>
          <ac:spMkLst>
            <pc:docMk/>
            <pc:sldMk cId="42062791" sldId="639"/>
            <ac:spMk id="2" creationId="{23A84928-1FCA-4634-9C2E-8162352F2955}"/>
          </ac:spMkLst>
        </pc:spChg>
      </pc:sldChg>
      <pc:sldChg chg="modSp mod">
        <pc:chgData name="Steve McCormack" userId="a36034f6-e157-44c0-92e0-583c4185333c" providerId="ADAL" clId="{1DB5639A-E2A0-4363-8D03-8E2E0DEC46BF}" dt="2021-09-21T07:23:58.012" v="88" actId="20577"/>
        <pc:sldMkLst>
          <pc:docMk/>
          <pc:sldMk cId="127864610" sldId="640"/>
        </pc:sldMkLst>
        <pc:spChg chg="mod">
          <ac:chgData name="Steve McCormack" userId="a36034f6-e157-44c0-92e0-583c4185333c" providerId="ADAL" clId="{1DB5639A-E2A0-4363-8D03-8E2E0DEC46BF}" dt="2021-09-21T07:23:58.012" v="88" actId="20577"/>
          <ac:spMkLst>
            <pc:docMk/>
            <pc:sldMk cId="127864610" sldId="640"/>
            <ac:spMk id="46" creationId="{F54F07ED-8B66-4FB3-B9ED-20C6A6FEE49C}"/>
          </ac:spMkLst>
        </pc:spChg>
        <pc:spChg chg="mod">
          <ac:chgData name="Steve McCormack" userId="a36034f6-e157-44c0-92e0-583c4185333c" providerId="ADAL" clId="{1DB5639A-E2A0-4363-8D03-8E2E0DEC46BF}" dt="2021-09-21T07:23:50.218" v="87" actId="6549"/>
          <ac:spMkLst>
            <pc:docMk/>
            <pc:sldMk cId="127864610" sldId="640"/>
            <ac:spMk id="47" creationId="{B2B6868B-315C-4B5D-8054-AC593F784672}"/>
          </ac:spMkLst>
        </pc:spChg>
      </pc:sldChg>
      <pc:sldChg chg="modSp mod">
        <pc:chgData name="Steve McCormack" userId="a36034f6-e157-44c0-92e0-583c4185333c" providerId="ADAL" clId="{1DB5639A-E2A0-4363-8D03-8E2E0DEC46BF}" dt="2021-09-21T07:23:23.538" v="78" actId="20577"/>
        <pc:sldMkLst>
          <pc:docMk/>
          <pc:sldMk cId="284002391" sldId="644"/>
        </pc:sldMkLst>
        <pc:spChg chg="mod">
          <ac:chgData name="Steve McCormack" userId="a36034f6-e157-44c0-92e0-583c4185333c" providerId="ADAL" clId="{1DB5639A-E2A0-4363-8D03-8E2E0DEC46BF}" dt="2021-09-21T07:23:23.538" v="78" actId="20577"/>
          <ac:spMkLst>
            <pc:docMk/>
            <pc:sldMk cId="284002391" sldId="644"/>
            <ac:spMk id="46" creationId="{F54F07ED-8B66-4FB3-B9ED-20C6A6FEE49C}"/>
          </ac:spMkLst>
        </pc:spChg>
      </pc:sldChg>
      <pc:sldChg chg="modSp mod">
        <pc:chgData name="Steve McCormack" userId="a36034f6-e157-44c0-92e0-583c4185333c" providerId="ADAL" clId="{1DB5639A-E2A0-4363-8D03-8E2E0DEC46BF}" dt="2021-09-21T07:23:43.113" v="83" actId="6549"/>
        <pc:sldMkLst>
          <pc:docMk/>
          <pc:sldMk cId="3425439524" sldId="645"/>
        </pc:sldMkLst>
        <pc:spChg chg="mod">
          <ac:chgData name="Steve McCormack" userId="a36034f6-e157-44c0-92e0-583c4185333c" providerId="ADAL" clId="{1DB5639A-E2A0-4363-8D03-8E2E0DEC46BF}" dt="2021-09-21T07:23:39.330" v="79" actId="20577"/>
          <ac:spMkLst>
            <pc:docMk/>
            <pc:sldMk cId="3425439524" sldId="645"/>
            <ac:spMk id="2" creationId="{23A84928-1FCA-4634-9C2E-8162352F2955}"/>
          </ac:spMkLst>
        </pc:spChg>
        <pc:spChg chg="mod">
          <ac:chgData name="Steve McCormack" userId="a36034f6-e157-44c0-92e0-583c4185333c" providerId="ADAL" clId="{1DB5639A-E2A0-4363-8D03-8E2E0DEC46BF}" dt="2021-09-21T07:23:43.113" v="83" actId="6549"/>
          <ac:spMkLst>
            <pc:docMk/>
            <pc:sldMk cId="3425439524" sldId="645"/>
            <ac:spMk id="6" creationId="{2B57B72E-B50F-42D2-AB99-91A92106BB09}"/>
          </ac:spMkLst>
        </pc:spChg>
      </pc:sldChg>
      <pc:sldChg chg="modSp mod">
        <pc:chgData name="Steve McCormack" userId="a36034f6-e157-44c0-92e0-583c4185333c" providerId="ADAL" clId="{1DB5639A-E2A0-4363-8D03-8E2E0DEC46BF}" dt="2021-09-21T07:23:01.592" v="74" actId="6549"/>
        <pc:sldMkLst>
          <pc:docMk/>
          <pc:sldMk cId="2254125967" sldId="646"/>
        </pc:sldMkLst>
        <pc:spChg chg="mod">
          <ac:chgData name="Steve McCormack" userId="a36034f6-e157-44c0-92e0-583c4185333c" providerId="ADAL" clId="{1DB5639A-E2A0-4363-8D03-8E2E0DEC46BF}" dt="2021-09-21T07:22:54.016" v="70" actId="6549"/>
          <ac:spMkLst>
            <pc:docMk/>
            <pc:sldMk cId="2254125967" sldId="646"/>
            <ac:spMk id="46" creationId="{F54F07ED-8B66-4FB3-B9ED-20C6A6FEE49C}"/>
          </ac:spMkLst>
        </pc:spChg>
        <pc:spChg chg="mod">
          <ac:chgData name="Steve McCormack" userId="a36034f6-e157-44c0-92e0-583c4185333c" providerId="ADAL" clId="{1DB5639A-E2A0-4363-8D03-8E2E0DEC46BF}" dt="2021-09-21T07:23:01.592" v="74" actId="6549"/>
          <ac:spMkLst>
            <pc:docMk/>
            <pc:sldMk cId="2254125967" sldId="646"/>
            <ac:spMk id="47" creationId="{B2B6868B-315C-4B5D-8054-AC593F784672}"/>
          </ac:spMkLst>
        </pc:spChg>
      </pc:sldChg>
      <pc:sldChg chg="modSp mod">
        <pc:chgData name="Steve McCormack" userId="a36034f6-e157-44c0-92e0-583c4185333c" providerId="ADAL" clId="{1DB5639A-E2A0-4363-8D03-8E2E0DEC46BF}" dt="2021-09-21T07:24:11.185" v="90" actId="20577"/>
        <pc:sldMkLst>
          <pc:docMk/>
          <pc:sldMk cId="575721747" sldId="647"/>
        </pc:sldMkLst>
        <pc:spChg chg="mod">
          <ac:chgData name="Steve McCormack" userId="a36034f6-e157-44c0-92e0-583c4185333c" providerId="ADAL" clId="{1DB5639A-E2A0-4363-8D03-8E2E0DEC46BF}" dt="2021-09-21T07:24:11.185" v="90" actId="20577"/>
          <ac:spMkLst>
            <pc:docMk/>
            <pc:sldMk cId="575721747" sldId="647"/>
            <ac:spMk id="7" creationId="{4D581EB8-5389-48CC-BA5A-3FDB294DFF8E}"/>
          </ac:spMkLst>
        </pc:spChg>
      </pc:sldChg>
      <pc:sldChg chg="modSp mod">
        <pc:chgData name="Steve McCormack" userId="a36034f6-e157-44c0-92e0-583c4185333c" providerId="ADAL" clId="{1DB5639A-E2A0-4363-8D03-8E2E0DEC46BF}" dt="2021-09-21T07:24:21.311" v="92" actId="20577"/>
        <pc:sldMkLst>
          <pc:docMk/>
          <pc:sldMk cId="2064241020" sldId="648"/>
        </pc:sldMkLst>
        <pc:spChg chg="mod">
          <ac:chgData name="Steve McCormack" userId="a36034f6-e157-44c0-92e0-583c4185333c" providerId="ADAL" clId="{1DB5639A-E2A0-4363-8D03-8E2E0DEC46BF}" dt="2021-09-21T07:24:21.311" v="92" actId="20577"/>
          <ac:spMkLst>
            <pc:docMk/>
            <pc:sldMk cId="2064241020" sldId="648"/>
            <ac:spMk id="7" creationId="{3B64C9C1-2589-4A65-8CF4-DB9A33CC355C}"/>
          </ac:spMkLst>
        </pc:spChg>
      </pc:sldChg>
      <pc:sldChg chg="modSp mod">
        <pc:chgData name="Steve McCormack" userId="a36034f6-e157-44c0-92e0-583c4185333c" providerId="ADAL" clId="{1DB5639A-E2A0-4363-8D03-8E2E0DEC46BF}" dt="2021-09-21T07:24:41.859" v="93" actId="20577"/>
        <pc:sldMkLst>
          <pc:docMk/>
          <pc:sldMk cId="3918239353" sldId="649"/>
        </pc:sldMkLst>
        <pc:spChg chg="mod">
          <ac:chgData name="Steve McCormack" userId="a36034f6-e157-44c0-92e0-583c4185333c" providerId="ADAL" clId="{1DB5639A-E2A0-4363-8D03-8E2E0DEC46BF}" dt="2021-09-21T07:24:41.859" v="93" actId="20577"/>
          <ac:spMkLst>
            <pc:docMk/>
            <pc:sldMk cId="3918239353" sldId="649"/>
            <ac:spMk id="7" creationId="{FF2C91B7-92DA-482A-B5F8-A3F8F3571A59}"/>
          </ac:spMkLst>
        </pc:spChg>
      </pc:sldChg>
      <pc:sldChg chg="modSp mod">
        <pc:chgData name="Steve McCormack" userId="a36034f6-e157-44c0-92e0-583c4185333c" providerId="ADAL" clId="{1DB5639A-E2A0-4363-8D03-8E2E0DEC46BF}" dt="2021-09-21T07:24:53.729" v="94" actId="20577"/>
        <pc:sldMkLst>
          <pc:docMk/>
          <pc:sldMk cId="1194371838" sldId="650"/>
        </pc:sldMkLst>
        <pc:spChg chg="mod">
          <ac:chgData name="Steve McCormack" userId="a36034f6-e157-44c0-92e0-583c4185333c" providerId="ADAL" clId="{1DB5639A-E2A0-4363-8D03-8E2E0DEC46BF}" dt="2021-09-21T07:24:53.729" v="94" actId="20577"/>
          <ac:spMkLst>
            <pc:docMk/>
            <pc:sldMk cId="1194371838" sldId="650"/>
            <ac:spMk id="7" creationId="{3B64C9C1-2589-4A65-8CF4-DB9A33CC355C}"/>
          </ac:spMkLst>
        </pc:spChg>
      </pc:sldChg>
      <pc:sldChg chg="modSp mod">
        <pc:chgData name="Steve McCormack" userId="a36034f6-e157-44c0-92e0-583c4185333c" providerId="ADAL" clId="{1DB5639A-E2A0-4363-8D03-8E2E0DEC46BF}" dt="2021-09-21T07:25:05.617" v="96" actId="20577"/>
        <pc:sldMkLst>
          <pc:docMk/>
          <pc:sldMk cId="4032175568" sldId="651"/>
        </pc:sldMkLst>
        <pc:spChg chg="mod">
          <ac:chgData name="Steve McCormack" userId="a36034f6-e157-44c0-92e0-583c4185333c" providerId="ADAL" clId="{1DB5639A-E2A0-4363-8D03-8E2E0DEC46BF}" dt="2021-09-21T07:25:05.617" v="96" actId="20577"/>
          <ac:spMkLst>
            <pc:docMk/>
            <pc:sldMk cId="4032175568" sldId="651"/>
            <ac:spMk id="7" creationId="{A89207D2-B3E9-4D6C-B0DE-8AF95E11B83D}"/>
          </ac:spMkLst>
        </pc:spChg>
      </pc:sldChg>
      <pc:sldChg chg="modSp mod">
        <pc:chgData name="Steve McCormack" userId="a36034f6-e157-44c0-92e0-583c4185333c" providerId="ADAL" clId="{1DB5639A-E2A0-4363-8D03-8E2E0DEC46BF}" dt="2021-09-21T07:25:40.938" v="98" actId="20577"/>
        <pc:sldMkLst>
          <pc:docMk/>
          <pc:sldMk cId="2125127343" sldId="652"/>
        </pc:sldMkLst>
        <pc:spChg chg="mod">
          <ac:chgData name="Steve McCormack" userId="a36034f6-e157-44c0-92e0-583c4185333c" providerId="ADAL" clId="{1DB5639A-E2A0-4363-8D03-8E2E0DEC46BF}" dt="2021-09-21T07:25:40.938" v="98" actId="20577"/>
          <ac:spMkLst>
            <pc:docMk/>
            <pc:sldMk cId="2125127343" sldId="652"/>
            <ac:spMk id="7" creationId="{763A0269-925D-40C8-B2ED-3ABB8E7DEE69}"/>
          </ac:spMkLst>
        </pc:spChg>
      </pc:sldChg>
      <pc:sldChg chg="modSp mod">
        <pc:chgData name="Steve McCormack" userId="a36034f6-e157-44c0-92e0-583c4185333c" providerId="ADAL" clId="{1DB5639A-E2A0-4363-8D03-8E2E0DEC46BF}" dt="2021-09-21T07:25:52.130" v="99" actId="20577"/>
        <pc:sldMkLst>
          <pc:docMk/>
          <pc:sldMk cId="2089071826" sldId="653"/>
        </pc:sldMkLst>
        <pc:spChg chg="mod">
          <ac:chgData name="Steve McCormack" userId="a36034f6-e157-44c0-92e0-583c4185333c" providerId="ADAL" clId="{1DB5639A-E2A0-4363-8D03-8E2E0DEC46BF}" dt="2021-09-21T07:25:52.130" v="99" actId="20577"/>
          <ac:spMkLst>
            <pc:docMk/>
            <pc:sldMk cId="2089071826" sldId="653"/>
            <ac:spMk id="7" creationId="{A89207D2-B3E9-4D6C-B0DE-8AF95E11B83D}"/>
          </ac:spMkLst>
        </pc:spChg>
      </pc:sldChg>
      <pc:sldChg chg="modSp mod">
        <pc:chgData name="Steve McCormack" userId="a36034f6-e157-44c0-92e0-583c4185333c" providerId="ADAL" clId="{1DB5639A-E2A0-4363-8D03-8E2E0DEC46BF}" dt="2021-09-21T07:25:56.605" v="100" actId="20577"/>
        <pc:sldMkLst>
          <pc:docMk/>
          <pc:sldMk cId="260043863" sldId="654"/>
        </pc:sldMkLst>
        <pc:spChg chg="mod">
          <ac:chgData name="Steve McCormack" userId="a36034f6-e157-44c0-92e0-583c4185333c" providerId="ADAL" clId="{1DB5639A-E2A0-4363-8D03-8E2E0DEC46BF}" dt="2021-09-21T07:25:56.605" v="100" actId="20577"/>
          <ac:spMkLst>
            <pc:docMk/>
            <pc:sldMk cId="260043863" sldId="654"/>
            <ac:spMk id="7" creationId="{763A0269-925D-40C8-B2ED-3ABB8E7DEE69}"/>
          </ac:spMkLst>
        </pc:spChg>
      </pc:sldChg>
      <pc:sldChg chg="modSp mod">
        <pc:chgData name="Steve McCormack" userId="a36034f6-e157-44c0-92e0-583c4185333c" providerId="ADAL" clId="{1DB5639A-E2A0-4363-8D03-8E2E0DEC46BF}" dt="2021-09-21T07:26:05.155" v="101" actId="20577"/>
        <pc:sldMkLst>
          <pc:docMk/>
          <pc:sldMk cId="2548074377" sldId="655"/>
        </pc:sldMkLst>
        <pc:spChg chg="mod">
          <ac:chgData name="Steve McCormack" userId="a36034f6-e157-44c0-92e0-583c4185333c" providerId="ADAL" clId="{1DB5639A-E2A0-4363-8D03-8E2E0DEC46BF}" dt="2021-09-21T07:26:05.155" v="101" actId="20577"/>
          <ac:spMkLst>
            <pc:docMk/>
            <pc:sldMk cId="2548074377" sldId="655"/>
            <ac:spMk id="7" creationId="{A89207D2-B3E9-4D6C-B0DE-8AF95E11B83D}"/>
          </ac:spMkLst>
        </pc:spChg>
      </pc:sldChg>
      <pc:sldChg chg="modSp mod">
        <pc:chgData name="Steve McCormack" userId="a36034f6-e157-44c0-92e0-583c4185333c" providerId="ADAL" clId="{1DB5639A-E2A0-4363-8D03-8E2E0DEC46BF}" dt="2021-09-21T07:26:35.025" v="102" actId="20577"/>
        <pc:sldMkLst>
          <pc:docMk/>
          <pc:sldMk cId="1596979391" sldId="656"/>
        </pc:sldMkLst>
        <pc:spChg chg="mod">
          <ac:chgData name="Steve McCormack" userId="a36034f6-e157-44c0-92e0-583c4185333c" providerId="ADAL" clId="{1DB5639A-E2A0-4363-8D03-8E2E0DEC46BF}" dt="2021-09-21T07:26:35.025" v="102" actId="20577"/>
          <ac:spMkLst>
            <pc:docMk/>
            <pc:sldMk cId="1596979391" sldId="656"/>
            <ac:spMk id="7" creationId="{763A0269-925D-40C8-B2ED-3ABB8E7DEE69}"/>
          </ac:spMkLst>
        </pc:spChg>
      </pc:sldChg>
      <pc:sldChg chg="modSp mod">
        <pc:chgData name="Steve McCormack" userId="a36034f6-e157-44c0-92e0-583c4185333c" providerId="ADAL" clId="{1DB5639A-E2A0-4363-8D03-8E2E0DEC46BF}" dt="2021-09-21T07:26:38.498" v="103" actId="20577"/>
        <pc:sldMkLst>
          <pc:docMk/>
          <pc:sldMk cId="1438764684" sldId="657"/>
        </pc:sldMkLst>
        <pc:spChg chg="mod">
          <ac:chgData name="Steve McCormack" userId="a36034f6-e157-44c0-92e0-583c4185333c" providerId="ADAL" clId="{1DB5639A-E2A0-4363-8D03-8E2E0DEC46BF}" dt="2021-09-21T07:26:38.498" v="103" actId="20577"/>
          <ac:spMkLst>
            <pc:docMk/>
            <pc:sldMk cId="1438764684" sldId="657"/>
            <ac:spMk id="7" creationId="{A89207D2-B3E9-4D6C-B0DE-8AF95E11B83D}"/>
          </ac:spMkLst>
        </pc:spChg>
      </pc:sldChg>
      <pc:sldChg chg="modSp mod">
        <pc:chgData name="Steve McCormack" userId="a36034f6-e157-44c0-92e0-583c4185333c" providerId="ADAL" clId="{1DB5639A-E2A0-4363-8D03-8E2E0DEC46BF}" dt="2021-09-21T07:26:45.232" v="104" actId="20577"/>
        <pc:sldMkLst>
          <pc:docMk/>
          <pc:sldMk cId="1381477285" sldId="658"/>
        </pc:sldMkLst>
        <pc:spChg chg="mod">
          <ac:chgData name="Steve McCormack" userId="a36034f6-e157-44c0-92e0-583c4185333c" providerId="ADAL" clId="{1DB5639A-E2A0-4363-8D03-8E2E0DEC46BF}" dt="2021-09-21T07:26:45.232" v="104" actId="20577"/>
          <ac:spMkLst>
            <pc:docMk/>
            <pc:sldMk cId="1381477285" sldId="658"/>
            <ac:spMk id="7" creationId="{763A0269-925D-40C8-B2ED-3ABB8E7DEE69}"/>
          </ac:spMkLst>
        </pc:spChg>
      </pc:sldChg>
      <pc:sldChg chg="modSp mod">
        <pc:chgData name="Steve McCormack" userId="a36034f6-e157-44c0-92e0-583c4185333c" providerId="ADAL" clId="{1DB5639A-E2A0-4363-8D03-8E2E0DEC46BF}" dt="2021-09-21T07:25:09.907" v="97" actId="20577"/>
        <pc:sldMkLst>
          <pc:docMk/>
          <pc:sldMk cId="3918326610" sldId="659"/>
        </pc:sldMkLst>
        <pc:spChg chg="mod">
          <ac:chgData name="Steve McCormack" userId="a36034f6-e157-44c0-92e0-583c4185333c" providerId="ADAL" clId="{1DB5639A-E2A0-4363-8D03-8E2E0DEC46BF}" dt="2021-09-21T07:25:09.907" v="97" actId="20577"/>
          <ac:spMkLst>
            <pc:docMk/>
            <pc:sldMk cId="3918326610" sldId="659"/>
            <ac:spMk id="7" creationId="{A89207D2-B3E9-4D6C-B0DE-8AF95E11B83D}"/>
          </ac:spMkLst>
        </pc:spChg>
      </pc:sldChg>
      <pc:sldChg chg="modSp mod">
        <pc:chgData name="Steve McCormack" userId="a36034f6-e157-44c0-92e0-583c4185333c" providerId="ADAL" clId="{1DB5639A-E2A0-4363-8D03-8E2E0DEC46BF}" dt="2021-09-21T07:25:00.061" v="95" actId="20577"/>
        <pc:sldMkLst>
          <pc:docMk/>
          <pc:sldMk cId="1432668278" sldId="660"/>
        </pc:sldMkLst>
        <pc:spChg chg="mod">
          <ac:chgData name="Steve McCormack" userId="a36034f6-e157-44c0-92e0-583c4185333c" providerId="ADAL" clId="{1DB5639A-E2A0-4363-8D03-8E2E0DEC46BF}" dt="2021-09-21T07:25:00.061" v="95" actId="20577"/>
          <ac:spMkLst>
            <pc:docMk/>
            <pc:sldMk cId="1432668278" sldId="660"/>
            <ac:spMk id="7" creationId="{A89207D2-B3E9-4D6C-B0DE-8AF95E11B83D}"/>
          </ac:spMkLst>
        </pc:spChg>
      </pc:sldChg>
      <pc:sldChg chg="modSp mod">
        <pc:chgData name="Steve McCormack" userId="a36034f6-e157-44c0-92e0-583c4185333c" providerId="ADAL" clId="{1DB5639A-E2A0-4363-8D03-8E2E0DEC46BF}" dt="2021-09-21T07:22:07.837" v="67" actId="20577"/>
        <pc:sldMkLst>
          <pc:docMk/>
          <pc:sldMk cId="1000437828" sldId="662"/>
        </pc:sldMkLst>
        <pc:spChg chg="mod">
          <ac:chgData name="Steve McCormack" userId="a36034f6-e157-44c0-92e0-583c4185333c" providerId="ADAL" clId="{1DB5639A-E2A0-4363-8D03-8E2E0DEC46BF}" dt="2021-09-21T07:22:07.837" v="67" actId="20577"/>
          <ac:spMkLst>
            <pc:docMk/>
            <pc:sldMk cId="1000437828" sldId="662"/>
            <ac:spMk id="2" creationId="{B08EAE25-5B76-4ADD-94E3-A4483F44E3F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BDD315-CABA-48C9-B8B8-E7F4A7C4E8FE}" type="datetimeFigureOut">
              <a:rPr lang="en-GB" smtClean="0"/>
              <a:t>21/09/2021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CC6D43-B330-470E-9514-C837501A6F5A}" type="slidenum">
              <a:rPr lang="en-GB" smtClean="0"/>
              <a:t>‹#›</a:t>
            </a:fld>
            <a:endParaRPr lang="en-GB"/>
          </a:p>
        </p:txBody>
      </p:sp>
    </p:spTree>
    <p:extLst>
      <p:ext uri="{BB962C8B-B14F-4D97-AF65-F5344CB8AC3E}">
        <p14:creationId xmlns:p14="http://schemas.microsoft.com/office/powerpoint/2010/main" val="210422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a:t>
            </a:fld>
            <a:endParaRPr lang="en-GB"/>
          </a:p>
        </p:txBody>
      </p:sp>
    </p:spTree>
    <p:extLst>
      <p:ext uri="{BB962C8B-B14F-4D97-AF65-F5344CB8AC3E}">
        <p14:creationId xmlns:p14="http://schemas.microsoft.com/office/powerpoint/2010/main" val="3044312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detail can be found on pages 9-10 of the 2.2 Core Concept document.</a:t>
            </a:r>
          </a:p>
        </p:txBody>
      </p:sp>
      <p:sp>
        <p:nvSpPr>
          <p:cNvPr id="4" name="Slide Number Placeholder 3"/>
          <p:cNvSpPr>
            <a:spLocks noGrp="1"/>
          </p:cNvSpPr>
          <p:nvPr>
            <p:ph type="sldNum" sz="quarter" idx="5"/>
          </p:nvPr>
        </p:nvSpPr>
        <p:spPr/>
        <p:txBody>
          <a:bodyPr/>
          <a:lstStyle/>
          <a:p>
            <a:fld id="{95CC6D43-B330-470E-9514-C837501A6F5A}" type="slidenum">
              <a:rPr lang="en-GB" smtClean="0"/>
              <a:t>14</a:t>
            </a:fld>
            <a:endParaRPr lang="en-GB"/>
          </a:p>
        </p:txBody>
      </p:sp>
    </p:spTree>
    <p:extLst>
      <p:ext uri="{BB962C8B-B14F-4D97-AF65-F5344CB8AC3E}">
        <p14:creationId xmlns:p14="http://schemas.microsoft.com/office/powerpoint/2010/main" val="709669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detail can be found on pages 9-10 of the 2.2 Core Concept document.</a:t>
            </a:r>
          </a:p>
        </p:txBody>
      </p:sp>
      <p:sp>
        <p:nvSpPr>
          <p:cNvPr id="4" name="Slide Number Placeholder 3"/>
          <p:cNvSpPr>
            <a:spLocks noGrp="1"/>
          </p:cNvSpPr>
          <p:nvPr>
            <p:ph type="sldNum" sz="quarter" idx="5"/>
          </p:nvPr>
        </p:nvSpPr>
        <p:spPr/>
        <p:txBody>
          <a:bodyPr/>
          <a:lstStyle/>
          <a:p>
            <a:fld id="{95CC6D43-B330-470E-9514-C837501A6F5A}" type="slidenum">
              <a:rPr lang="en-GB" smtClean="0"/>
              <a:t>15</a:t>
            </a:fld>
            <a:endParaRPr lang="en-GB"/>
          </a:p>
        </p:txBody>
      </p:sp>
    </p:spTree>
    <p:extLst>
      <p:ext uri="{BB962C8B-B14F-4D97-AF65-F5344CB8AC3E}">
        <p14:creationId xmlns:p14="http://schemas.microsoft.com/office/powerpoint/2010/main" val="189508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detail can be found on pages 9-10 of the 2.2 Core Concept document.</a:t>
            </a:r>
          </a:p>
        </p:txBody>
      </p:sp>
      <p:sp>
        <p:nvSpPr>
          <p:cNvPr id="4" name="Slide Number Placeholder 3"/>
          <p:cNvSpPr>
            <a:spLocks noGrp="1"/>
          </p:cNvSpPr>
          <p:nvPr>
            <p:ph type="sldNum" sz="quarter" idx="5"/>
          </p:nvPr>
        </p:nvSpPr>
        <p:spPr/>
        <p:txBody>
          <a:bodyPr/>
          <a:lstStyle/>
          <a:p>
            <a:fld id="{95CC6D43-B330-470E-9514-C837501A6F5A}" type="slidenum">
              <a:rPr lang="en-GB" smtClean="0"/>
              <a:t>16</a:t>
            </a:fld>
            <a:endParaRPr lang="en-GB"/>
          </a:p>
        </p:txBody>
      </p:sp>
    </p:spTree>
    <p:extLst>
      <p:ext uri="{BB962C8B-B14F-4D97-AF65-F5344CB8AC3E}">
        <p14:creationId xmlns:p14="http://schemas.microsoft.com/office/powerpoint/2010/main" val="2559636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What could m and/or n be in each equation? Is there always more than one possible value?</a:t>
            </a:r>
          </a:p>
          <a:p>
            <a:pPr>
              <a:spcBef>
                <a:spcPts val="400"/>
              </a:spcBef>
              <a:spcAft>
                <a:spcPts val="400"/>
              </a:spcAft>
            </a:pPr>
            <a:r>
              <a:rPr lang="en-GB" sz="1200" dirty="0">
                <a:solidFill>
                  <a:srgbClr val="008080"/>
                </a:solidFill>
                <a:latin typeface="Myriad Pro"/>
              </a:rPr>
              <a:t>How else could you write part C?</a:t>
            </a:r>
          </a:p>
          <a:p>
            <a:pPr>
              <a:spcBef>
                <a:spcPts val="400"/>
              </a:spcBef>
              <a:spcAft>
                <a:spcPts val="400"/>
              </a:spcAft>
            </a:pPr>
            <a:r>
              <a:rPr lang="en-GB" sz="1200" dirty="0">
                <a:solidFill>
                  <a:srgbClr val="008080"/>
                </a:solidFill>
                <a:latin typeface="Myriad Pro"/>
              </a:rPr>
              <a:t>What is the same and what is different about each equation?</a:t>
            </a:r>
          </a:p>
          <a:p>
            <a:pPr>
              <a:spcBef>
                <a:spcPts val="400"/>
              </a:spcBef>
              <a:spcAft>
                <a:spcPts val="400"/>
              </a:spcAft>
            </a:pPr>
            <a:r>
              <a:rPr lang="en-GB" sz="1200" dirty="0">
                <a:solidFill>
                  <a:srgbClr val="008080"/>
                </a:solidFill>
                <a:latin typeface="Myriad Pro"/>
              </a:rPr>
              <a:t>Equation A is a formula, but B and C are not – what do you think ‘formula’ might mean?</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The intention in Example 1 is to draw students’ attention to the way in which a linear equation has one fixed solution, while a formula, such as that offered in equation A, has a range of possible correct solutions. Students who may have worked with letters representing only variables may find the shift to there being just one correct value for the letter symbol to be a challenging one. This question may give an opportunity to confront this challenge explicitly. </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17</a:t>
            </a:fld>
            <a:endParaRPr lang="en-GB"/>
          </a:p>
        </p:txBody>
      </p:sp>
    </p:spTree>
    <p:extLst>
      <p:ext uri="{BB962C8B-B14F-4D97-AF65-F5344CB8AC3E}">
        <p14:creationId xmlns:p14="http://schemas.microsoft.com/office/powerpoint/2010/main" val="8342741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10 of the 2.2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604986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These examples can be found on pages 11-13 of the 2.2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19</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922382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r>
              <a:rPr lang="en-GB" sz="2000" b="0" dirty="0">
                <a:solidFill>
                  <a:srgbClr val="008080"/>
                </a:solidFill>
                <a:latin typeface="Myriad Pro"/>
              </a:rPr>
              <a:t>When p is the same, will the value of each expression be the same or different?</a:t>
            </a:r>
          </a:p>
          <a:p>
            <a:r>
              <a:rPr lang="en-GB" sz="2000" b="0" dirty="0">
                <a:solidFill>
                  <a:srgbClr val="008080"/>
                </a:solidFill>
                <a:latin typeface="Myriad Pro"/>
              </a:rPr>
              <a:t>When the value of the expression is the same, will the value of p be the same or different?</a:t>
            </a:r>
          </a:p>
          <a:p>
            <a:r>
              <a:rPr lang="en-GB" sz="2000" b="0" dirty="0">
                <a:solidFill>
                  <a:srgbClr val="008080"/>
                </a:solidFill>
                <a:latin typeface="Myriad Pro"/>
              </a:rPr>
              <a:t>Is the answer for each question unique? Why or why not?</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sz="1800" dirty="0">
                <a:effectLst/>
                <a:latin typeface="Myriad Pro"/>
                <a:ea typeface="Calibri" panose="020F0502020204030204" pitchFamily="34" charset="0"/>
                <a:cs typeface="Times New Roman" panose="02020603050405020304" pitchFamily="18" charset="0"/>
              </a:rPr>
              <a:t>The role of the letter as a variable is made explicit in this representation, as two different expressions are evaluated with increasing values of </a:t>
            </a:r>
            <a:r>
              <a:rPr lang="en-GB" sz="1800" i="1" dirty="0">
                <a:effectLst/>
                <a:latin typeface="Myriad Pro"/>
                <a:ea typeface="Calibri" panose="020F0502020204030204" pitchFamily="34" charset="0"/>
                <a:cs typeface="Times New Roman" panose="02020603050405020304" pitchFamily="18" charset="0"/>
              </a:rPr>
              <a:t>p</a:t>
            </a:r>
            <a:r>
              <a:rPr lang="en-GB" sz="1800" dirty="0">
                <a:effectLst/>
                <a:latin typeface="Myriad Pro"/>
                <a:ea typeface="Calibri" panose="020F0502020204030204" pitchFamily="34" charset="0"/>
                <a:cs typeface="Times New Roman" panose="02020603050405020304" pitchFamily="18" charset="0"/>
              </a:rPr>
              <a:t>.</a:t>
            </a:r>
          </a:p>
          <a:p>
            <a:r>
              <a:rPr lang="en-GB" sz="1800" dirty="0">
                <a:effectLst/>
                <a:latin typeface="Myriad Pro"/>
                <a:ea typeface="Calibri" panose="020F0502020204030204" pitchFamily="34" charset="0"/>
                <a:cs typeface="Times New Roman" panose="02020603050405020304" pitchFamily="18" charset="0"/>
              </a:rPr>
              <a:t>In parts a) and b), students have the opportunity to see that the same value of p results in each expression taking a different value.</a:t>
            </a:r>
          </a:p>
          <a:p>
            <a:r>
              <a:rPr lang="en-GB" sz="1800" dirty="0">
                <a:effectLst/>
                <a:latin typeface="Myriad Pro"/>
                <a:ea typeface="Calibri" panose="020F0502020204030204" pitchFamily="34" charset="0"/>
                <a:cs typeface="Times New Roman" panose="02020603050405020304" pitchFamily="18" charset="0"/>
              </a:rPr>
              <a:t>In parts c) and d), students’ attention should be drawn to the fact that, when given the outcome of evaluating an expression, they are able to identify the value of p, and that the same outcome has resulted from different values of p. Students should also be aware that (for these linear expressions) there is a unique value of p for each outcome of each expression.</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20</a:t>
            </a:fld>
            <a:endParaRPr lang="en-GB"/>
          </a:p>
        </p:txBody>
      </p:sp>
    </p:spTree>
    <p:extLst>
      <p:ext uri="{BB962C8B-B14F-4D97-AF65-F5344CB8AC3E}">
        <p14:creationId xmlns:p14="http://schemas.microsoft.com/office/powerpoint/2010/main" val="2126099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11 of the 2.2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21</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414200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r>
              <a:rPr lang="en-GB" sz="2000" b="0" dirty="0">
                <a:solidFill>
                  <a:srgbClr val="008080"/>
                </a:solidFill>
                <a:latin typeface="Myriad Pro"/>
              </a:rPr>
              <a:t>How did you find each solution? </a:t>
            </a:r>
          </a:p>
          <a:p>
            <a:r>
              <a:rPr lang="en-GB" sz="2000" b="0" dirty="0">
                <a:solidFill>
                  <a:srgbClr val="008080"/>
                </a:solidFill>
                <a:latin typeface="Myriad Pro"/>
              </a:rPr>
              <a:t>How was this example the same and different to example 2?</a:t>
            </a:r>
          </a:p>
          <a:p>
            <a:r>
              <a:rPr lang="en-GB" sz="2000" b="0" dirty="0">
                <a:solidFill>
                  <a:srgbClr val="008080"/>
                </a:solidFill>
                <a:latin typeface="Myriad Pro"/>
              </a:rPr>
              <a:t>Complete the sentence: when the value of p is __, the value of 3p + 5 is ___.</a:t>
            </a:r>
          </a:p>
          <a:p>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sz="1800" dirty="0">
                <a:effectLst/>
                <a:latin typeface="Myriad Pro"/>
                <a:ea typeface="Calibri" panose="020F0502020204030204" pitchFamily="34" charset="0"/>
                <a:cs typeface="Times New Roman" panose="02020603050405020304" pitchFamily="18" charset="0"/>
              </a:rPr>
              <a:t>In </a:t>
            </a:r>
            <a:r>
              <a:rPr lang="en-GB" sz="1800" i="1" dirty="0">
                <a:effectLst/>
                <a:latin typeface="Myriad Pro"/>
                <a:ea typeface="Calibri" panose="020F0502020204030204" pitchFamily="34" charset="0"/>
                <a:cs typeface="Times New Roman" panose="02020603050405020304" pitchFamily="18" charset="0"/>
              </a:rPr>
              <a:t>Example 3</a:t>
            </a:r>
            <a:r>
              <a:rPr lang="en-GB" sz="1800" dirty="0">
                <a:effectLst/>
                <a:latin typeface="Myriad Pro"/>
                <a:ea typeface="Calibri" panose="020F0502020204030204" pitchFamily="34" charset="0"/>
                <a:cs typeface="Times New Roman" panose="02020603050405020304" pitchFamily="18" charset="0"/>
              </a:rPr>
              <a:t>, the same expressions and prompts are used as in </a:t>
            </a:r>
            <a:r>
              <a:rPr lang="en-GB" sz="1800" i="1" dirty="0">
                <a:effectLst/>
                <a:latin typeface="Myriad Pro"/>
                <a:ea typeface="Calibri" panose="020F0502020204030204" pitchFamily="34" charset="0"/>
                <a:cs typeface="Times New Roman" panose="02020603050405020304" pitchFamily="18" charset="0"/>
              </a:rPr>
              <a:t>Example 2</a:t>
            </a:r>
            <a:r>
              <a:rPr lang="en-GB" sz="1800" dirty="0">
                <a:effectLst/>
                <a:latin typeface="Myriad Pro"/>
                <a:ea typeface="Calibri" panose="020F0502020204030204" pitchFamily="34" charset="0"/>
                <a:cs typeface="Times New Roman" panose="02020603050405020304" pitchFamily="18" charset="0"/>
              </a:rPr>
              <a:t>, but the representation has been changed from a table of values to a graph. The key awareness for students here is that </a:t>
            </a:r>
            <a:r>
              <a:rPr lang="en-GB" sz="1800" i="1" dirty="0">
                <a:effectLst/>
                <a:latin typeface="Myriad Pro"/>
                <a:ea typeface="Calibri" panose="020F0502020204030204" pitchFamily="34" charset="0"/>
                <a:cs typeface="Times New Roman" panose="02020603050405020304" pitchFamily="18" charset="0"/>
              </a:rPr>
              <a:t>p</a:t>
            </a:r>
            <a:r>
              <a:rPr lang="en-GB" sz="1800" dirty="0">
                <a:effectLst/>
                <a:latin typeface="Myriad Pro"/>
                <a:ea typeface="Calibri" panose="020F0502020204030204" pitchFamily="34" charset="0"/>
                <a:cs typeface="Times New Roman" panose="02020603050405020304" pitchFamily="18" charset="0"/>
              </a:rPr>
              <a:t> represents a variable, but at certain points a snapshot of that variable can be taken and statements made about the values. For example, when </a:t>
            </a:r>
            <a:r>
              <a:rPr lang="en-GB" sz="1800" i="1" dirty="0">
                <a:effectLst/>
                <a:latin typeface="Myriad Pro"/>
                <a:ea typeface="Calibri" panose="020F0502020204030204" pitchFamily="34" charset="0"/>
                <a:cs typeface="Times New Roman" panose="02020603050405020304" pitchFamily="18" charset="0"/>
              </a:rPr>
              <a:t>p</a:t>
            </a:r>
            <a:r>
              <a:rPr lang="en-GB" sz="1800" dirty="0">
                <a:effectLst/>
                <a:latin typeface="Myriad Pro"/>
                <a:ea typeface="Calibri" panose="020F0502020204030204" pitchFamily="34" charset="0"/>
                <a:cs typeface="Times New Roman" panose="02020603050405020304" pitchFamily="18" charset="0"/>
              </a:rPr>
              <a:t> = 7, then 3</a:t>
            </a:r>
            <a:r>
              <a:rPr lang="en-GB" sz="1800" i="1" dirty="0">
                <a:effectLst/>
                <a:latin typeface="Myriad Pro"/>
                <a:ea typeface="Calibri" panose="020F0502020204030204" pitchFamily="34" charset="0"/>
                <a:cs typeface="Times New Roman" panose="02020603050405020304" pitchFamily="18" charset="0"/>
              </a:rPr>
              <a:t>p</a:t>
            </a:r>
            <a:r>
              <a:rPr lang="en-GB" sz="1800" dirty="0">
                <a:effectLst/>
                <a:latin typeface="Myriad Pro"/>
                <a:ea typeface="Calibri" panose="020F0502020204030204" pitchFamily="34" charset="0"/>
                <a:cs typeface="Times New Roman" panose="02020603050405020304" pitchFamily="18" charset="0"/>
              </a:rPr>
              <a:t> + 5 = 26 and when 3</a:t>
            </a:r>
            <a:r>
              <a:rPr lang="en-GB" sz="1800" i="1" dirty="0">
                <a:effectLst/>
                <a:latin typeface="Myriad Pro"/>
                <a:ea typeface="Calibri" panose="020F0502020204030204" pitchFamily="34" charset="0"/>
                <a:cs typeface="Times New Roman" panose="02020603050405020304" pitchFamily="18" charset="0"/>
              </a:rPr>
              <a:t>p</a:t>
            </a:r>
            <a:r>
              <a:rPr lang="en-GB" sz="1800" dirty="0">
                <a:effectLst/>
                <a:latin typeface="Myriad Pro"/>
                <a:ea typeface="Calibri" panose="020F0502020204030204" pitchFamily="34" charset="0"/>
                <a:cs typeface="Times New Roman" panose="02020603050405020304" pitchFamily="18" charset="0"/>
              </a:rPr>
              <a:t> + 5 = 29, then </a:t>
            </a:r>
            <a:r>
              <a:rPr lang="en-GB" sz="1800" i="1" dirty="0">
                <a:effectLst/>
                <a:latin typeface="Myriad Pro"/>
                <a:ea typeface="Calibri" panose="020F0502020204030204" pitchFamily="34" charset="0"/>
                <a:cs typeface="Times New Roman" panose="02020603050405020304" pitchFamily="18" charset="0"/>
              </a:rPr>
              <a:t>p</a:t>
            </a:r>
            <a:r>
              <a:rPr lang="en-GB" sz="1800" dirty="0">
                <a:effectLst/>
                <a:latin typeface="Myriad Pro"/>
                <a:ea typeface="Calibri" panose="020F0502020204030204" pitchFamily="34" charset="0"/>
                <a:cs typeface="Times New Roman" panose="02020603050405020304" pitchFamily="18" charset="0"/>
              </a:rPr>
              <a:t> = 8. The graphs may represent the continuous nature of the variable more accurately but be less intuitive for students to interpret, so it is important to give time for them to understand the connection between the graphs and the table from </a:t>
            </a:r>
            <a:r>
              <a:rPr lang="en-GB" sz="1800" i="1" dirty="0">
                <a:effectLst/>
                <a:latin typeface="Myriad Pro"/>
                <a:ea typeface="Calibri" panose="020F0502020204030204" pitchFamily="34" charset="0"/>
                <a:cs typeface="Times New Roman" panose="02020603050405020304" pitchFamily="18" charset="0"/>
              </a:rPr>
              <a:t>Example 2</a:t>
            </a:r>
            <a:r>
              <a:rPr lang="en-GB" sz="1800" dirty="0">
                <a:effectLst/>
                <a:latin typeface="Myriad Pro"/>
                <a:ea typeface="Calibri" panose="020F0502020204030204" pitchFamily="34" charset="0"/>
                <a:cs typeface="Times New Roman" panose="02020603050405020304" pitchFamily="18" charset="0"/>
              </a:rPr>
              <a:t>.</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22</a:t>
            </a:fld>
            <a:endParaRPr lang="en-GB"/>
          </a:p>
        </p:txBody>
      </p:sp>
    </p:spTree>
    <p:extLst>
      <p:ext uri="{BB962C8B-B14F-4D97-AF65-F5344CB8AC3E}">
        <p14:creationId xmlns:p14="http://schemas.microsoft.com/office/powerpoint/2010/main" val="30979313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12 of the 2.2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45967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Linked on this slide is the Theme Overview document of </a:t>
            </a:r>
            <a:r>
              <a:rPr lang="en-GB" i="1" dirty="0"/>
              <a:t>Operating on number. </a:t>
            </a:r>
            <a:r>
              <a:rPr lang="en-GB" i="0" dirty="0"/>
              <a:t>This document includes</a:t>
            </a:r>
            <a:r>
              <a:rPr lang="en-GB" dirty="0"/>
              <a:t> why it is important, the key underpinning knowledge and links to prior and future learning. There is also guidance about how the five big ideas of Teaching for Mastery relate specifically to this theme.</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a:t>
            </a:fld>
            <a:endParaRPr lang="en-GB"/>
          </a:p>
        </p:txBody>
      </p:sp>
    </p:spTree>
    <p:extLst>
      <p:ext uri="{BB962C8B-B14F-4D97-AF65-F5344CB8AC3E}">
        <p14:creationId xmlns:p14="http://schemas.microsoft.com/office/powerpoint/2010/main" val="453367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r>
              <a:rPr lang="en-GB" sz="2000" b="0" dirty="0">
                <a:solidFill>
                  <a:srgbClr val="008080"/>
                </a:solidFill>
                <a:latin typeface="Myriad Pro"/>
              </a:rPr>
              <a:t>What is the same? What is different?</a:t>
            </a:r>
          </a:p>
          <a:p>
            <a:r>
              <a:rPr lang="en-GB" sz="2000" b="0" dirty="0">
                <a:solidFill>
                  <a:srgbClr val="008080"/>
                </a:solidFill>
                <a:latin typeface="Myriad Pro"/>
              </a:rPr>
              <a:t>Does the table show every value of 3p + 5? Does the line graph show every value of 3p + 5?</a:t>
            </a:r>
          </a:p>
          <a:p>
            <a:r>
              <a:rPr lang="en-GB" sz="2000" b="0" dirty="0">
                <a:solidFill>
                  <a:srgbClr val="008080"/>
                </a:solidFill>
                <a:latin typeface="Myriad Pro"/>
              </a:rPr>
              <a:t>Which would you use to find the value of 3p + 5 when p = 2.5?</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sz="1800" dirty="0">
                <a:effectLst/>
                <a:latin typeface="Myriad Pro"/>
                <a:ea typeface="Calibri" panose="020F0502020204030204" pitchFamily="34" charset="0"/>
                <a:cs typeface="Times New Roman" panose="02020603050405020304" pitchFamily="18" charset="0"/>
              </a:rPr>
              <a:t>In </a:t>
            </a:r>
            <a:r>
              <a:rPr lang="en-GB" sz="1800" i="1" dirty="0">
                <a:effectLst/>
                <a:latin typeface="Myriad Pro"/>
                <a:ea typeface="Calibri" panose="020F0502020204030204" pitchFamily="34" charset="0"/>
                <a:cs typeface="Times New Roman" panose="02020603050405020304" pitchFamily="18" charset="0"/>
              </a:rPr>
              <a:t>Example 3</a:t>
            </a:r>
            <a:r>
              <a:rPr lang="en-GB" sz="1800" dirty="0">
                <a:effectLst/>
                <a:latin typeface="Myriad Pro"/>
                <a:ea typeface="Calibri" panose="020F0502020204030204" pitchFamily="34" charset="0"/>
                <a:cs typeface="Times New Roman" panose="02020603050405020304" pitchFamily="18" charset="0"/>
              </a:rPr>
              <a:t>, the same expressions and prompts are used as in </a:t>
            </a:r>
            <a:r>
              <a:rPr lang="en-GB" sz="1800" i="1" dirty="0">
                <a:effectLst/>
                <a:latin typeface="Myriad Pro"/>
                <a:ea typeface="Calibri" panose="020F0502020204030204" pitchFamily="34" charset="0"/>
                <a:cs typeface="Times New Roman" panose="02020603050405020304" pitchFamily="18" charset="0"/>
              </a:rPr>
              <a:t>Example 2</a:t>
            </a:r>
            <a:r>
              <a:rPr lang="en-GB" sz="1800" dirty="0">
                <a:effectLst/>
                <a:latin typeface="Myriad Pro"/>
                <a:ea typeface="Calibri" panose="020F0502020204030204" pitchFamily="34" charset="0"/>
                <a:cs typeface="Times New Roman" panose="02020603050405020304" pitchFamily="18" charset="0"/>
              </a:rPr>
              <a:t>, but the representation has been changed from a table of values to a graph. The key awareness for students here is that </a:t>
            </a:r>
            <a:r>
              <a:rPr lang="en-GB" sz="1800" i="1" dirty="0">
                <a:effectLst/>
                <a:latin typeface="Myriad Pro"/>
                <a:ea typeface="Calibri" panose="020F0502020204030204" pitchFamily="34" charset="0"/>
                <a:cs typeface="Times New Roman" panose="02020603050405020304" pitchFamily="18" charset="0"/>
              </a:rPr>
              <a:t>p</a:t>
            </a:r>
            <a:r>
              <a:rPr lang="en-GB" sz="1800" dirty="0">
                <a:effectLst/>
                <a:latin typeface="Myriad Pro"/>
                <a:ea typeface="Calibri" panose="020F0502020204030204" pitchFamily="34" charset="0"/>
                <a:cs typeface="Times New Roman" panose="02020603050405020304" pitchFamily="18" charset="0"/>
              </a:rPr>
              <a:t> represents a variable, but at certain points a snapshot of that variable can be taken and statements made about the values. For example, when </a:t>
            </a:r>
            <a:r>
              <a:rPr lang="en-GB" sz="1800" i="1" dirty="0">
                <a:effectLst/>
                <a:latin typeface="Myriad Pro"/>
                <a:ea typeface="Calibri" panose="020F0502020204030204" pitchFamily="34" charset="0"/>
                <a:cs typeface="Times New Roman" panose="02020603050405020304" pitchFamily="18" charset="0"/>
              </a:rPr>
              <a:t>p</a:t>
            </a:r>
            <a:r>
              <a:rPr lang="en-GB" sz="1800" dirty="0">
                <a:effectLst/>
                <a:latin typeface="Myriad Pro"/>
                <a:ea typeface="Calibri" panose="020F0502020204030204" pitchFamily="34" charset="0"/>
                <a:cs typeface="Times New Roman" panose="02020603050405020304" pitchFamily="18" charset="0"/>
              </a:rPr>
              <a:t> = 7, then 3</a:t>
            </a:r>
            <a:r>
              <a:rPr lang="en-GB" sz="1800" i="1" dirty="0">
                <a:effectLst/>
                <a:latin typeface="Myriad Pro"/>
                <a:ea typeface="Calibri" panose="020F0502020204030204" pitchFamily="34" charset="0"/>
                <a:cs typeface="Times New Roman" panose="02020603050405020304" pitchFamily="18" charset="0"/>
              </a:rPr>
              <a:t>p</a:t>
            </a:r>
            <a:r>
              <a:rPr lang="en-GB" sz="1800" dirty="0">
                <a:effectLst/>
                <a:latin typeface="Myriad Pro"/>
                <a:ea typeface="Calibri" panose="020F0502020204030204" pitchFamily="34" charset="0"/>
                <a:cs typeface="Times New Roman" panose="02020603050405020304" pitchFamily="18" charset="0"/>
              </a:rPr>
              <a:t> + 5 = 26 and when 3</a:t>
            </a:r>
            <a:r>
              <a:rPr lang="en-GB" sz="1800" i="1" dirty="0">
                <a:effectLst/>
                <a:latin typeface="Myriad Pro"/>
                <a:ea typeface="Calibri" panose="020F0502020204030204" pitchFamily="34" charset="0"/>
                <a:cs typeface="Times New Roman" panose="02020603050405020304" pitchFamily="18" charset="0"/>
              </a:rPr>
              <a:t>p</a:t>
            </a:r>
            <a:r>
              <a:rPr lang="en-GB" sz="1800" dirty="0">
                <a:effectLst/>
                <a:latin typeface="Myriad Pro"/>
                <a:ea typeface="Calibri" panose="020F0502020204030204" pitchFamily="34" charset="0"/>
                <a:cs typeface="Times New Roman" panose="02020603050405020304" pitchFamily="18" charset="0"/>
              </a:rPr>
              <a:t> + 5 = 29, then </a:t>
            </a:r>
            <a:r>
              <a:rPr lang="en-GB" sz="1800" i="1" dirty="0">
                <a:effectLst/>
                <a:latin typeface="Myriad Pro"/>
                <a:ea typeface="Calibri" panose="020F0502020204030204" pitchFamily="34" charset="0"/>
                <a:cs typeface="Times New Roman" panose="02020603050405020304" pitchFamily="18" charset="0"/>
              </a:rPr>
              <a:t>p</a:t>
            </a:r>
            <a:r>
              <a:rPr lang="en-GB" sz="1800" dirty="0">
                <a:effectLst/>
                <a:latin typeface="Myriad Pro"/>
                <a:ea typeface="Calibri" panose="020F0502020204030204" pitchFamily="34" charset="0"/>
                <a:cs typeface="Times New Roman" panose="02020603050405020304" pitchFamily="18" charset="0"/>
              </a:rPr>
              <a:t> = 8. The graphs may represent the continuous nature of the variable more accurately but be less intuitive for students to interpret, so it is important to give time for them to understand the connection between the graphs and the table from </a:t>
            </a:r>
            <a:r>
              <a:rPr lang="en-GB" sz="1800" i="1" dirty="0">
                <a:effectLst/>
                <a:latin typeface="Myriad Pro"/>
                <a:ea typeface="Calibri" panose="020F0502020204030204" pitchFamily="34" charset="0"/>
                <a:cs typeface="Times New Roman" panose="02020603050405020304" pitchFamily="18" charset="0"/>
              </a:rPr>
              <a:t>Example 2</a:t>
            </a:r>
            <a:r>
              <a:rPr lang="en-GB" sz="1800" dirty="0">
                <a:effectLst/>
                <a:latin typeface="Myriad Pro"/>
                <a:ea typeface="Calibri" panose="020F0502020204030204" pitchFamily="34" charset="0"/>
                <a:cs typeface="Times New Roman" panose="02020603050405020304" pitchFamily="18" charset="0"/>
              </a:rPr>
              <a:t>.</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24</a:t>
            </a:fld>
            <a:endParaRPr lang="en-GB"/>
          </a:p>
        </p:txBody>
      </p:sp>
    </p:spTree>
    <p:extLst>
      <p:ext uri="{BB962C8B-B14F-4D97-AF65-F5344CB8AC3E}">
        <p14:creationId xmlns:p14="http://schemas.microsoft.com/office/powerpoint/2010/main" val="32450532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yriad Pro"/>
                <a:ea typeface="Calibri" panose="020F0502020204030204" pitchFamily="34" charset="0"/>
                <a:cs typeface="Times New Roman" panose="02020603050405020304" pitchFamily="18" charset="0"/>
              </a:rPr>
              <a:t>The graphs may represent the continuous nature of the variable more accurately but be less intuitive for students to interpret, so it is important to give time for them to understand the connection between the graphs and the table from </a:t>
            </a:r>
            <a:r>
              <a:rPr lang="en-GB" sz="1800" i="1" dirty="0">
                <a:effectLst/>
                <a:latin typeface="Myriad Pro"/>
                <a:ea typeface="Calibri" panose="020F0502020204030204" pitchFamily="34" charset="0"/>
                <a:cs typeface="Times New Roman" panose="02020603050405020304" pitchFamily="18" charset="0"/>
              </a:rPr>
              <a:t>Example 2</a:t>
            </a:r>
            <a:r>
              <a:rPr lang="en-GB" sz="1800" dirty="0">
                <a:effectLst/>
                <a:latin typeface="Myriad Pro"/>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solidFill>
                <a:srgbClr val="008080"/>
              </a:solidFill>
              <a:effectLst/>
              <a:latin typeface="Myriad Pro"/>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pages 12 and 13 of the 2.2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986085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What is the same/different about parts a and b? How about parts c and d?</a:t>
            </a:r>
          </a:p>
          <a:p>
            <a:pPr>
              <a:spcBef>
                <a:spcPts val="400"/>
              </a:spcBef>
              <a:spcAft>
                <a:spcPts val="400"/>
              </a:spcAft>
            </a:pPr>
            <a:r>
              <a:rPr lang="en-GB" sz="1200" dirty="0">
                <a:solidFill>
                  <a:srgbClr val="008080"/>
                </a:solidFill>
                <a:latin typeface="Myriad Pro"/>
              </a:rPr>
              <a:t>How many solutions are there where both expressions share the same value?</a:t>
            </a:r>
          </a:p>
          <a:p>
            <a:pPr>
              <a:spcBef>
                <a:spcPts val="400"/>
              </a:spcBef>
              <a:spcAft>
                <a:spcPts val="400"/>
              </a:spcAft>
            </a:pPr>
            <a:r>
              <a:rPr lang="en-GB" sz="1200" dirty="0">
                <a:solidFill>
                  <a:srgbClr val="008080"/>
                </a:solidFill>
                <a:latin typeface="Myriad Pro"/>
              </a:rPr>
              <a:t>What do you notice about the point on the graph where 5p – 1 and 3p + 5 share the same value?</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Example 4 builds on Example 2 and should be seen as a continuation of it. The graph and question parts c and d are animated to reduce how visually busy this slide is at first; the next slide gives the two representations without text so that you can ask the questions verbally.</a:t>
            </a:r>
          </a:p>
          <a:p>
            <a:endParaRPr lang="en-GB" dirty="0"/>
          </a:p>
          <a:p>
            <a:r>
              <a:rPr lang="en-GB" dirty="0"/>
              <a:t>Parts a) and b) are both focusing attention on a key point, the solution to 3p + 5 = 5p – 1, but offering slightly different interpretations. The intention is to give students the opportunity to make sense of the solution to an equation as the point at which both ‘sides’ of the equation have the same value.</a:t>
            </a:r>
          </a:p>
          <a:p>
            <a:r>
              <a:rPr lang="en-GB" dirty="0"/>
              <a:t>The graph with both expressions represented offers the same connection to Example 3. Again, students’ attention should be drawn to the point at which the two expressions share the same value, this time understanding that this is a unique point on the graph.</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26</a:t>
            </a:fld>
            <a:endParaRPr lang="en-GB"/>
          </a:p>
        </p:txBody>
      </p:sp>
    </p:spTree>
    <p:extLst>
      <p:ext uri="{BB962C8B-B14F-4D97-AF65-F5344CB8AC3E}">
        <p14:creationId xmlns:p14="http://schemas.microsoft.com/office/powerpoint/2010/main" val="36300159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 4 builds on Example 2 and should be seen as a continuation of it. This slide offers a less visually busy comparison of the two representations of these expressions. </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27</a:t>
            </a:fld>
            <a:endParaRPr lang="en-GB"/>
          </a:p>
        </p:txBody>
      </p:sp>
    </p:spTree>
    <p:extLst>
      <p:ext uri="{BB962C8B-B14F-4D97-AF65-F5344CB8AC3E}">
        <p14:creationId xmlns:p14="http://schemas.microsoft.com/office/powerpoint/2010/main" val="39555520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this example can be found on page 13 of the 2.2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632106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r>
              <a:rPr lang="en-GB" sz="2000" b="0" dirty="0">
                <a:solidFill>
                  <a:srgbClr val="008080"/>
                </a:solidFill>
                <a:latin typeface="Myriad Pro"/>
              </a:rPr>
              <a:t>What would the rectangle look like if m was __? How would it change if m was bigger/smaller?</a:t>
            </a:r>
          </a:p>
          <a:p>
            <a:r>
              <a:rPr lang="en-GB" sz="2000" b="0" dirty="0">
                <a:solidFill>
                  <a:srgbClr val="008080"/>
                </a:solidFill>
                <a:latin typeface="Myriad Pro"/>
              </a:rPr>
              <a:t>If the rectangle is a square, what do you know about m + 3 and 3m? How could you write this as an equation?</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Example 5, the representation is used to support students in developing their understanding of the letter symbol as a variable, and the continuous nature of that variable, as they imagine the ways in which the shape will change as m changes. </a:t>
            </a:r>
            <a:r>
              <a:rPr lang="en-GB" sz="1800" dirty="0">
                <a:solidFill>
                  <a:srgbClr val="000000"/>
                </a:solidFill>
                <a:effectLst/>
                <a:latin typeface="Myriad Pro"/>
                <a:ea typeface="Calibri" panose="020F0502020204030204" pitchFamily="34" charset="0"/>
                <a:cs typeface="Arial" panose="020B0604020202020204" pitchFamily="34" charset="0"/>
              </a:rPr>
              <a:t>Once students have spent time with the task, you might like to prompt them by asking them to sketch the rectangle when </a:t>
            </a:r>
            <a:r>
              <a:rPr lang="en-GB" sz="1800" i="1" dirty="0">
                <a:solidFill>
                  <a:srgbClr val="000000"/>
                </a:solidFill>
                <a:effectLst/>
                <a:latin typeface="Myriad Pro"/>
                <a:ea typeface="Calibri" panose="020F0502020204030204" pitchFamily="34" charset="0"/>
                <a:cs typeface="Arial" panose="020B0604020202020204" pitchFamily="34" charset="0"/>
              </a:rPr>
              <a:t>m</a:t>
            </a:r>
            <a:r>
              <a:rPr lang="en-GB" sz="1800" dirty="0">
                <a:solidFill>
                  <a:srgbClr val="000000"/>
                </a:solidFill>
                <a:effectLst/>
                <a:latin typeface="Myriad Pro"/>
                <a:ea typeface="Calibri" panose="020F0502020204030204" pitchFamily="34" charset="0"/>
                <a:cs typeface="Arial" panose="020B0604020202020204" pitchFamily="34" charset="0"/>
              </a:rPr>
              <a:t> is </a:t>
            </a:r>
            <a:r>
              <a:rPr lang="en-GB" sz="1800" i="1" dirty="0">
                <a:solidFill>
                  <a:srgbClr val="000000"/>
                </a:solidFill>
                <a:effectLst/>
                <a:latin typeface="Myriad Pro"/>
                <a:ea typeface="Calibri" panose="020F0502020204030204" pitchFamily="34" charset="0"/>
                <a:cs typeface="Arial" panose="020B0604020202020204" pitchFamily="34" charset="0"/>
              </a:rPr>
              <a:t>very</a:t>
            </a:r>
            <a:r>
              <a:rPr lang="en-GB" sz="1800" dirty="0">
                <a:solidFill>
                  <a:srgbClr val="000000"/>
                </a:solidFill>
                <a:effectLst/>
                <a:latin typeface="Myriad Pro"/>
                <a:ea typeface="Calibri" panose="020F0502020204030204" pitchFamily="34" charset="0"/>
                <a:cs typeface="Arial" panose="020B0604020202020204" pitchFamily="34" charset="0"/>
              </a:rPr>
              <a:t> small, then when </a:t>
            </a:r>
            <a:r>
              <a:rPr lang="en-GB" sz="1800" i="1" dirty="0">
                <a:solidFill>
                  <a:srgbClr val="000000"/>
                </a:solidFill>
                <a:effectLst/>
                <a:latin typeface="Myriad Pro"/>
                <a:ea typeface="Calibri" panose="020F0502020204030204" pitchFamily="34" charset="0"/>
                <a:cs typeface="Arial" panose="020B0604020202020204" pitchFamily="34" charset="0"/>
              </a:rPr>
              <a:t>m</a:t>
            </a:r>
            <a:r>
              <a:rPr lang="en-GB" sz="1800" dirty="0">
                <a:solidFill>
                  <a:srgbClr val="000000"/>
                </a:solidFill>
                <a:effectLst/>
                <a:latin typeface="Myriad Pro"/>
                <a:ea typeface="Calibri" panose="020F0502020204030204" pitchFamily="34" charset="0"/>
                <a:cs typeface="Arial" panose="020B0604020202020204" pitchFamily="34" charset="0"/>
              </a:rPr>
              <a:t> is </a:t>
            </a:r>
            <a:r>
              <a:rPr lang="en-GB" sz="1800" i="1" dirty="0">
                <a:solidFill>
                  <a:srgbClr val="000000"/>
                </a:solidFill>
                <a:effectLst/>
                <a:latin typeface="Myriad Pro"/>
                <a:ea typeface="Calibri" panose="020F0502020204030204" pitchFamily="34" charset="0"/>
                <a:cs typeface="Arial" panose="020B0604020202020204" pitchFamily="34" charset="0"/>
              </a:rPr>
              <a:t>very</a:t>
            </a:r>
            <a:r>
              <a:rPr lang="en-GB" sz="1800" dirty="0">
                <a:solidFill>
                  <a:srgbClr val="000000"/>
                </a:solidFill>
                <a:effectLst/>
                <a:latin typeface="Myriad Pro"/>
                <a:ea typeface="Calibri" panose="020F0502020204030204" pitchFamily="34" charset="0"/>
                <a:cs typeface="Arial" panose="020B0604020202020204" pitchFamily="34" charset="0"/>
              </a:rPr>
              <a:t> large, and discuss the differences in the shapes.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solidFill>
                <a:srgbClr val="000000"/>
              </a:solidFill>
              <a:effectLst/>
              <a:latin typeface="Myriad Pro"/>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Myriad Pro"/>
                <a:ea typeface="Calibri" panose="020F0502020204030204" pitchFamily="34" charset="0"/>
                <a:cs typeface="Arial" panose="020B0604020202020204" pitchFamily="34" charset="0"/>
              </a:rPr>
              <a:t>Part b) then fixes the relationship between the height and the width of the rectangle. Here, the representation can be used to draw attention to the equality of the expression giving the height and the expression giving the width. You might like to generate a set of results using a spreadsheet and a graphical representation (as in Example 4) to make explicit the connections between these different representations to students. Using these different representations should convince students that there will only be one point at which the height and width are equal, and that is the solution to the equation.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solidFill>
                <a:srgbClr val="000000"/>
              </a:solidFill>
              <a:effectLst/>
              <a:latin typeface="Myriad Pro"/>
              <a:ea typeface="Calibri" panose="020F050202020403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29</a:t>
            </a:fld>
            <a:endParaRPr lang="en-GB"/>
          </a:p>
        </p:txBody>
      </p:sp>
    </p:spTree>
    <p:extLst>
      <p:ext uri="{BB962C8B-B14F-4D97-AF65-F5344CB8AC3E}">
        <p14:creationId xmlns:p14="http://schemas.microsoft.com/office/powerpoint/2010/main" val="7972944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how you might used this example can be found on pages 13-15 of the 2.2 Core Concept document.</a:t>
            </a:r>
          </a:p>
          <a:p>
            <a:endParaRPr lang="en-GB" dirty="0"/>
          </a:p>
          <a:p>
            <a:r>
              <a:rPr lang="en-GB" dirty="0"/>
              <a:t>A similar task was used in the ICCAMS project, in which students were asked: ‘Which is bigger, 2n or n + 2?’ A link to this project is on the final slide; see page 17 of the 2.2 Core Concept document for more information about this similar task and some points to consider when teaching.</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30</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422167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dirty="0">
                <a:solidFill>
                  <a:srgbClr val="008080"/>
                </a:solidFill>
                <a:latin typeface="Myriad Pro"/>
              </a:rPr>
              <a:t>Some students might work on finding values in which there are different relationships between the height and width of the rectangle. This slide offers some suggested constraints for students to work on. </a:t>
            </a:r>
            <a:r>
              <a:rPr lang="en-GB" sz="1800" dirty="0">
                <a:solidFill>
                  <a:srgbClr val="000000"/>
                </a:solidFill>
                <a:effectLst/>
                <a:latin typeface="Myriad Pro"/>
                <a:ea typeface="Calibri" panose="020F0502020204030204" pitchFamily="34" charset="0"/>
                <a:cs typeface="Arial" panose="020B0604020202020204" pitchFamily="34" charset="0"/>
              </a:rPr>
              <a:t>These questions give a chance to further consider the role of the equals sign in the equation and to explore the limitations of numerical results when finding solutions that are not possible in the context of the problem (such as the solution to the final prompt here).</a:t>
            </a:r>
          </a:p>
          <a:p>
            <a:endParaRPr lang="en-GB" sz="2000" b="0" dirty="0">
              <a:solidFill>
                <a:srgbClr val="008080"/>
              </a:solidFill>
              <a:latin typeface="Myriad Pro"/>
            </a:endParaRPr>
          </a:p>
        </p:txBody>
      </p:sp>
      <p:sp>
        <p:nvSpPr>
          <p:cNvPr id="4" name="Slide Number Placeholder 3"/>
          <p:cNvSpPr>
            <a:spLocks noGrp="1"/>
          </p:cNvSpPr>
          <p:nvPr>
            <p:ph type="sldNum" sz="quarter" idx="5"/>
          </p:nvPr>
        </p:nvSpPr>
        <p:spPr/>
        <p:txBody>
          <a:bodyPr/>
          <a:lstStyle/>
          <a:p>
            <a:fld id="{95CC6D43-B330-470E-9514-C837501A6F5A}" type="slidenum">
              <a:rPr lang="en-GB" smtClean="0"/>
              <a:t>31</a:t>
            </a:fld>
            <a:endParaRPr lang="en-GB"/>
          </a:p>
        </p:txBody>
      </p:sp>
    </p:spTree>
    <p:extLst>
      <p:ext uri="{BB962C8B-B14F-4D97-AF65-F5344CB8AC3E}">
        <p14:creationId xmlns:p14="http://schemas.microsoft.com/office/powerpoint/2010/main" val="3635093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3600" b="0" dirty="0">
                <a:solidFill>
                  <a:srgbClr val="008080"/>
                </a:solidFill>
                <a:latin typeface="Myriad Pro"/>
              </a:rPr>
              <a:t>Example 6 is separated over two slides, and animated, to support students to understand the representation.</a:t>
            </a:r>
          </a:p>
          <a:p>
            <a:r>
              <a:rPr lang="en-GB" sz="3600" b="0" dirty="0">
                <a:solidFill>
                  <a:srgbClr val="008080"/>
                </a:solidFill>
                <a:latin typeface="Myriad Pro"/>
              </a:rPr>
              <a:t>A single slide version, which may be more suitable for printing, can be found on slide 34.</a:t>
            </a:r>
            <a:endParaRPr lang="en-GB" sz="2000" b="0" dirty="0">
              <a:solidFill>
                <a:srgbClr val="008080"/>
              </a:solidFill>
              <a:latin typeface="Myriad Pro"/>
            </a:endParaRPr>
          </a:p>
          <a:p>
            <a:endParaRPr lang="en-GB" sz="2000" dirty="0"/>
          </a:p>
          <a:p>
            <a:r>
              <a:rPr lang="en-GB" sz="3600" b="1" dirty="0">
                <a:solidFill>
                  <a:srgbClr val="008080"/>
                </a:solidFill>
                <a:latin typeface="Myriad Pro"/>
              </a:rPr>
              <a:t>Suggested questioning:</a:t>
            </a:r>
          </a:p>
          <a:p>
            <a:pPr>
              <a:spcBef>
                <a:spcPts val="400"/>
              </a:spcBef>
              <a:spcAft>
                <a:spcPts val="400"/>
              </a:spcAft>
            </a:pPr>
            <a:r>
              <a:rPr lang="en-GB" sz="2000" b="0" dirty="0">
                <a:solidFill>
                  <a:srgbClr val="008080"/>
                </a:solidFill>
                <a:latin typeface="Myriad Pro"/>
              </a:rPr>
              <a:t>What happens to my bars as I make the value of x bigger?</a:t>
            </a:r>
          </a:p>
          <a:p>
            <a:pPr>
              <a:spcBef>
                <a:spcPts val="400"/>
              </a:spcBef>
              <a:spcAft>
                <a:spcPts val="400"/>
              </a:spcAft>
            </a:pPr>
            <a:r>
              <a:rPr lang="en-GB" sz="2000" b="0" dirty="0">
                <a:solidFill>
                  <a:srgbClr val="008080"/>
                </a:solidFill>
                <a:latin typeface="Myriad Pro"/>
              </a:rPr>
              <a:t>For what value of x will the bottom bar be longer than the top bar? For what value will they be equal?</a:t>
            </a:r>
          </a:p>
          <a:p>
            <a:pPr>
              <a:spcBef>
                <a:spcPts val="400"/>
              </a:spcBef>
              <a:spcAft>
                <a:spcPts val="400"/>
              </a:spcAft>
            </a:pPr>
            <a:r>
              <a:rPr lang="en-GB" sz="2000" b="0" dirty="0">
                <a:solidFill>
                  <a:srgbClr val="008080"/>
                </a:solidFill>
                <a:latin typeface="Myriad Pro"/>
              </a:rPr>
              <a:t>What will happen as my value of x increases further still?</a:t>
            </a:r>
          </a:p>
          <a:p>
            <a:pPr>
              <a:spcBef>
                <a:spcPts val="400"/>
              </a:spcBef>
              <a:spcAft>
                <a:spcPts val="400"/>
              </a:spcAft>
            </a:pPr>
            <a:endParaRPr lang="en-GB" sz="2000" b="0" dirty="0">
              <a:solidFill>
                <a:srgbClr val="008080"/>
              </a:solidFill>
              <a:latin typeface="Myriad Pro"/>
            </a:endParaRPr>
          </a:p>
          <a:p>
            <a:pPr>
              <a:spcBef>
                <a:spcPts val="400"/>
              </a:spcBef>
              <a:spcAft>
                <a:spcPts val="400"/>
              </a:spcAft>
            </a:pPr>
            <a:r>
              <a:rPr lang="en-GB" sz="2000" b="1" dirty="0">
                <a:solidFill>
                  <a:srgbClr val="008080"/>
                </a:solidFill>
                <a:latin typeface="Myriad Pro"/>
              </a:rPr>
              <a:t>Things for you to think about:</a:t>
            </a:r>
          </a:p>
          <a:p>
            <a:pPr>
              <a:spcBef>
                <a:spcPts val="400"/>
              </a:spcBef>
              <a:spcAft>
                <a:spcPts val="400"/>
              </a:spcAft>
            </a:pPr>
            <a:r>
              <a:rPr lang="en-GB" sz="2000" b="0" dirty="0">
                <a:solidFill>
                  <a:srgbClr val="008080"/>
                </a:solidFill>
                <a:latin typeface="Myriad Pro"/>
              </a:rPr>
              <a:t>Here, a bar diagram is used to show the variable nature of the letter symbol in two expressions, and to identify the point and value of x at which they are equal. This is an alternative way to consider the shift from the variable nature of the letter symbol in an expression to the unknown nature when working with an expression. A GeoGebra file for this representation is available online; the link can be found on the final slide.</a:t>
            </a:r>
          </a:p>
        </p:txBody>
      </p:sp>
      <p:sp>
        <p:nvSpPr>
          <p:cNvPr id="4" name="Slide Number Placeholder 3"/>
          <p:cNvSpPr>
            <a:spLocks noGrp="1"/>
          </p:cNvSpPr>
          <p:nvPr>
            <p:ph type="sldNum" sz="quarter" idx="5"/>
          </p:nvPr>
        </p:nvSpPr>
        <p:spPr/>
        <p:txBody>
          <a:bodyPr/>
          <a:lstStyle/>
          <a:p>
            <a:fld id="{95CC6D43-B330-470E-9514-C837501A6F5A}" type="slidenum">
              <a:rPr lang="en-GB" smtClean="0"/>
              <a:t>32</a:t>
            </a:fld>
            <a:endParaRPr lang="en-GB"/>
          </a:p>
        </p:txBody>
      </p:sp>
    </p:spTree>
    <p:extLst>
      <p:ext uri="{BB962C8B-B14F-4D97-AF65-F5344CB8AC3E}">
        <p14:creationId xmlns:p14="http://schemas.microsoft.com/office/powerpoint/2010/main" val="27128448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0" dirty="0">
                <a:solidFill>
                  <a:srgbClr val="008080"/>
                </a:solidFill>
                <a:latin typeface="Myriad Pro"/>
              </a:rPr>
              <a:t>Example 6 is separated over two slides, and animated, to support students to understand the representation.</a:t>
            </a:r>
          </a:p>
          <a:p>
            <a:r>
              <a:rPr lang="en-GB" sz="2000" b="0" dirty="0">
                <a:solidFill>
                  <a:srgbClr val="008080"/>
                </a:solidFill>
                <a:latin typeface="Myriad Pro"/>
              </a:rPr>
              <a:t>A single slide version, which may be more suitable for printing, can be found on slide 34.</a:t>
            </a:r>
            <a:endParaRPr lang="en-GB" sz="1200" b="0" dirty="0">
              <a:solidFill>
                <a:srgbClr val="008080"/>
              </a:solidFill>
              <a:latin typeface="Myriad Pro"/>
            </a:endParaRPr>
          </a:p>
          <a:p>
            <a:endParaRPr lang="en-GB" dirty="0"/>
          </a:p>
          <a:p>
            <a:r>
              <a:rPr lang="en-GB" sz="2000" b="1" dirty="0">
                <a:solidFill>
                  <a:srgbClr val="008080"/>
                </a:solidFill>
                <a:latin typeface="Myriad Pro"/>
              </a:rPr>
              <a:t>Suggested questioning:</a:t>
            </a:r>
          </a:p>
          <a:p>
            <a:pPr>
              <a:spcBef>
                <a:spcPts val="400"/>
              </a:spcBef>
              <a:spcAft>
                <a:spcPts val="400"/>
              </a:spcAft>
            </a:pPr>
            <a:r>
              <a:rPr lang="en-GB" sz="1200" b="0" dirty="0">
                <a:solidFill>
                  <a:srgbClr val="008080"/>
                </a:solidFill>
                <a:latin typeface="Myriad Pro"/>
              </a:rPr>
              <a:t>What happens to my bars as I make the value of x bigger?</a:t>
            </a:r>
          </a:p>
          <a:p>
            <a:pPr>
              <a:spcBef>
                <a:spcPts val="400"/>
              </a:spcBef>
              <a:spcAft>
                <a:spcPts val="400"/>
              </a:spcAft>
            </a:pPr>
            <a:r>
              <a:rPr lang="en-GB" sz="1200" b="0" dirty="0">
                <a:solidFill>
                  <a:srgbClr val="008080"/>
                </a:solidFill>
                <a:latin typeface="Myriad Pro"/>
              </a:rPr>
              <a:t>For what value of x will the bottom bar be longer than the top bar? For what value will they be equal?</a:t>
            </a:r>
          </a:p>
          <a:p>
            <a:pPr>
              <a:spcBef>
                <a:spcPts val="400"/>
              </a:spcBef>
              <a:spcAft>
                <a:spcPts val="400"/>
              </a:spcAft>
            </a:pPr>
            <a:r>
              <a:rPr lang="en-GB" sz="1200" b="0" dirty="0">
                <a:solidFill>
                  <a:srgbClr val="008080"/>
                </a:solidFill>
                <a:latin typeface="Myriad Pro"/>
              </a:rPr>
              <a:t>What will happen as my value of x increases further still?</a:t>
            </a:r>
          </a:p>
          <a:p>
            <a:pPr>
              <a:spcBef>
                <a:spcPts val="400"/>
              </a:spcBef>
              <a:spcAft>
                <a:spcPts val="400"/>
              </a:spcAft>
            </a:pPr>
            <a:endParaRPr lang="en-GB" sz="1200" b="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a:spcBef>
                <a:spcPts val="400"/>
              </a:spcBef>
              <a:spcAft>
                <a:spcPts val="400"/>
              </a:spcAft>
            </a:pPr>
            <a:r>
              <a:rPr lang="en-GB" sz="1200" b="0" dirty="0">
                <a:solidFill>
                  <a:srgbClr val="008080"/>
                </a:solidFill>
                <a:latin typeface="Myriad Pro"/>
              </a:rPr>
              <a:t>Here, a bar diagram is used to show the variable nature of the letter symbol in two expressions, and to identify the point and value of x at which they are equal. This is an alternative way to consider the shift from the variable nature of the letter symbol in an expression to the unknown nature when working with an expression. A GeoGebra file for this representation is available online; the link can be found on the final slide.</a:t>
            </a:r>
          </a:p>
        </p:txBody>
      </p:sp>
      <p:sp>
        <p:nvSpPr>
          <p:cNvPr id="4" name="Slide Number Placeholder 3"/>
          <p:cNvSpPr>
            <a:spLocks noGrp="1"/>
          </p:cNvSpPr>
          <p:nvPr>
            <p:ph type="sldNum" sz="quarter" idx="5"/>
          </p:nvPr>
        </p:nvSpPr>
        <p:spPr/>
        <p:txBody>
          <a:bodyPr/>
          <a:lstStyle/>
          <a:p>
            <a:fld id="{95CC6D43-B330-470E-9514-C837501A6F5A}" type="slidenum">
              <a:rPr lang="en-GB" smtClean="0"/>
              <a:t>33</a:t>
            </a:fld>
            <a:endParaRPr lang="en-GB"/>
          </a:p>
        </p:txBody>
      </p:sp>
    </p:spTree>
    <p:extLst>
      <p:ext uri="{BB962C8B-B14F-4D97-AF65-F5344CB8AC3E}">
        <p14:creationId xmlns:p14="http://schemas.microsoft.com/office/powerpoint/2010/main" val="16402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key ideas marked with an asterisk, we exemplified the common difficulties and misconceptions that students might have and included elements of what teaching for mastery may look like. We have provided examples of possible student tasks and teaching approaches. </a:t>
            </a:r>
          </a:p>
          <a:p>
            <a:endParaRPr lang="en-GB" dirty="0"/>
          </a:p>
          <a:p>
            <a:r>
              <a:rPr lang="en-GB" dirty="0"/>
              <a:t>Within these slides are ‘classroom-ready’ versions of the examples for the key idea that has been highlighted. There are also slides that may be useful for discussion in a professional development session</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5</a:t>
            </a:fld>
            <a:endParaRPr lang="en-GB"/>
          </a:p>
        </p:txBody>
      </p:sp>
    </p:spTree>
    <p:extLst>
      <p:ext uri="{BB962C8B-B14F-4D97-AF65-F5344CB8AC3E}">
        <p14:creationId xmlns:p14="http://schemas.microsoft.com/office/powerpoint/2010/main" val="2864114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0" dirty="0">
                <a:solidFill>
                  <a:srgbClr val="008080"/>
                </a:solidFill>
                <a:latin typeface="Myriad Pro"/>
              </a:rPr>
              <a:t>This is a single slide version of example 6, without animation. It may be more suitable for printing. </a:t>
            </a:r>
            <a:endParaRPr lang="en-GB" sz="1200" b="0" dirty="0">
              <a:solidFill>
                <a:srgbClr val="008080"/>
              </a:solidFill>
              <a:latin typeface="Myriad Pro"/>
            </a:endParaRPr>
          </a:p>
          <a:p>
            <a:endParaRPr lang="en-GB" dirty="0"/>
          </a:p>
          <a:p>
            <a:r>
              <a:rPr lang="en-GB" sz="2000" b="1" dirty="0">
                <a:solidFill>
                  <a:srgbClr val="008080"/>
                </a:solidFill>
                <a:latin typeface="Myriad Pro"/>
              </a:rPr>
              <a:t>Suggested questioning:</a:t>
            </a:r>
          </a:p>
          <a:p>
            <a:pPr>
              <a:spcBef>
                <a:spcPts val="400"/>
              </a:spcBef>
              <a:spcAft>
                <a:spcPts val="400"/>
              </a:spcAft>
            </a:pPr>
            <a:r>
              <a:rPr lang="en-GB" sz="1200" b="0" dirty="0">
                <a:solidFill>
                  <a:srgbClr val="008080"/>
                </a:solidFill>
                <a:latin typeface="Myriad Pro"/>
              </a:rPr>
              <a:t>What happens to my bars as I make the value of x bigger?</a:t>
            </a:r>
          </a:p>
          <a:p>
            <a:pPr>
              <a:spcBef>
                <a:spcPts val="400"/>
              </a:spcBef>
              <a:spcAft>
                <a:spcPts val="400"/>
              </a:spcAft>
            </a:pPr>
            <a:r>
              <a:rPr lang="en-GB" sz="1200" b="0" dirty="0">
                <a:solidFill>
                  <a:srgbClr val="008080"/>
                </a:solidFill>
                <a:latin typeface="Myriad Pro"/>
              </a:rPr>
              <a:t>For what value of x will the bottom bar be longer than the top bar? For what value will they be equal?</a:t>
            </a:r>
          </a:p>
          <a:p>
            <a:pPr>
              <a:spcBef>
                <a:spcPts val="400"/>
              </a:spcBef>
              <a:spcAft>
                <a:spcPts val="400"/>
              </a:spcAft>
            </a:pPr>
            <a:r>
              <a:rPr lang="en-GB" sz="1200" b="0" dirty="0">
                <a:solidFill>
                  <a:srgbClr val="008080"/>
                </a:solidFill>
                <a:latin typeface="Myriad Pro"/>
              </a:rPr>
              <a:t>What will happen as my value of x increases further still?</a:t>
            </a:r>
          </a:p>
          <a:p>
            <a:pPr>
              <a:spcBef>
                <a:spcPts val="400"/>
              </a:spcBef>
              <a:spcAft>
                <a:spcPts val="400"/>
              </a:spcAft>
            </a:pPr>
            <a:endParaRPr lang="en-GB" sz="1200" b="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a:spcBef>
                <a:spcPts val="400"/>
              </a:spcBef>
              <a:spcAft>
                <a:spcPts val="400"/>
              </a:spcAft>
            </a:pPr>
            <a:r>
              <a:rPr lang="en-GB" sz="1200" b="0" dirty="0">
                <a:solidFill>
                  <a:srgbClr val="008080"/>
                </a:solidFill>
                <a:latin typeface="Myriad Pro"/>
              </a:rPr>
              <a:t>Here, a bar diagram is used to show the variable nature of the letter symbol in two expressions, and to identify the point and value of x at which they are equal. This is an alternative way to consider the shift from the variable nature of the letter symbol in an expression to the unknown nature when working with an expression. A GeoGebra file for this representation is available online; the link can be found on the final slide.</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34</a:t>
            </a:fld>
            <a:endParaRPr lang="en-GB"/>
          </a:p>
        </p:txBody>
      </p:sp>
    </p:spTree>
    <p:extLst>
      <p:ext uri="{BB962C8B-B14F-4D97-AF65-F5344CB8AC3E}">
        <p14:creationId xmlns:p14="http://schemas.microsoft.com/office/powerpoint/2010/main" val="6270507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the intention behind this example, including a link to a GeoGebra file with a dynamic representation of this example, can be found on pages 15-16 of the 2.2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691550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How will you decide if b=9 is a solution? Is there more than one way to do this?</a:t>
            </a:r>
          </a:p>
          <a:p>
            <a:pPr>
              <a:spcBef>
                <a:spcPts val="400"/>
              </a:spcBef>
              <a:spcAft>
                <a:spcPts val="400"/>
              </a:spcAft>
            </a:pPr>
            <a:r>
              <a:rPr lang="en-GB" sz="1200" dirty="0">
                <a:solidFill>
                  <a:srgbClr val="008080"/>
                </a:solidFill>
                <a:latin typeface="Myriad Pro"/>
              </a:rPr>
              <a:t>What does the equals sign mean? </a:t>
            </a:r>
          </a:p>
          <a:p>
            <a:pPr>
              <a:spcBef>
                <a:spcPts val="400"/>
              </a:spcBef>
              <a:spcAft>
                <a:spcPts val="400"/>
              </a:spcAft>
            </a:pPr>
            <a:r>
              <a:rPr lang="en-GB" sz="1200" dirty="0">
                <a:solidFill>
                  <a:srgbClr val="008080"/>
                </a:solidFill>
                <a:latin typeface="Myriad Pro"/>
              </a:rPr>
              <a:t>Is the solution to 13b – 11 = 10b + 15 greater or less than b=9? How do you know?</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parts a) and b) of Example 7, students are asked to explain how to check a solution. They might decide to do this by substitution, or by solving the original equation. Listening to their responses is likely to give an insight into their current understanding. In part c), students are then asked to use the two previous solutions to decide on the solution to an equation (comprising the two previous expressions). </a:t>
            </a:r>
            <a:r>
              <a:rPr lang="en-GB" sz="1800" dirty="0">
                <a:solidFill>
                  <a:srgbClr val="000000"/>
                </a:solidFill>
                <a:effectLst/>
                <a:latin typeface="Myriad Pro"/>
                <a:ea typeface="Calibri" panose="020F0502020204030204" pitchFamily="34" charset="0"/>
                <a:cs typeface="Arial" panose="020B0604020202020204" pitchFamily="34" charset="0"/>
              </a:rPr>
              <a:t>Students’ attention should be drawn to the use of the equals sign and the value of each ‘side’ of the equation when </a:t>
            </a:r>
            <a:r>
              <a:rPr lang="en-GB" sz="1800" i="1" dirty="0">
                <a:solidFill>
                  <a:srgbClr val="000000"/>
                </a:solidFill>
                <a:effectLst/>
                <a:latin typeface="Myriad Pro"/>
                <a:ea typeface="Calibri" panose="020F0502020204030204" pitchFamily="34" charset="0"/>
                <a:cs typeface="Arial" panose="020B0604020202020204" pitchFamily="34" charset="0"/>
              </a:rPr>
              <a:t>b</a:t>
            </a:r>
            <a:r>
              <a:rPr lang="en-GB" sz="1800" dirty="0">
                <a:solidFill>
                  <a:srgbClr val="000000"/>
                </a:solidFill>
                <a:effectLst/>
                <a:latin typeface="Myriad Pro"/>
                <a:ea typeface="Calibri" panose="020F0502020204030204" pitchFamily="34" charset="0"/>
                <a:cs typeface="Arial" panose="020B0604020202020204" pitchFamily="34" charset="0"/>
              </a:rPr>
              <a:t> = 9, in order to deduce that the equation given in part c) cannot be correct when </a:t>
            </a:r>
            <a:r>
              <a:rPr lang="en-GB" sz="1800" i="1" dirty="0">
                <a:solidFill>
                  <a:srgbClr val="000000"/>
                </a:solidFill>
                <a:effectLst/>
                <a:latin typeface="Myriad Pro"/>
                <a:ea typeface="Calibri" panose="020F0502020204030204" pitchFamily="34" charset="0"/>
                <a:cs typeface="Arial" panose="020B0604020202020204" pitchFamily="34" charset="0"/>
              </a:rPr>
              <a:t>b</a:t>
            </a:r>
            <a:r>
              <a:rPr lang="en-GB" sz="1800" dirty="0">
                <a:solidFill>
                  <a:srgbClr val="000000"/>
                </a:solidFill>
                <a:effectLst/>
                <a:latin typeface="Myriad Pro"/>
                <a:ea typeface="Calibri" panose="020F0502020204030204" pitchFamily="34" charset="0"/>
                <a:cs typeface="Arial" panose="020B0604020202020204" pitchFamily="34" charset="0"/>
              </a:rPr>
              <a:t> = 9.</a:t>
            </a:r>
          </a:p>
          <a:p>
            <a:endParaRPr lang="en-GB" dirty="0"/>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36</a:t>
            </a:fld>
            <a:endParaRPr lang="en-GB"/>
          </a:p>
        </p:txBody>
      </p:sp>
    </p:spTree>
    <p:extLst>
      <p:ext uri="{BB962C8B-B14F-4D97-AF65-F5344CB8AC3E}">
        <p14:creationId xmlns:p14="http://schemas.microsoft.com/office/powerpoint/2010/main" val="40312299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16 of the 2.2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294593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What does it mean if these scales are balanced? What would happen if one of the boxes was removed?</a:t>
            </a:r>
          </a:p>
          <a:p>
            <a:pPr>
              <a:spcBef>
                <a:spcPts val="400"/>
              </a:spcBef>
              <a:spcAft>
                <a:spcPts val="400"/>
              </a:spcAft>
            </a:pPr>
            <a:r>
              <a:rPr lang="en-GB" sz="1200" dirty="0">
                <a:solidFill>
                  <a:srgbClr val="008080"/>
                </a:solidFill>
                <a:latin typeface="Myriad Pro"/>
              </a:rPr>
              <a:t>Is the striped box heavier or lighter than the spotty box?</a:t>
            </a:r>
          </a:p>
          <a:p>
            <a:pPr>
              <a:spcBef>
                <a:spcPts val="400"/>
              </a:spcBef>
              <a:spcAft>
                <a:spcPts val="400"/>
              </a:spcAft>
            </a:pPr>
            <a:r>
              <a:rPr lang="en-GB" sz="1200" dirty="0">
                <a:solidFill>
                  <a:srgbClr val="008080"/>
                </a:solidFill>
                <a:latin typeface="Myriad Pro"/>
              </a:rPr>
              <a:t>How much heavier or lighter must the striped box be?</a:t>
            </a:r>
          </a:p>
          <a:p>
            <a:pPr>
              <a:spcBef>
                <a:spcPts val="400"/>
              </a:spcBef>
              <a:spcAft>
                <a:spcPts val="400"/>
              </a:spcAft>
            </a:pPr>
            <a:r>
              <a:rPr lang="en-GB" sz="1200" dirty="0">
                <a:solidFill>
                  <a:srgbClr val="008080"/>
                </a:solidFill>
                <a:latin typeface="Myriad Pro"/>
              </a:rPr>
              <a:t>What is the same/different about the equation compared with the scales? What must x represent? What must 7 represent? What must m represent?</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Example 8 uses two different representations of the same relationship to encourage students to make explicit the connection between the balancing scales and the algebraic equation. </a:t>
            </a:r>
            <a:r>
              <a:rPr lang="en-GB" sz="1800" dirty="0">
                <a:effectLst/>
                <a:latin typeface="Myriad Pro"/>
                <a:ea typeface="Calibri" panose="020F0502020204030204" pitchFamily="34" charset="0"/>
                <a:cs typeface="Times New Roman" panose="02020603050405020304" pitchFamily="18" charset="0"/>
              </a:rPr>
              <a:t>As in previous examples, the solution to the equation is approached by comparing </a:t>
            </a:r>
            <a:r>
              <a:rPr lang="en-GB" sz="1800" dirty="0">
                <a:solidFill>
                  <a:srgbClr val="000000"/>
                </a:solidFill>
                <a:effectLst/>
                <a:latin typeface="Myriad Pro"/>
                <a:ea typeface="Calibri" panose="020F0502020204030204" pitchFamily="34" charset="0"/>
                <a:cs typeface="Arial" panose="020B0604020202020204" pitchFamily="34" charset="0"/>
              </a:rPr>
              <a:t>the relationships present rather than by taking an algorithmic approach. The intention is to make sense of what is meant by the solution of an equation, and to see that this solution is the fixed point at which two different expressions are equal.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solidFill>
                <a:srgbClr val="000000"/>
              </a:solidFill>
              <a:effectLst/>
              <a:latin typeface="Myriad Pro"/>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Myriad Pro"/>
                <a:ea typeface="Calibri" panose="020F0502020204030204" pitchFamily="34" charset="0"/>
                <a:cs typeface="Arial" panose="020B0604020202020204" pitchFamily="34" charset="0"/>
              </a:rPr>
              <a:t>When working on parts c) and d), students have more information than in the diagram, but it is</a:t>
            </a:r>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800" dirty="0">
                <a:solidFill>
                  <a:srgbClr val="000000"/>
                </a:solidFill>
                <a:effectLst/>
                <a:latin typeface="Myriad Pro"/>
                <a:ea typeface="Calibri" panose="020F0502020204030204" pitchFamily="34" charset="0"/>
                <a:cs typeface="Arial" panose="020B0604020202020204" pitchFamily="34" charset="0"/>
              </a:rPr>
              <a:t>presented in a way that may be less intuitive for them.</a:t>
            </a:r>
          </a:p>
          <a:p>
            <a:r>
              <a:rPr lang="en-GB" sz="1800" dirty="0">
                <a:effectLst/>
                <a:latin typeface="Myriad Pro"/>
                <a:ea typeface="Calibri" panose="020F0502020204030204" pitchFamily="34" charset="0"/>
                <a:cs typeface="Times New Roman" panose="02020603050405020304" pitchFamily="18" charset="0"/>
              </a:rPr>
              <a:t>Students should be encouraged to work with both representations and to make connections between the two. </a:t>
            </a:r>
            <a:endParaRPr lang="en-GB" dirty="0"/>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38</a:t>
            </a:fld>
            <a:endParaRPr lang="en-GB"/>
          </a:p>
        </p:txBody>
      </p:sp>
    </p:spTree>
    <p:extLst>
      <p:ext uri="{BB962C8B-B14F-4D97-AF65-F5344CB8AC3E}">
        <p14:creationId xmlns:p14="http://schemas.microsoft.com/office/powerpoint/2010/main" val="41205856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the way students might approach this example can be found on pages 16-17 of the 2.2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39</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377477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How would you know if h = 5 is a solution? How would you know if h = 0 is a solution?</a:t>
            </a:r>
          </a:p>
          <a:p>
            <a:pPr>
              <a:spcBef>
                <a:spcPts val="400"/>
              </a:spcBef>
              <a:spcAft>
                <a:spcPts val="400"/>
              </a:spcAft>
            </a:pPr>
            <a:r>
              <a:rPr lang="en-GB" sz="1200" dirty="0">
                <a:solidFill>
                  <a:srgbClr val="008080"/>
                </a:solidFill>
                <a:latin typeface="Myriad Pro"/>
              </a:rPr>
              <a:t>Which of these have no solution? How do you know?</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Example 9 offers a set of equations for students to consider. Although the question can be answered through the use of a procedure, this is not necessary. Students should be able to reason their way to a solution by using their understanding of what it means to find a solution to an equation. The examples used here are different from those with which students might be familiar, offering zero as a solution and also no solution, and so exploring the ‘edges’ of what it means to be able to solve an equation.</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40</a:t>
            </a:fld>
            <a:endParaRPr lang="en-GB"/>
          </a:p>
        </p:txBody>
      </p:sp>
    </p:spTree>
    <p:extLst>
      <p:ext uri="{BB962C8B-B14F-4D97-AF65-F5344CB8AC3E}">
        <p14:creationId xmlns:p14="http://schemas.microsoft.com/office/powerpoint/2010/main" val="27475712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the sequencing of this example can be found on page 17 of the 2.2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41</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28374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More information about the representations and structure involved in this key idea can be found:</a:t>
            </a:r>
          </a:p>
          <a:p>
            <a:pPr marL="171450" indent="-171450">
              <a:buFont typeface="Arial" panose="020B0604020202020204" pitchFamily="34" charset="0"/>
              <a:buChar char="•"/>
            </a:pPr>
            <a:r>
              <a:rPr lang="en-GB" dirty="0"/>
              <a:t>On page 8 of the Theme Overview document.</a:t>
            </a:r>
          </a:p>
          <a:p>
            <a:pPr marL="171450" indent="-171450">
              <a:buFont typeface="Arial" panose="020B0604020202020204" pitchFamily="34" charset="0"/>
              <a:buChar char="•"/>
            </a:pPr>
            <a:r>
              <a:rPr lang="en-GB" dirty="0"/>
              <a:t>In the ‘Using mathematical representations at KS3’ documents</a:t>
            </a:r>
          </a:p>
          <a:p>
            <a:endParaRPr lang="en-GB" dirty="0"/>
          </a:p>
          <a:p>
            <a:r>
              <a:rPr lang="en-GB" dirty="0"/>
              <a:t>Links to all of these can be found on the final slide.</a:t>
            </a:r>
          </a:p>
        </p:txBody>
      </p:sp>
      <p:sp>
        <p:nvSpPr>
          <p:cNvPr id="4" name="Slide Number Placeholder 3"/>
          <p:cNvSpPr>
            <a:spLocks noGrp="1"/>
          </p:cNvSpPr>
          <p:nvPr>
            <p:ph type="sldNum" sz="quarter" idx="5"/>
          </p:nvPr>
        </p:nvSpPr>
        <p:spPr/>
        <p:txBody>
          <a:bodyPr/>
          <a:lstStyle/>
          <a:p>
            <a:fld id="{95CC6D43-B330-470E-9514-C837501A6F5A}" type="slidenum">
              <a:rPr lang="en-GB" smtClean="0"/>
              <a:t>46</a:t>
            </a:fld>
            <a:endParaRPr lang="en-GB"/>
          </a:p>
        </p:txBody>
      </p:sp>
    </p:spTree>
    <p:extLst>
      <p:ext uri="{BB962C8B-B14F-4D97-AF65-F5344CB8AC3E}">
        <p14:creationId xmlns:p14="http://schemas.microsoft.com/office/powerpoint/2010/main" val="41805709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Theme 2 Operating on number</a:t>
            </a:r>
          </a:p>
        </p:txBody>
      </p:sp>
      <p:sp>
        <p:nvSpPr>
          <p:cNvPr id="4" name="Slide Number Placeholder 3"/>
          <p:cNvSpPr>
            <a:spLocks noGrp="1"/>
          </p:cNvSpPr>
          <p:nvPr>
            <p:ph type="sldNum" sz="quarter" idx="5"/>
          </p:nvPr>
        </p:nvSpPr>
        <p:spPr/>
        <p:txBody>
          <a:bodyPr/>
          <a:lstStyle/>
          <a:p>
            <a:fld id="{95CC6D43-B330-470E-9514-C837501A6F5A}" type="slidenum">
              <a:rPr lang="en-GB" smtClean="0"/>
              <a:t>47</a:t>
            </a:fld>
            <a:endParaRPr lang="en-GB"/>
          </a:p>
        </p:txBody>
      </p:sp>
    </p:spTree>
    <p:extLst>
      <p:ext uri="{BB962C8B-B14F-4D97-AF65-F5344CB8AC3E}">
        <p14:creationId xmlns:p14="http://schemas.microsoft.com/office/powerpoint/2010/main" val="3145999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more detailed overview of the core concept of Solving linear equations can be found on page 2 of the 2.2 Core Concept document. </a:t>
            </a:r>
          </a:p>
          <a:p>
            <a:endParaRPr lang="en-GB" dirty="0"/>
          </a:p>
          <a:p>
            <a:r>
              <a:rPr lang="en-GB" dirty="0"/>
              <a:t>The background to each key idea is also explored in more detail on the following pages: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rgbClr val="00628C"/>
                </a:solidFill>
                <a:effectLst/>
                <a:latin typeface="Myriad Pro"/>
                <a:ea typeface="Times New Roman" panose="02020603050405020304" pitchFamily="18" charset="0"/>
                <a:cs typeface="Arial" panose="020B0604020202020204" pitchFamily="34" charset="0"/>
              </a:rPr>
              <a:t>2.2.1 Understand what is meant by finding a solution to a linear equation with one unknown – pages 6-7</a:t>
            </a:r>
          </a:p>
          <a:p>
            <a:r>
              <a:rPr lang="en-GB" dirty="0"/>
              <a:t>2.2.2 Solve a linear equation with a single unknown on one side where obtaining the solution requires one step – page 7</a:t>
            </a:r>
          </a:p>
          <a:p>
            <a:r>
              <a:rPr lang="en-GB" dirty="0"/>
              <a:t>2.2.3 Solve a linear equation with a single unknown where obtaining the solution requires two or more steps (no brackets) – page 7-8</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rgbClr val="00628C"/>
                </a:solidFill>
                <a:effectLst/>
                <a:latin typeface="Myriad Pro"/>
                <a:ea typeface="Times New Roman" panose="02020603050405020304" pitchFamily="18" charset="0"/>
                <a:cs typeface="Arial" panose="020B0604020202020204" pitchFamily="34" charset="0"/>
              </a:rPr>
              <a:t>2.2.4 Solve efficiently a linear equation with a single unknown involving brackets – page 8</a:t>
            </a:r>
            <a:endParaRPr lang="en-GB" dirty="0"/>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7</a:t>
            </a:fld>
            <a:endParaRPr lang="en-GB"/>
          </a:p>
        </p:txBody>
      </p:sp>
    </p:spTree>
    <p:extLst>
      <p:ext uri="{BB962C8B-B14F-4D97-AF65-F5344CB8AC3E}">
        <p14:creationId xmlns:p14="http://schemas.microsoft.com/office/powerpoint/2010/main" val="27035888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Theme 2 Operating on number</a:t>
            </a:r>
          </a:p>
        </p:txBody>
      </p:sp>
      <p:sp>
        <p:nvSpPr>
          <p:cNvPr id="4" name="Slide Number Placeholder 3"/>
          <p:cNvSpPr>
            <a:spLocks noGrp="1"/>
          </p:cNvSpPr>
          <p:nvPr>
            <p:ph type="sldNum" sz="quarter" idx="5"/>
          </p:nvPr>
        </p:nvSpPr>
        <p:spPr/>
        <p:txBody>
          <a:bodyPr/>
          <a:lstStyle/>
          <a:p>
            <a:fld id="{95CC6D43-B330-470E-9514-C837501A6F5A}" type="slidenum">
              <a:rPr lang="en-GB" smtClean="0"/>
              <a:t>48</a:t>
            </a:fld>
            <a:endParaRPr lang="en-GB"/>
          </a:p>
        </p:txBody>
      </p:sp>
    </p:spTree>
    <p:extLst>
      <p:ext uri="{BB962C8B-B14F-4D97-AF65-F5344CB8AC3E}">
        <p14:creationId xmlns:p14="http://schemas.microsoft.com/office/powerpoint/2010/main" val="26958341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Theme 2 Operating on Number</a:t>
            </a:r>
          </a:p>
        </p:txBody>
      </p:sp>
      <p:sp>
        <p:nvSpPr>
          <p:cNvPr id="4" name="Slide Number Placeholder 3"/>
          <p:cNvSpPr>
            <a:spLocks noGrp="1"/>
          </p:cNvSpPr>
          <p:nvPr>
            <p:ph type="sldNum" sz="quarter" idx="5"/>
          </p:nvPr>
        </p:nvSpPr>
        <p:spPr/>
        <p:txBody>
          <a:bodyPr/>
          <a:lstStyle/>
          <a:p>
            <a:fld id="{95CC6D43-B330-470E-9514-C837501A6F5A}" type="slidenum">
              <a:rPr lang="en-GB" smtClean="0"/>
              <a:t>49</a:t>
            </a:fld>
            <a:endParaRPr lang="en-GB"/>
          </a:p>
        </p:txBody>
      </p:sp>
    </p:spTree>
    <p:extLst>
      <p:ext uri="{BB962C8B-B14F-4D97-AF65-F5344CB8AC3E}">
        <p14:creationId xmlns:p14="http://schemas.microsoft.com/office/powerpoint/2010/main" val="26049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more detailed overview of the core concept of Solving linear equations can be found on page 2 of the 2.2 Core Concept document. </a:t>
            </a:r>
          </a:p>
          <a:p>
            <a:endParaRPr lang="en-GB" dirty="0"/>
          </a:p>
          <a:p>
            <a:r>
              <a:rPr lang="en-GB" dirty="0"/>
              <a:t>The background to each key idea is also explored in more detail on the following pages: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rgbClr val="00628C"/>
                </a:solidFill>
                <a:effectLst/>
                <a:latin typeface="Myriad Pro"/>
                <a:ea typeface="Times New Roman" panose="02020603050405020304" pitchFamily="18" charset="0"/>
                <a:cs typeface="Arial" panose="020B0604020202020204" pitchFamily="34" charset="0"/>
              </a:rPr>
              <a:t>2.2.1 Understand what is meant by finding a solution to a linear equation with one unknown – pages 7 and 8</a:t>
            </a:r>
          </a:p>
          <a:p>
            <a:r>
              <a:rPr lang="en-GB" dirty="0"/>
              <a:t>2.2.2 Solve a linear equation with a single unknown on one side where obtaining the solution requires one step – page 8</a:t>
            </a:r>
          </a:p>
          <a:p>
            <a:r>
              <a:rPr lang="en-GB" dirty="0"/>
              <a:t>2.2.3 Solve a linear equation with a single unknown where obtaining the solution requires two or more steps (no brackets) – page 9</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rgbClr val="00628C"/>
                </a:solidFill>
                <a:effectLst/>
                <a:latin typeface="Myriad Pro"/>
                <a:ea typeface="Times New Roman" panose="02020603050405020304" pitchFamily="18" charset="0"/>
                <a:cs typeface="Arial" panose="020B0604020202020204" pitchFamily="34" charset="0"/>
              </a:rPr>
              <a:t>2.2.4 Solve efficiently a linear equation with a single unknown involving brackets – pages 9 and 10</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8</a:t>
            </a:fld>
            <a:endParaRPr lang="en-GB"/>
          </a:p>
        </p:txBody>
      </p:sp>
    </p:spTree>
    <p:extLst>
      <p:ext uri="{BB962C8B-B14F-4D97-AF65-F5344CB8AC3E}">
        <p14:creationId xmlns:p14="http://schemas.microsoft.com/office/powerpoint/2010/main" val="1322073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yriad Pro"/>
                <a:ea typeface="Calibri" panose="020F0502020204030204" pitchFamily="34" charset="0"/>
                <a:cs typeface="Times New Roman" panose="02020603050405020304" pitchFamily="18" charset="0"/>
              </a:rPr>
              <a:t>You may find it useful to speak to your partner schools to see how the above has been covered and the language used.</a:t>
            </a:r>
          </a:p>
          <a:p>
            <a:endParaRPr lang="en-GB" dirty="0"/>
          </a:p>
          <a:p>
            <a:r>
              <a:rPr lang="en-GB" dirty="0"/>
              <a:t>You can find further details regarding prior learning in the following segments of the NCETM primary mastery professional development materials:</a:t>
            </a:r>
          </a:p>
          <a:p>
            <a:r>
              <a:rPr lang="en-GB" dirty="0"/>
              <a:t>• Year 4: 2.10 Connecting multiplication and division, and the distributive law</a:t>
            </a:r>
          </a:p>
          <a:p>
            <a:r>
              <a:rPr lang="en-GB" dirty="0"/>
              <a:t>• Year 5: 1.28 Common structures and the part–part–whole relationship</a:t>
            </a:r>
          </a:p>
          <a:p>
            <a:r>
              <a:rPr lang="en-GB" dirty="0"/>
              <a:t>• Year 5: 1.29 Using equivalence and the compensation property to calculate </a:t>
            </a:r>
          </a:p>
          <a:p>
            <a:r>
              <a:rPr lang="en-GB" dirty="0"/>
              <a:t>• Year 5: 2.18 Using equivalence to calculate</a:t>
            </a:r>
          </a:p>
          <a:p>
            <a:r>
              <a:rPr lang="en-GB" dirty="0"/>
              <a:t>• Year 5: 2.22 Combining multiplication with addition and subtraction</a:t>
            </a:r>
          </a:p>
          <a:p>
            <a:r>
              <a:rPr lang="en-GB" dirty="0"/>
              <a:t>• Year 6: 1.31 Problems with two unknowns</a:t>
            </a:r>
          </a:p>
          <a:p>
            <a:r>
              <a:rPr lang="en-GB" dirty="0"/>
              <a:t>• Year 6: 2.28 Combining division with addition and subtraction</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Within the Operating on number Theme Overview document, you can also find a broader description of students’ potential previous learning (page 6), alongside further information about key underpinning knowledge (page 2).</a:t>
            </a:r>
          </a:p>
        </p:txBody>
      </p:sp>
      <p:sp>
        <p:nvSpPr>
          <p:cNvPr id="4" name="Slide Number Placeholder 3"/>
          <p:cNvSpPr>
            <a:spLocks noGrp="1"/>
          </p:cNvSpPr>
          <p:nvPr>
            <p:ph type="sldNum" sz="quarter" idx="5"/>
          </p:nvPr>
        </p:nvSpPr>
        <p:spPr/>
        <p:txBody>
          <a:bodyPr/>
          <a:lstStyle/>
          <a:p>
            <a:fld id="{95CC6D43-B330-470E-9514-C837501A6F5A}" type="slidenum">
              <a:rPr lang="en-GB" smtClean="0"/>
              <a:t>9</a:t>
            </a:fld>
            <a:endParaRPr lang="en-GB"/>
          </a:p>
        </p:txBody>
      </p:sp>
    </p:spTree>
    <p:extLst>
      <p:ext uri="{BB962C8B-B14F-4D97-AF65-F5344CB8AC3E}">
        <p14:creationId xmlns:p14="http://schemas.microsoft.com/office/powerpoint/2010/main" val="1825771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Myriad Pro"/>
                <a:ea typeface="Calibri" panose="020F0502020204030204" pitchFamily="34" charset="0"/>
                <a:cs typeface="Times New Roman" panose="02020603050405020304" pitchFamily="18" charset="0"/>
              </a:rPr>
              <a:t>Please note: </a:t>
            </a:r>
            <a:r>
              <a:rPr lang="en-GB" sz="1800" dirty="0">
                <a:effectLst/>
                <a:latin typeface="Myriad Pro"/>
                <a:ea typeface="Calibri" panose="020F0502020204030204" pitchFamily="34" charset="0"/>
                <a:cs typeface="Times New Roman" panose="02020603050405020304" pitchFamily="18" charset="0"/>
              </a:rPr>
              <a:t>Numerical codes refer to statements of knowledge, skills and understanding in the NCETM breakdown of Key Stage 3 mathematics.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Myriad Pro"/>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Within the Operating on number Theme Overview document, you can also find a broader description of students’ potential previous learning (page 4), alongside further information about key underpinning knowledge (page 2).</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10</a:t>
            </a:fld>
            <a:endParaRPr lang="en-GB"/>
          </a:p>
        </p:txBody>
      </p:sp>
    </p:spTree>
    <p:extLst>
      <p:ext uri="{BB962C8B-B14F-4D97-AF65-F5344CB8AC3E}">
        <p14:creationId xmlns:p14="http://schemas.microsoft.com/office/powerpoint/2010/main" val="889851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11</a:t>
            </a:fld>
            <a:endParaRPr lang="en-GB"/>
          </a:p>
        </p:txBody>
      </p:sp>
    </p:spTree>
    <p:extLst>
      <p:ext uri="{BB962C8B-B14F-4D97-AF65-F5344CB8AC3E}">
        <p14:creationId xmlns:p14="http://schemas.microsoft.com/office/powerpoint/2010/main" val="2949233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References to the questions (links on final slide):</a:t>
            </a:r>
          </a:p>
          <a:p>
            <a:pPr marL="228600" indent="-228600">
              <a:buAutoNum type="alphaLcParenR"/>
            </a:pPr>
            <a:r>
              <a:rPr lang="en-GB" dirty="0"/>
              <a:t>NCETM primary assessment materials: year 6, page 29</a:t>
            </a:r>
          </a:p>
          <a:p>
            <a:pPr marL="228600" indent="-228600">
              <a:buAutoNum type="alphaLcParenR"/>
            </a:pPr>
            <a:r>
              <a:rPr lang="en-GB" dirty="0"/>
              <a:t>NCETM primary assessment materials: year 6, page 29</a:t>
            </a:r>
          </a:p>
        </p:txBody>
      </p:sp>
      <p:sp>
        <p:nvSpPr>
          <p:cNvPr id="4" name="Slide Number Placeholder 3"/>
          <p:cNvSpPr>
            <a:spLocks noGrp="1"/>
          </p:cNvSpPr>
          <p:nvPr>
            <p:ph type="sldNum" sz="quarter" idx="5"/>
          </p:nvPr>
        </p:nvSpPr>
        <p:spPr/>
        <p:txBody>
          <a:bodyPr/>
          <a:lstStyle/>
          <a:p>
            <a:fld id="{95CC6D43-B330-470E-9514-C837501A6F5A}" type="slidenum">
              <a:rPr lang="en-GB" smtClean="0"/>
              <a:t>12</a:t>
            </a:fld>
            <a:endParaRPr lang="en-GB"/>
          </a:p>
        </p:txBody>
      </p:sp>
    </p:spTree>
    <p:extLst>
      <p:ext uri="{BB962C8B-B14F-4D97-AF65-F5344CB8AC3E}">
        <p14:creationId xmlns:p14="http://schemas.microsoft.com/office/powerpoint/2010/main" val="41948171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2129DB-7CCB-4DFF-A799-E554B53301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39626" y="1823479"/>
            <a:ext cx="6049764" cy="648071"/>
          </a:xfrm>
        </p:spPr>
        <p:txBody>
          <a:bodyPr anchor="t"/>
          <a:lstStyle>
            <a:lvl1pPr>
              <a:defRPr>
                <a:solidFill>
                  <a:schemeClr val="bg1"/>
                </a:solidFill>
                <a:latin typeface="Arial" panose="020B0604020202020204" pitchFamily="34" charset="0"/>
                <a:cs typeface="Arial" panose="020B0604020202020204" pitchFamily="34" charset="0"/>
              </a:defRPr>
            </a:lvl1pPr>
          </a:lstStyle>
          <a:p>
            <a:pPr lvl="0"/>
            <a:r>
              <a:rPr lang="en-US" noProof="0"/>
              <a:t>Click to edit Master title style</a:t>
            </a:r>
            <a:endParaRPr lang="en-GB" noProof="0" dirty="0"/>
          </a:p>
        </p:txBody>
      </p:sp>
      <p:sp>
        <p:nvSpPr>
          <p:cNvPr id="44037" name="Rectangle 5"/>
          <p:cNvSpPr>
            <a:spLocks noGrp="1" noChangeArrowheads="1"/>
          </p:cNvSpPr>
          <p:nvPr>
            <p:ph type="subTitle" idx="1"/>
          </p:nvPr>
        </p:nvSpPr>
        <p:spPr>
          <a:xfrm>
            <a:off x="639626" y="2849560"/>
            <a:ext cx="6062463" cy="1152130"/>
          </a:xfrm>
        </p:spPr>
        <p:txBody>
          <a:bodyPr>
            <a:norm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en-US" noProof="0"/>
              <a:t>Click to edit Master subtitle style</a:t>
            </a:r>
            <a:endParaRPr lang="en-GB" noProof="0" dirty="0"/>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
        <p:nvSpPr>
          <p:cNvPr id="9" name="Subtitle 2">
            <a:extLst>
              <a:ext uri="{FF2B5EF4-FFF2-40B4-BE49-F238E27FC236}">
                <a16:creationId xmlns:a16="http://schemas.microsoft.com/office/drawing/2014/main" id="{94653456-484A-48B2-9236-0FA1B2DC2989}"/>
              </a:ext>
            </a:extLst>
          </p:cNvPr>
          <p:cNvSpPr txBox="1">
            <a:spLocks/>
          </p:cNvSpPr>
          <p:nvPr userDrawn="1"/>
        </p:nvSpPr>
        <p:spPr>
          <a:xfrm>
            <a:off x="623392" y="365931"/>
            <a:ext cx="6062463" cy="11521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100" b="1" dirty="0">
                <a:solidFill>
                  <a:srgbClr val="FBF5D4"/>
                </a:solidFill>
              </a:rPr>
              <a:t>KS3 Mastery PD Materials: Exemplified Key Ideas</a:t>
            </a:r>
          </a:p>
          <a:p>
            <a:pPr fontAlgn="auto">
              <a:lnSpc>
                <a:spcPct val="100000"/>
              </a:lnSpc>
              <a:spcBef>
                <a:spcPts val="0"/>
              </a:spcBef>
              <a:spcAft>
                <a:spcPts val="0"/>
              </a:spcAft>
              <a:buClrTx/>
            </a:pPr>
            <a:r>
              <a:rPr lang="en-GB" sz="1100" dirty="0">
                <a:solidFill>
                  <a:srgbClr val="FBF5D4"/>
                </a:solidFill>
              </a:rPr>
              <a:t>Materials for use in the classroom or to support professional development discussions</a:t>
            </a:r>
          </a:p>
          <a:p>
            <a:pPr fontAlgn="auto">
              <a:lnSpc>
                <a:spcPct val="100000"/>
              </a:lnSpc>
              <a:spcBef>
                <a:spcPts val="0"/>
              </a:spcBef>
              <a:spcAft>
                <a:spcPts val="0"/>
              </a:spcAft>
              <a:buClrTx/>
            </a:pPr>
            <a:endParaRPr lang="en-GB" sz="1100" b="1" dirty="0">
              <a:solidFill>
                <a:srgbClr val="FBF5D4"/>
              </a:solidFill>
            </a:endParaRPr>
          </a:p>
        </p:txBody>
      </p:sp>
      <p:cxnSp>
        <p:nvCxnSpPr>
          <p:cNvPr id="10" name="Straight Connector 9">
            <a:extLst>
              <a:ext uri="{FF2B5EF4-FFF2-40B4-BE49-F238E27FC236}">
                <a16:creationId xmlns:a16="http://schemas.microsoft.com/office/drawing/2014/main" id="{E6B9308D-97A4-4785-8D3A-37C4A30F88E4}"/>
              </a:ext>
            </a:extLst>
          </p:cNvPr>
          <p:cNvCxnSpPr>
            <a:cxnSpLocks/>
          </p:cNvCxnSpPr>
          <p:nvPr userDrawn="1"/>
        </p:nvCxnSpPr>
        <p:spPr>
          <a:xfrm>
            <a:off x="708099" y="908720"/>
            <a:ext cx="1139429" cy="0"/>
          </a:xfrm>
          <a:prstGeom prst="line">
            <a:avLst/>
          </a:prstGeom>
          <a:ln w="28575">
            <a:solidFill>
              <a:srgbClr val="FBF5D4"/>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A09DA30-C5C7-4276-B989-F4B7FB3921D4}"/>
              </a:ext>
            </a:extLst>
          </p:cNvPr>
          <p:cNvSpPr txBox="1"/>
          <p:nvPr userDrawn="1"/>
        </p:nvSpPr>
        <p:spPr>
          <a:xfrm>
            <a:off x="695400" y="5949280"/>
            <a:ext cx="6115574" cy="261610"/>
          </a:xfrm>
          <a:prstGeom prst="rect">
            <a:avLst/>
          </a:prstGeom>
          <a:noFill/>
        </p:spPr>
        <p:txBody>
          <a:bodyPr wrap="square">
            <a:spAutoFit/>
          </a:bodyPr>
          <a:lstStyle/>
          <a:p>
            <a:pPr>
              <a:buNone/>
            </a:pPr>
            <a:r>
              <a:rPr lang="en-GB" sz="1100" dirty="0">
                <a:solidFill>
                  <a:srgbClr val="FBF5D4"/>
                </a:solidFill>
                <a:cs typeface="Arial" panose="020B0604020202020204" pitchFamily="34" charset="0"/>
              </a:rPr>
              <a:t>Summer 2021</a:t>
            </a:r>
          </a:p>
        </p:txBody>
      </p:sp>
    </p:spTree>
    <p:extLst>
      <p:ext uri="{BB962C8B-B14F-4D97-AF65-F5344CB8AC3E}">
        <p14:creationId xmlns:p14="http://schemas.microsoft.com/office/powerpoint/2010/main" val="279618416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222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Arial" panose="020B0604020202020204" pitchFamily="34" charset="0"/>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Arial" panose="020B0604020202020204" pitchFamily="34" charset="0"/>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Arial" panose="020B0604020202020204" pitchFamily="34" charset="0"/>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3961792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8007C0-F29A-4315-965C-24C897F134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2000" b="1">
                <a:solidFill>
                  <a:srgbClr val="585858"/>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609600" y="444954"/>
            <a:ext cx="10972800" cy="3560111"/>
          </a:xfrm>
        </p:spPr>
        <p:txBody>
          <a:bodyPr/>
          <a:lstStyle>
            <a:lvl1pPr marL="0" indent="0">
              <a:buNone/>
              <a:defRPr sz="3200">
                <a:solidFill>
                  <a:srgbClr val="58585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400">
                <a:solidFill>
                  <a:srgbClr val="58585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buNone/>
              <a:defRPr/>
            </a:lvl1pPr>
          </a:lstStyle>
          <a:p>
            <a:pPr>
              <a:defRPr/>
            </a:pPr>
            <a:endParaRPr lang="en-GB" dirty="0"/>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dirty="0"/>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pPr>
              <a:buFont typeface="Arial" panose="020B0604020202020204" pitchFamily="34" charset="0"/>
              <a:buNone/>
            </a:pPr>
            <a:endParaRPr lang="en-GB" altLang="en-US" dirty="0"/>
          </a:p>
        </p:txBody>
      </p:sp>
    </p:spTree>
    <p:extLst>
      <p:ext uri="{BB962C8B-B14F-4D97-AF65-F5344CB8AC3E}">
        <p14:creationId xmlns:p14="http://schemas.microsoft.com/office/powerpoint/2010/main" val="3901247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o the classroom slide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116849" y="443915"/>
            <a:ext cx="10593151" cy="426170"/>
          </a:xfrm>
        </p:spPr>
        <p:txBody>
          <a:bodyPr/>
          <a:lstStyle>
            <a:lvl1pPr algn="l">
              <a:defRPr sz="2000" b="0">
                <a:solidFill>
                  <a:schemeClr val="bg1"/>
                </a:solidFill>
                <a:latin typeface="+mn-lt"/>
              </a:defRPr>
            </a:lvl1pPr>
          </a:lstStyle>
          <a:p>
            <a:r>
              <a:rPr lang="en-US"/>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11" name="Picture 10" descr="Logo, icon&#10;&#10;Description automatically generated">
            <a:extLst>
              <a:ext uri="{FF2B5EF4-FFF2-40B4-BE49-F238E27FC236}">
                <a16:creationId xmlns:a16="http://schemas.microsoft.com/office/drawing/2014/main" id="{BA537836-BAB9-4445-A72F-ADD0305A79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84400" y="160175"/>
            <a:ext cx="993650" cy="993650"/>
          </a:xfrm>
          <a:prstGeom prst="rect">
            <a:avLst/>
          </a:prstGeom>
        </p:spPr>
      </p:pic>
    </p:spTree>
    <p:extLst>
      <p:ext uri="{BB962C8B-B14F-4D97-AF65-F5344CB8AC3E}">
        <p14:creationId xmlns:p14="http://schemas.microsoft.com/office/powerpoint/2010/main" val="9092551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PD slide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113950" y="443915"/>
            <a:ext cx="10593151" cy="426170"/>
          </a:xfrm>
        </p:spPr>
        <p:txBody>
          <a:bodyPr/>
          <a:lstStyle>
            <a:lvl1pPr algn="l">
              <a:defRPr sz="2000" b="0">
                <a:solidFill>
                  <a:schemeClr val="bg1"/>
                </a:solidFill>
                <a:latin typeface="+mn-lt"/>
              </a:defRPr>
            </a:lvl1pPr>
          </a:lstStyle>
          <a:p>
            <a:r>
              <a:rPr lang="en-US"/>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17" name="Picture 16" descr="Icon&#10;&#10;Description automatically generated">
            <a:extLst>
              <a:ext uri="{FF2B5EF4-FFF2-40B4-BE49-F238E27FC236}">
                <a16:creationId xmlns:a16="http://schemas.microsoft.com/office/drawing/2014/main" id="{AA0F5B1F-A2AC-42F7-8BD8-B9D65C0FF7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84400" y="147105"/>
            <a:ext cx="993650" cy="993650"/>
          </a:xfrm>
          <a:prstGeom prst="rect">
            <a:avLst/>
          </a:prstGeom>
        </p:spPr>
      </p:pic>
    </p:spTree>
    <p:extLst>
      <p:ext uri="{BB962C8B-B14F-4D97-AF65-F5344CB8AC3E}">
        <p14:creationId xmlns:p14="http://schemas.microsoft.com/office/powerpoint/2010/main" val="5952105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D10152-7721-41A0-A6C5-8721C8D0EB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
        <p:nvSpPr>
          <p:cNvPr id="2" name="TextBox 1">
            <a:extLst>
              <a:ext uri="{FF2B5EF4-FFF2-40B4-BE49-F238E27FC236}">
                <a16:creationId xmlns:a16="http://schemas.microsoft.com/office/drawing/2014/main" id="{68D0B289-4844-44AC-86A0-5AEEE34C6957}"/>
              </a:ext>
            </a:extLst>
          </p:cNvPr>
          <p:cNvSpPr txBox="1"/>
          <p:nvPr userDrawn="1"/>
        </p:nvSpPr>
        <p:spPr>
          <a:xfrm>
            <a:off x="623392" y="2348880"/>
            <a:ext cx="5616624" cy="646331"/>
          </a:xfrm>
          <a:prstGeom prst="rect">
            <a:avLst/>
          </a:prstGeom>
          <a:noFill/>
        </p:spPr>
        <p:txBody>
          <a:bodyPr wrap="square" rtlCol="0">
            <a:spAutoFit/>
          </a:bodyPr>
          <a:lstStyle/>
          <a:p>
            <a:pPr>
              <a:buNone/>
            </a:pPr>
            <a:r>
              <a:rPr lang="en-GB" sz="3600" b="1" noProof="0" dirty="0">
                <a:solidFill>
                  <a:schemeClr val="bg1"/>
                </a:solidFill>
              </a:rPr>
              <a:t>Thank you</a:t>
            </a:r>
            <a:endParaRPr lang="en-GB" sz="3600" b="1" dirty="0">
              <a:solidFill>
                <a:schemeClr val="bg1"/>
              </a:solidFill>
            </a:endParaRPr>
          </a:p>
        </p:txBody>
      </p:sp>
    </p:spTree>
    <p:extLst>
      <p:ext uri="{BB962C8B-B14F-4D97-AF65-F5344CB8AC3E}">
        <p14:creationId xmlns:p14="http://schemas.microsoft.com/office/powerpoint/2010/main" val="367966152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Font typeface="Arial" panose="020B0604020202020204" pitchFamily="34" charset="0"/>
              <a:buNone/>
            </a:pPr>
            <a:fld id="{52CA6C61-5C46-4CCD-83FB-18DE309C7599}" type="datetimeFigureOut">
              <a:rPr lang="en-GB" smtClean="0"/>
              <a:pPr>
                <a:buFont typeface="Arial" panose="020B0604020202020204" pitchFamily="34" charset="0"/>
                <a:buNone/>
              </a:pPr>
              <a:t>21/09/2021</a:t>
            </a:fld>
            <a:endParaRPr lang="en-GB" dirty="0"/>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fld id="{3A4A998D-6F83-4D71-AA77-13FC1A139956}" type="slidenum">
              <a:rPr lang="en-GB" smtClean="0"/>
              <a:pPr>
                <a:buFont typeface="Arial" panose="020B0604020202020204" pitchFamily="34" charset="0"/>
                <a:buNone/>
              </a:pPr>
              <a:t>‹#›</a:t>
            </a:fld>
            <a:endParaRPr lang="en-GB" dirty="0"/>
          </a:p>
        </p:txBody>
      </p:sp>
    </p:spTree>
    <p:extLst>
      <p:ext uri="{BB962C8B-B14F-4D97-AF65-F5344CB8AC3E}">
        <p14:creationId xmlns:p14="http://schemas.microsoft.com/office/powerpoint/2010/main" val="3953001669"/>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8" r:id="rId4"/>
    <p:sldLayoutId id="2147483971" r:id="rId5"/>
    <p:sldLayoutId id="2147483970" r:id="rId6"/>
    <p:sldLayoutId id="2147483969" r:id="rId7"/>
  </p:sldLayoutIdLst>
  <p:txStyles>
    <p:titleStyle>
      <a:lvl1pPr algn="l" defTabSz="914400" rtl="0" eaLnBrk="1" latinLnBrk="0" hangingPunct="1">
        <a:lnSpc>
          <a:spcPct val="90000"/>
        </a:lnSpc>
        <a:spcBef>
          <a:spcPct val="0"/>
        </a:spcBef>
        <a:buNone/>
        <a:defRPr sz="3600" b="1" kern="1200">
          <a:solidFill>
            <a:srgbClr val="58585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2.xml"/><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hyperlink" Target="https://www.ncetm.org.uk/media/x2uj2qln/ncetm_ks3_theme_2.pdf" TargetMode="External"/><Relationship Id="rId2" Type="http://schemas.openxmlformats.org/officeDocument/2006/relationships/hyperlink" Target="https://www.ncetm.org.uk/media/wbylane0/ncetm_ks3_cc_2_2.pdf" TargetMode="External"/><Relationship Id="rId1" Type="http://schemas.openxmlformats.org/officeDocument/2006/relationships/slideLayout" Target="../slideLayouts/slideLayout3.xml"/><Relationship Id="rId4" Type="http://schemas.openxmlformats.org/officeDocument/2006/relationships/hyperlink" Target="https://www.ncetm.org.uk/teaching-for-mastery/mastery-materials/secondary-mastery-professional-development/"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4.xml"/><Relationship Id="rId5" Type="http://schemas.openxmlformats.org/officeDocument/2006/relationships/image" Target="../media/image10.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5.xml"/><Relationship Id="rId5" Type="http://schemas.openxmlformats.org/officeDocument/2006/relationships/image" Target="../media/image10.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6.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tags" Target="../tags/tag7.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tags" Target="../tags/tag8.xml"/><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tags" Target="../tags/tag9.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6.xml"/><Relationship Id="rId1" Type="http://schemas.openxmlformats.org/officeDocument/2006/relationships/tags" Target="../tags/tag10.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hyperlink" Target="https://www.ncetm.org.uk/media/x2uj2qln/ncetm_ks3_theme_2.pdf"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www.ncetm.org.uk/media/wbylane0/ncetm_ks3_cc_2_2.pdf" TargetMode="External"/></Relationships>
</file>

<file path=ppt/slides/_rels/slide50.xml.rels><?xml version="1.0" encoding="UTF-8" standalone="yes"?>
<Relationships xmlns="http://schemas.openxmlformats.org/package/2006/relationships"><Relationship Id="rId8" Type="http://schemas.openxmlformats.org/officeDocument/2006/relationships/hyperlink" Target="https://www.ncetm.org.uk/resources/46689" TargetMode="External"/><Relationship Id="rId3" Type="http://schemas.openxmlformats.org/officeDocument/2006/relationships/hyperlink" Target="https://www.ncetm.org.uk/media/q04f0vzn/ncetm_ks3_theme_4.pdf" TargetMode="External"/><Relationship Id="rId7" Type="http://schemas.openxmlformats.org/officeDocument/2006/relationships/hyperlink" Target="https://www.ncetm.org.uk/resources/50639" TargetMode="External"/><Relationship Id="rId2" Type="http://schemas.openxmlformats.org/officeDocument/2006/relationships/hyperlink" Target="https://www.ncetm.org.uk/teaching-for-mastery/mastery-materials/secondary-mastery-professional-development/" TargetMode="External"/><Relationship Id="rId1" Type="http://schemas.openxmlformats.org/officeDocument/2006/relationships/slideLayout" Target="../slideLayouts/slideLayout3.xml"/><Relationship Id="rId6" Type="http://schemas.openxmlformats.org/officeDocument/2006/relationships/hyperlink" Target="https://www.ncetm.org.uk/classroom-resources/secmm-using-mathematical-representations-at-ks3/" TargetMode="External"/><Relationship Id="rId5" Type="http://schemas.openxmlformats.org/officeDocument/2006/relationships/hyperlink" Target="https://www.ncetm.org.uk/media/wbylane0/ncetm_ks3_cc_2_2.pdf" TargetMode="External"/><Relationship Id="rId10" Type="http://schemas.openxmlformats.org/officeDocument/2006/relationships/hyperlink" Target="https://www.geogebra.org/m/ej4x9mw4" TargetMode="External"/><Relationship Id="rId4" Type="http://schemas.openxmlformats.org/officeDocument/2006/relationships/hyperlink" Target="https://www.ncetm.org.uk/media/x2uj2qln/ncetm_ks3_theme_2.pdf" TargetMode="External"/><Relationship Id="rId9" Type="http://schemas.openxmlformats.org/officeDocument/2006/relationships/hyperlink" Target="http://iccams-maths.or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52059-E171-4D97-AEA5-4EB713FA17E6}"/>
              </a:ext>
            </a:extLst>
          </p:cNvPr>
          <p:cNvSpPr>
            <a:spLocks noGrp="1"/>
          </p:cNvSpPr>
          <p:nvPr>
            <p:ph type="ctrTitle"/>
          </p:nvPr>
        </p:nvSpPr>
        <p:spPr>
          <a:xfrm>
            <a:off x="708099" y="2420888"/>
            <a:ext cx="6049764" cy="648071"/>
          </a:xfrm>
        </p:spPr>
        <p:txBody>
          <a:bodyPr>
            <a:normAutofit fontScale="90000"/>
          </a:bodyPr>
          <a:lstStyle/>
          <a:p>
            <a:r>
              <a:rPr lang="en-GB" dirty="0"/>
              <a:t>Understanding solutions balance an equation</a:t>
            </a:r>
          </a:p>
        </p:txBody>
      </p:sp>
      <p:sp>
        <p:nvSpPr>
          <p:cNvPr id="3" name="Subtitle 2">
            <a:extLst>
              <a:ext uri="{FF2B5EF4-FFF2-40B4-BE49-F238E27FC236}">
                <a16:creationId xmlns:a16="http://schemas.microsoft.com/office/drawing/2014/main" id="{FAF7E06F-62AF-4430-B53E-3CEB22BC7553}"/>
              </a:ext>
            </a:extLst>
          </p:cNvPr>
          <p:cNvSpPr>
            <a:spLocks noGrp="1"/>
          </p:cNvSpPr>
          <p:nvPr>
            <p:ph type="subTitle" idx="1"/>
          </p:nvPr>
        </p:nvSpPr>
        <p:spPr>
          <a:xfrm>
            <a:off x="695400" y="3429000"/>
            <a:ext cx="6062463" cy="1152130"/>
          </a:xfrm>
        </p:spPr>
        <p:txBody>
          <a:bodyPr/>
          <a:lstStyle/>
          <a:p>
            <a:r>
              <a:rPr lang="en-GB" dirty="0"/>
              <a:t>(from 2.2 Solving linear equations)</a:t>
            </a:r>
          </a:p>
        </p:txBody>
      </p:sp>
      <p:sp>
        <p:nvSpPr>
          <p:cNvPr id="6" name="Subtitle 2">
            <a:extLst>
              <a:ext uri="{FF2B5EF4-FFF2-40B4-BE49-F238E27FC236}">
                <a16:creationId xmlns:a16="http://schemas.microsoft.com/office/drawing/2014/main" id="{7971E471-B1BE-405F-994A-7DE78753825C}"/>
              </a:ext>
            </a:extLst>
          </p:cNvPr>
          <p:cNvSpPr txBox="1">
            <a:spLocks/>
          </p:cNvSpPr>
          <p:nvPr/>
        </p:nvSpPr>
        <p:spPr>
          <a:xfrm>
            <a:off x="623392" y="365931"/>
            <a:ext cx="6062463" cy="11521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100" b="1" dirty="0">
                <a:solidFill>
                  <a:srgbClr val="FBF5D4"/>
                </a:solidFill>
              </a:rPr>
              <a:t>KS3 Mastery PD Materials: Exemplified Key Ideas</a:t>
            </a:r>
          </a:p>
          <a:p>
            <a:pPr fontAlgn="auto">
              <a:lnSpc>
                <a:spcPct val="100000"/>
              </a:lnSpc>
              <a:spcBef>
                <a:spcPts val="0"/>
              </a:spcBef>
              <a:spcAft>
                <a:spcPts val="0"/>
              </a:spcAft>
              <a:buClrTx/>
            </a:pPr>
            <a:r>
              <a:rPr lang="en-GB" sz="1100" dirty="0">
                <a:solidFill>
                  <a:srgbClr val="FBF5D4"/>
                </a:solidFill>
              </a:rPr>
              <a:t>Materials for use in the classroom or to support professional development discussions</a:t>
            </a:r>
          </a:p>
          <a:p>
            <a:pPr fontAlgn="auto">
              <a:lnSpc>
                <a:spcPct val="100000"/>
              </a:lnSpc>
              <a:spcBef>
                <a:spcPts val="0"/>
              </a:spcBef>
              <a:spcAft>
                <a:spcPts val="0"/>
              </a:spcAft>
              <a:buClrTx/>
            </a:pPr>
            <a:endParaRPr lang="en-GB" sz="1100" b="1" dirty="0">
              <a:solidFill>
                <a:srgbClr val="FBF5D4"/>
              </a:solidFill>
            </a:endParaRPr>
          </a:p>
        </p:txBody>
      </p:sp>
      <p:sp>
        <p:nvSpPr>
          <p:cNvPr id="7" name="TextBox 6">
            <a:extLst>
              <a:ext uri="{FF2B5EF4-FFF2-40B4-BE49-F238E27FC236}">
                <a16:creationId xmlns:a16="http://schemas.microsoft.com/office/drawing/2014/main" id="{0CDED0FD-3DE6-4E4C-8A42-CA1DA9131753}"/>
              </a:ext>
            </a:extLst>
          </p:cNvPr>
          <p:cNvSpPr txBox="1"/>
          <p:nvPr/>
        </p:nvSpPr>
        <p:spPr>
          <a:xfrm>
            <a:off x="695400" y="5949280"/>
            <a:ext cx="6115574" cy="261610"/>
          </a:xfrm>
          <a:prstGeom prst="rect">
            <a:avLst/>
          </a:prstGeom>
          <a:noFill/>
        </p:spPr>
        <p:txBody>
          <a:bodyPr wrap="square">
            <a:spAutoFit/>
          </a:bodyPr>
          <a:lstStyle/>
          <a:p>
            <a:pPr>
              <a:buNone/>
            </a:pPr>
            <a:r>
              <a:rPr lang="en-GB" sz="1100" dirty="0">
                <a:solidFill>
                  <a:srgbClr val="FBF5D4"/>
                </a:solidFill>
                <a:cs typeface="Arial" panose="020B0604020202020204" pitchFamily="34" charset="0"/>
              </a:rPr>
              <a:t>Summer 2021</a:t>
            </a:r>
          </a:p>
        </p:txBody>
      </p:sp>
      <p:cxnSp>
        <p:nvCxnSpPr>
          <p:cNvPr id="9" name="Straight Connector 8">
            <a:extLst>
              <a:ext uri="{FF2B5EF4-FFF2-40B4-BE49-F238E27FC236}">
                <a16:creationId xmlns:a16="http://schemas.microsoft.com/office/drawing/2014/main" id="{AEA8A1F7-DC74-4701-87C9-EAB5BA721BE5}"/>
              </a:ext>
            </a:extLst>
          </p:cNvPr>
          <p:cNvCxnSpPr>
            <a:cxnSpLocks/>
          </p:cNvCxnSpPr>
          <p:nvPr/>
        </p:nvCxnSpPr>
        <p:spPr>
          <a:xfrm>
            <a:off x="708099" y="908720"/>
            <a:ext cx="1139429" cy="0"/>
          </a:xfrm>
          <a:prstGeom prst="line">
            <a:avLst/>
          </a:prstGeom>
          <a:ln w="28575">
            <a:solidFill>
              <a:srgbClr val="FBF5D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23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A176B-7C6C-4CED-AE26-B9480C744EEE}"/>
              </a:ext>
            </a:extLst>
          </p:cNvPr>
          <p:cNvSpPr>
            <a:spLocks noGrp="1"/>
          </p:cNvSpPr>
          <p:nvPr>
            <p:ph type="title"/>
          </p:nvPr>
        </p:nvSpPr>
        <p:spPr/>
        <p:txBody>
          <a:bodyPr>
            <a:normAutofit/>
          </a:bodyPr>
          <a:lstStyle/>
          <a:p>
            <a:r>
              <a:rPr lang="en-GB" dirty="0"/>
              <a:t>Prior learning</a:t>
            </a:r>
          </a:p>
        </p:txBody>
      </p:sp>
      <p:sp>
        <p:nvSpPr>
          <p:cNvPr id="4" name="Content Placeholder 2">
            <a:extLst>
              <a:ext uri="{FF2B5EF4-FFF2-40B4-BE49-F238E27FC236}">
                <a16:creationId xmlns:a16="http://schemas.microsoft.com/office/drawing/2014/main" id="{C27B25F0-54FD-4E02-991E-9E4879F3822D}"/>
              </a:ext>
            </a:extLst>
          </p:cNvPr>
          <p:cNvSpPr>
            <a:spLocks noGrp="1"/>
          </p:cNvSpPr>
          <p:nvPr>
            <p:ph idx="1"/>
          </p:nvPr>
        </p:nvSpPr>
        <p:spPr>
          <a:xfrm>
            <a:off x="6821307" y="1412777"/>
            <a:ext cx="4891318" cy="3475456"/>
          </a:xfrm>
        </p:spPr>
        <p:txBody>
          <a:bodyPr anchor="ctr">
            <a:normAutofit/>
          </a:bodyPr>
          <a:lstStyle/>
          <a:p>
            <a:pPr lvl="1"/>
            <a:r>
              <a:rPr lang="en-GB" sz="2400" dirty="0"/>
              <a:t>What representations might your students already be familiar with? </a:t>
            </a:r>
          </a:p>
          <a:p>
            <a:pPr lvl="1"/>
            <a:r>
              <a:rPr lang="en-GB" sz="2400" dirty="0"/>
              <a:t>What language might they use? </a:t>
            </a:r>
          </a:p>
          <a:p>
            <a:pPr lvl="1"/>
            <a:r>
              <a:rPr lang="en-GB" sz="2400" dirty="0"/>
              <a:t>How does this fit in with your curriculum progression?</a:t>
            </a:r>
          </a:p>
        </p:txBody>
      </p:sp>
      <p:graphicFrame>
        <p:nvGraphicFramePr>
          <p:cNvPr id="6" name="Table 6">
            <a:extLst>
              <a:ext uri="{FF2B5EF4-FFF2-40B4-BE49-F238E27FC236}">
                <a16:creationId xmlns:a16="http://schemas.microsoft.com/office/drawing/2014/main" id="{283F16DE-8169-438D-BF6F-2EFA746A0CDD}"/>
              </a:ext>
            </a:extLst>
          </p:cNvPr>
          <p:cNvGraphicFramePr>
            <a:graphicFrameLocks noGrp="1"/>
          </p:cNvGraphicFramePr>
          <p:nvPr>
            <p:extLst>
              <p:ext uri="{D42A27DB-BD31-4B8C-83A1-F6EECF244321}">
                <p14:modId xmlns:p14="http://schemas.microsoft.com/office/powerpoint/2010/main" val="3340407784"/>
              </p:ext>
            </p:extLst>
          </p:nvPr>
        </p:nvGraphicFramePr>
        <p:xfrm>
          <a:off x="369768" y="1161347"/>
          <a:ext cx="6662335" cy="5321450"/>
        </p:xfrm>
        <a:graphic>
          <a:graphicData uri="http://schemas.openxmlformats.org/drawingml/2006/table">
            <a:tbl>
              <a:tblPr firstRow="1" bandRow="1">
                <a:tableStyleId>{E8B1032C-EA38-4F05-BA0D-38AFFFC7BED3}</a:tableStyleId>
              </a:tblPr>
              <a:tblGrid>
                <a:gridCol w="6662335">
                  <a:extLst>
                    <a:ext uri="{9D8B030D-6E8A-4147-A177-3AD203B41FA5}">
                      <a16:colId xmlns:a16="http://schemas.microsoft.com/office/drawing/2014/main" val="590117535"/>
                    </a:ext>
                  </a:extLst>
                </a:gridCol>
              </a:tblGrid>
              <a:tr h="352845">
                <a:tc>
                  <a:txBody>
                    <a:bodyPr/>
                    <a:lstStyle/>
                    <a:p>
                      <a:r>
                        <a:rPr lang="en-GB" dirty="0"/>
                        <a:t>Key Stage 3 Learning Outcome</a:t>
                      </a:r>
                    </a:p>
                  </a:txBody>
                  <a:tcPr/>
                </a:tc>
                <a:extLst>
                  <a:ext uri="{0D108BD9-81ED-4DB2-BD59-A6C34878D82A}">
                    <a16:rowId xmlns:a16="http://schemas.microsoft.com/office/drawing/2014/main" val="1564221312"/>
                  </a:ext>
                </a:extLst>
              </a:tr>
              <a:tr h="590390">
                <a:tc>
                  <a:txBody>
                    <a:bodyPr/>
                    <a:lstStyle/>
                    <a:p>
                      <a:pPr marL="285750" indent="-285750">
                        <a:buFont typeface="Arial" panose="020B0604020202020204" pitchFamily="34" charset="0"/>
                        <a:buChar char="•"/>
                      </a:pPr>
                      <a:r>
                        <a:rPr lang="en-GB" sz="1600" dirty="0"/>
                        <a:t>1.4.1 Understand and use the conventions and vocabulary of algebra including forming and interpreting algebraic expressions and equations</a:t>
                      </a:r>
                    </a:p>
                  </a:txBody>
                  <a:tcPr/>
                </a:tc>
                <a:extLst>
                  <a:ext uri="{0D108BD9-81ED-4DB2-BD59-A6C34878D82A}">
                    <a16:rowId xmlns:a16="http://schemas.microsoft.com/office/drawing/2014/main" val="1387505252"/>
                  </a:ext>
                </a:extLst>
              </a:tr>
              <a:tr h="590390">
                <a:tc>
                  <a:txBody>
                    <a:bodyPr/>
                    <a:lstStyle/>
                    <a:p>
                      <a:pPr marL="285750" indent="-285750">
                        <a:buFont typeface="Arial" panose="020B0604020202020204" pitchFamily="34" charset="0"/>
                        <a:buChar char="•"/>
                      </a:pPr>
                      <a:r>
                        <a:rPr lang="en-GB" sz="1600" dirty="0"/>
                        <a:t>1.4.2 Simplify algebraic expressions by collecting like terms to maintain equivalence </a:t>
                      </a:r>
                    </a:p>
                  </a:txBody>
                  <a:tcPr/>
                </a:tc>
                <a:extLst>
                  <a:ext uri="{0D108BD9-81ED-4DB2-BD59-A6C34878D82A}">
                    <a16:rowId xmlns:a16="http://schemas.microsoft.com/office/drawing/2014/main" val="502591801"/>
                  </a:ext>
                </a:extLst>
              </a:tr>
              <a:tr h="590390">
                <a:tc>
                  <a:txBody>
                    <a:bodyPr/>
                    <a:lstStyle/>
                    <a:p>
                      <a:pPr marL="285750" indent="-285750">
                        <a:buFont typeface="Arial" panose="020B0604020202020204" pitchFamily="34" charset="0"/>
                        <a:buChar char="•"/>
                      </a:pPr>
                      <a:r>
                        <a:rPr lang="en-GB" sz="1600" dirty="0"/>
                        <a:t>1.4.3 Manipulate algebraic expressions using the distributive law to maintain equivalence</a:t>
                      </a:r>
                    </a:p>
                  </a:txBody>
                  <a:tcPr/>
                </a:tc>
                <a:extLst>
                  <a:ext uri="{0D108BD9-81ED-4DB2-BD59-A6C34878D82A}">
                    <a16:rowId xmlns:a16="http://schemas.microsoft.com/office/drawing/2014/main" val="2537917201"/>
                  </a:ext>
                </a:extLst>
              </a:tr>
              <a:tr h="590390">
                <a:tc>
                  <a:txBody>
                    <a:bodyPr/>
                    <a:lstStyle/>
                    <a:p>
                      <a:pPr marL="285750" indent="-285750">
                        <a:buFont typeface="Arial" panose="020B0604020202020204" pitchFamily="34" charset="0"/>
                        <a:buChar char="•"/>
                      </a:pPr>
                      <a:r>
                        <a:rPr lang="en-GB" sz="1600" dirty="0"/>
                        <a:t>2.1.1 Understand and use the structures that underpin addition and subtraction strategies</a:t>
                      </a:r>
                    </a:p>
                  </a:txBody>
                  <a:tcPr/>
                </a:tc>
                <a:extLst>
                  <a:ext uri="{0D108BD9-81ED-4DB2-BD59-A6C34878D82A}">
                    <a16:rowId xmlns:a16="http://schemas.microsoft.com/office/drawing/2014/main" val="4192537400"/>
                  </a:ext>
                </a:extLst>
              </a:tr>
              <a:tr h="590390">
                <a:tc>
                  <a:txBody>
                    <a:bodyPr/>
                    <a:lstStyle/>
                    <a:p>
                      <a:pPr marL="285750" indent="-285750">
                        <a:buFont typeface="Arial" panose="020B0604020202020204" pitchFamily="34" charset="0"/>
                        <a:buChar char="•"/>
                      </a:pPr>
                      <a:r>
                        <a:rPr lang="en-GB" sz="1600" dirty="0"/>
                        <a:t>2.1.2 Understand and use the structures that underpin multiplication and division strategies</a:t>
                      </a:r>
                    </a:p>
                  </a:txBody>
                  <a:tcPr/>
                </a:tc>
                <a:extLst>
                  <a:ext uri="{0D108BD9-81ED-4DB2-BD59-A6C34878D82A}">
                    <a16:rowId xmlns:a16="http://schemas.microsoft.com/office/drawing/2014/main" val="2189760509"/>
                  </a:ext>
                </a:extLst>
              </a:tr>
              <a:tr h="590390">
                <a:tc>
                  <a:txBody>
                    <a:bodyPr/>
                    <a:lstStyle/>
                    <a:p>
                      <a:pPr marL="285750" indent="-285750">
                        <a:buFont typeface="Arial" panose="020B0604020202020204" pitchFamily="34" charset="0"/>
                        <a:buChar char="•"/>
                      </a:pPr>
                      <a:r>
                        <a:rPr lang="en-GB" sz="1600" dirty="0"/>
                        <a:t>2.1.3 Know, understand and use fluently a range of calculation strategies for addition and subtraction of fractions</a:t>
                      </a:r>
                    </a:p>
                  </a:txBody>
                  <a:tcPr/>
                </a:tc>
                <a:extLst>
                  <a:ext uri="{0D108BD9-81ED-4DB2-BD59-A6C34878D82A}">
                    <a16:rowId xmlns:a16="http://schemas.microsoft.com/office/drawing/2014/main" val="3132147635"/>
                  </a:ext>
                </a:extLst>
              </a:tr>
              <a:tr h="590390">
                <a:tc>
                  <a:txBody>
                    <a:bodyPr/>
                    <a:lstStyle/>
                    <a:p>
                      <a:pPr marL="285750" indent="-285750">
                        <a:buFont typeface="Arial" panose="020B0604020202020204" pitchFamily="34" charset="0"/>
                        <a:buChar char="•"/>
                      </a:pPr>
                      <a:r>
                        <a:rPr lang="en-GB" sz="1600" dirty="0"/>
                        <a:t>2.1.4 Know, understand and use fluently a range of calculation strategies for multiplication and division of fractions</a:t>
                      </a:r>
                    </a:p>
                  </a:txBody>
                  <a:tcPr/>
                </a:tc>
                <a:extLst>
                  <a:ext uri="{0D108BD9-81ED-4DB2-BD59-A6C34878D82A}">
                    <a16:rowId xmlns:a16="http://schemas.microsoft.com/office/drawing/2014/main" val="3597216797"/>
                  </a:ext>
                </a:extLst>
              </a:tr>
              <a:tr h="590390">
                <a:tc>
                  <a:txBody>
                    <a:bodyPr/>
                    <a:lstStyle/>
                    <a:p>
                      <a:pPr marL="285750" indent="-285750">
                        <a:buFont typeface="Arial" panose="020B0604020202020204" pitchFamily="34" charset="0"/>
                        <a:buChar char="•"/>
                      </a:pPr>
                      <a:r>
                        <a:rPr lang="en-GB" sz="1600" dirty="0"/>
                        <a:t>2.1.5 Use the laws and conventions of arithmetic to calculate efficiently</a:t>
                      </a:r>
                    </a:p>
                  </a:txBody>
                  <a:tcPr/>
                </a:tc>
                <a:extLst>
                  <a:ext uri="{0D108BD9-81ED-4DB2-BD59-A6C34878D82A}">
                    <a16:rowId xmlns:a16="http://schemas.microsoft.com/office/drawing/2014/main" val="1776123711"/>
                  </a:ext>
                </a:extLst>
              </a:tr>
            </a:tbl>
          </a:graphicData>
        </a:graphic>
      </p:graphicFrame>
    </p:spTree>
    <p:extLst>
      <p:ext uri="{BB962C8B-B14F-4D97-AF65-F5344CB8AC3E}">
        <p14:creationId xmlns:p14="http://schemas.microsoft.com/office/powerpoint/2010/main" val="35371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a:t>
            </a:r>
          </a:p>
        </p:txBody>
      </p:sp>
      <p:sp>
        <p:nvSpPr>
          <p:cNvPr id="3" name="Content Placeholder 2">
            <a:extLst>
              <a:ext uri="{FF2B5EF4-FFF2-40B4-BE49-F238E27FC236}">
                <a16:creationId xmlns:a16="http://schemas.microsoft.com/office/drawing/2014/main" id="{9BAC41B0-1976-40AD-94C7-FB74B9D35CDB}"/>
              </a:ext>
            </a:extLst>
          </p:cNvPr>
          <p:cNvSpPr>
            <a:spLocks noGrp="1"/>
          </p:cNvSpPr>
          <p:nvPr>
            <p:ph idx="1"/>
          </p:nvPr>
        </p:nvSpPr>
        <p:spPr/>
        <p:txBody>
          <a:bodyPr>
            <a:normAutofit/>
          </a:bodyPr>
          <a:lstStyle/>
          <a:p>
            <a:r>
              <a:rPr lang="en-GB" dirty="0"/>
              <a:t>The following slides contain questions for checking prior learning. </a:t>
            </a:r>
          </a:p>
          <a:p>
            <a:pPr lvl="1"/>
            <a:r>
              <a:rPr lang="en-GB" sz="2400" dirty="0"/>
              <a:t>What representations might students use to support their understanding of these questions?</a:t>
            </a:r>
          </a:p>
          <a:p>
            <a:pPr lvl="1"/>
            <a:r>
              <a:rPr lang="en-GB" sz="2400" dirty="0"/>
              <a:t>What variation might you put in place for these questions to fully assess students’ understanding of the concept?</a:t>
            </a:r>
          </a:p>
          <a:p>
            <a:pPr lvl="1"/>
            <a:r>
              <a:rPr lang="en-GB" sz="2400" dirty="0"/>
              <a:t>How might changing the language of each question change the difficulty?</a:t>
            </a:r>
          </a:p>
          <a:p>
            <a:pPr lvl="1"/>
            <a:r>
              <a:rPr lang="en-GB" sz="2400" dirty="0"/>
              <a:t>Why are these such crucial pre-requisites for this key idea? </a:t>
            </a:r>
          </a:p>
          <a:p>
            <a:endParaRPr lang="en-GB" sz="2800" dirty="0"/>
          </a:p>
        </p:txBody>
      </p:sp>
    </p:spTree>
    <p:extLst>
      <p:ext uri="{BB962C8B-B14F-4D97-AF65-F5344CB8AC3E}">
        <p14:creationId xmlns:p14="http://schemas.microsoft.com/office/powerpoint/2010/main" val="1019329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a:t>
            </a:r>
          </a:p>
        </p:txBody>
      </p:sp>
      <p:grpSp>
        <p:nvGrpSpPr>
          <p:cNvPr id="12" name="Group 11">
            <a:extLst>
              <a:ext uri="{FF2B5EF4-FFF2-40B4-BE49-F238E27FC236}">
                <a16:creationId xmlns:a16="http://schemas.microsoft.com/office/drawing/2014/main" id="{DF84CEC1-5977-43B3-8CCB-BD7A098A9846}"/>
              </a:ext>
            </a:extLst>
          </p:cNvPr>
          <p:cNvGrpSpPr/>
          <p:nvPr/>
        </p:nvGrpSpPr>
        <p:grpSpPr>
          <a:xfrm>
            <a:off x="618165" y="1196752"/>
            <a:ext cx="9278966" cy="3274743"/>
            <a:chOff x="618165" y="1196752"/>
            <a:chExt cx="9278966" cy="3274743"/>
          </a:xfrm>
        </p:grpSpPr>
        <p:sp>
          <p:nvSpPr>
            <p:cNvPr id="3" name="TextBox 2">
              <a:extLst>
                <a:ext uri="{FF2B5EF4-FFF2-40B4-BE49-F238E27FC236}">
                  <a16:creationId xmlns:a16="http://schemas.microsoft.com/office/drawing/2014/main" id="{9B9996D0-218D-486F-BBC8-DEA9D121AC45}"/>
                </a:ext>
              </a:extLst>
            </p:cNvPr>
            <p:cNvSpPr txBox="1"/>
            <p:nvPr/>
          </p:nvSpPr>
          <p:spPr>
            <a:xfrm>
              <a:off x="618165" y="1196752"/>
              <a:ext cx="9098966" cy="3274743"/>
            </a:xfrm>
            <a:prstGeom prst="rect">
              <a:avLst/>
            </a:prstGeom>
            <a:noFill/>
          </p:spPr>
          <p:txBody>
            <a:bodyPr wrap="none" rtlCol="0">
              <a:spAutoFit/>
            </a:bodyPr>
            <a:lstStyle/>
            <a:p>
              <a:pPr marL="514350" indent="-514350">
                <a:buAutoNum type="alphaLcParenR"/>
              </a:pPr>
              <a:r>
                <a:rPr lang="en-GB" sz="2200" dirty="0"/>
                <a:t>Which of the following statements do you agree with?</a:t>
              </a:r>
            </a:p>
            <a:p>
              <a:pPr>
                <a:buNone/>
              </a:pPr>
              <a:r>
                <a:rPr lang="en-GB" sz="2200" dirty="0"/>
                <a:t>	Explain your decisions</a:t>
              </a:r>
            </a:p>
            <a:p>
              <a:pPr marL="1371600" lvl="2" indent="-457200">
                <a:buFont typeface="Arial" panose="020B0604020202020204" pitchFamily="34" charset="0"/>
                <a:buChar char="•"/>
              </a:pPr>
              <a:r>
                <a:rPr lang="en-GB" sz="2200" dirty="0"/>
                <a:t>The value 5 satisfies the symbol sentence 3 x      + 2 = 17</a:t>
              </a:r>
            </a:p>
            <a:p>
              <a:pPr marL="1371600" lvl="2" indent="-457200">
                <a:buFont typeface="Arial" panose="020B0604020202020204" pitchFamily="34" charset="0"/>
                <a:buChar char="•"/>
              </a:pPr>
              <a:r>
                <a:rPr lang="en-GB" sz="2200" dirty="0"/>
                <a:t>The value 7 satisfies the symbol sentence 3 +      x 2 = 10 + </a:t>
              </a:r>
            </a:p>
            <a:p>
              <a:pPr marL="1371600" lvl="2" indent="-457200">
                <a:buFont typeface="Arial" panose="020B0604020202020204" pitchFamily="34" charset="0"/>
                <a:buChar char="•"/>
              </a:pPr>
              <a:r>
                <a:rPr lang="en-GB" sz="2200" dirty="0"/>
                <a:t>The value 6 solves the equation 20 – </a:t>
              </a:r>
              <a:r>
                <a:rPr lang="en-GB" sz="2200" i="1" dirty="0">
                  <a:latin typeface="Times New Roman" panose="02020603050405020304" pitchFamily="18" charset="0"/>
                  <a:cs typeface="Times New Roman" panose="02020603050405020304" pitchFamily="18" charset="0"/>
                </a:rPr>
                <a:t>x</a:t>
              </a:r>
              <a:r>
                <a:rPr lang="en-GB" sz="2200" dirty="0"/>
                <a:t> = 10</a:t>
              </a:r>
            </a:p>
            <a:p>
              <a:pPr marL="1371600" lvl="2" indent="-457200">
                <a:buFont typeface="Arial" panose="020B0604020202020204" pitchFamily="34" charset="0"/>
                <a:buChar char="•"/>
              </a:pPr>
              <a:r>
                <a:rPr lang="en-GB" sz="2200" dirty="0"/>
                <a:t>The value 5 solves the equation 20 ÷ </a:t>
              </a:r>
              <a:r>
                <a:rPr lang="en-GB" sz="2200" i="1" dirty="0">
                  <a:latin typeface="Times New Roman" panose="02020603050405020304" pitchFamily="18" charset="0"/>
                  <a:cs typeface="Times New Roman" panose="02020603050405020304" pitchFamily="18" charset="0"/>
                </a:rPr>
                <a:t>x</a:t>
              </a:r>
              <a:r>
                <a:rPr lang="en-GB" sz="2200" dirty="0"/>
                <a:t> = </a:t>
              </a:r>
              <a:r>
                <a:rPr lang="en-GB" sz="2200" i="1" dirty="0">
                  <a:latin typeface="Times New Roman" panose="02020603050405020304" pitchFamily="18" charset="0"/>
                  <a:cs typeface="Times New Roman" panose="02020603050405020304" pitchFamily="18" charset="0"/>
                </a:rPr>
                <a:t>x</a:t>
              </a:r>
              <a:r>
                <a:rPr lang="en-GB" sz="2200" dirty="0"/>
                <a:t> – 1</a:t>
              </a:r>
            </a:p>
            <a:p>
              <a:pPr marL="1371600" lvl="2" indent="-457200">
                <a:buFont typeface="Arial" panose="020B0604020202020204" pitchFamily="34" charset="0"/>
                <a:buChar char="•"/>
              </a:pPr>
              <a:endParaRPr lang="en-GB" sz="2200" dirty="0"/>
            </a:p>
            <a:p>
              <a:pPr marL="457200" indent="-457200">
                <a:buFont typeface="+mj-lt"/>
                <a:buAutoNum type="alphaLcParenR" startAt="2"/>
              </a:pPr>
              <a:endParaRPr lang="en-GB" sz="2200" dirty="0"/>
            </a:p>
          </p:txBody>
        </p:sp>
        <p:sp>
          <p:nvSpPr>
            <p:cNvPr id="5" name="Rectangle 4">
              <a:extLst>
                <a:ext uri="{FF2B5EF4-FFF2-40B4-BE49-F238E27FC236}">
                  <a16:creationId xmlns:a16="http://schemas.microsoft.com/office/drawing/2014/main" id="{0BB82135-8C58-4FB9-9F29-E6D1B320E09A}"/>
                </a:ext>
              </a:extLst>
            </p:cNvPr>
            <p:cNvSpPr/>
            <p:nvPr/>
          </p:nvSpPr>
          <p:spPr>
            <a:xfrm>
              <a:off x="7814253" y="2018747"/>
              <a:ext cx="360000" cy="36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09A01A67-38F4-4A0C-9993-A21B6B8B3822}"/>
                </a:ext>
              </a:extLst>
            </p:cNvPr>
            <p:cNvSpPr/>
            <p:nvPr/>
          </p:nvSpPr>
          <p:spPr>
            <a:xfrm>
              <a:off x="7804314" y="2464184"/>
              <a:ext cx="360000" cy="36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FDF402CE-4BA5-4C2F-89E3-C3F17EC4B786}"/>
                </a:ext>
              </a:extLst>
            </p:cNvPr>
            <p:cNvSpPr/>
            <p:nvPr/>
          </p:nvSpPr>
          <p:spPr>
            <a:xfrm>
              <a:off x="9537131" y="2464184"/>
              <a:ext cx="360000" cy="36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TextBox 9">
            <a:extLst>
              <a:ext uri="{FF2B5EF4-FFF2-40B4-BE49-F238E27FC236}">
                <a16:creationId xmlns:a16="http://schemas.microsoft.com/office/drawing/2014/main" id="{779DCB0F-D1BB-48EA-8A66-4B71D1011805}"/>
              </a:ext>
            </a:extLst>
          </p:cNvPr>
          <p:cNvSpPr txBox="1"/>
          <p:nvPr/>
        </p:nvSpPr>
        <p:spPr>
          <a:xfrm>
            <a:off x="1238179" y="4033817"/>
            <a:ext cx="8568952" cy="1988237"/>
          </a:xfrm>
          <a:prstGeom prst="rect">
            <a:avLst/>
          </a:prstGeom>
          <a:noFill/>
        </p:spPr>
        <p:txBody>
          <a:bodyPr wrap="square">
            <a:spAutoFit/>
          </a:bodyPr>
          <a:lstStyle/>
          <a:p>
            <a:pPr>
              <a:buNone/>
            </a:pPr>
            <a:r>
              <a:rPr lang="en-GB" sz="2200" dirty="0"/>
              <a:t>I am going to buy some 10p stamps and some 11p stamps.</a:t>
            </a:r>
          </a:p>
          <a:p>
            <a:pPr>
              <a:buNone/>
            </a:pPr>
            <a:r>
              <a:rPr lang="en-GB" sz="2200" dirty="0"/>
              <a:t>I want to spend exactly 93p.</a:t>
            </a:r>
          </a:p>
          <a:p>
            <a:pPr>
              <a:buNone/>
            </a:pPr>
            <a:r>
              <a:rPr lang="en-GB" sz="2200" dirty="0"/>
              <a:t>Write this as a symbol sentence and find whole number values that satisfy your sentence.</a:t>
            </a:r>
          </a:p>
          <a:p>
            <a:pPr>
              <a:buNone/>
            </a:pPr>
            <a:r>
              <a:rPr lang="en-GB" sz="2200" dirty="0"/>
              <a:t>Now tell me how many of each stamp I should buy.</a:t>
            </a:r>
          </a:p>
        </p:txBody>
      </p:sp>
      <p:sp>
        <p:nvSpPr>
          <p:cNvPr id="11" name="TextBox 10">
            <a:extLst>
              <a:ext uri="{FF2B5EF4-FFF2-40B4-BE49-F238E27FC236}">
                <a16:creationId xmlns:a16="http://schemas.microsoft.com/office/drawing/2014/main" id="{8B51CDA6-70FA-41D5-BFDD-ECE5637D0882}"/>
              </a:ext>
            </a:extLst>
          </p:cNvPr>
          <p:cNvSpPr txBox="1"/>
          <p:nvPr/>
        </p:nvSpPr>
        <p:spPr>
          <a:xfrm>
            <a:off x="621841" y="4033817"/>
            <a:ext cx="436338" cy="430887"/>
          </a:xfrm>
          <a:prstGeom prst="rect">
            <a:avLst/>
          </a:prstGeom>
          <a:noFill/>
        </p:spPr>
        <p:txBody>
          <a:bodyPr wrap="none" rtlCol="0">
            <a:spAutoFit/>
          </a:bodyPr>
          <a:lstStyle/>
          <a:p>
            <a:pPr>
              <a:buNone/>
            </a:pPr>
            <a:r>
              <a:rPr lang="en-GB" sz="2200" i="1" dirty="0">
                <a:solidFill>
                  <a:srgbClr val="00628C"/>
                </a:solidFill>
              </a:rPr>
              <a:t>b)</a:t>
            </a:r>
          </a:p>
        </p:txBody>
      </p:sp>
    </p:spTree>
    <p:extLst>
      <p:ext uri="{BB962C8B-B14F-4D97-AF65-F5344CB8AC3E}">
        <p14:creationId xmlns:p14="http://schemas.microsoft.com/office/powerpoint/2010/main" val="1934899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p:txBody>
          <a:bodyPr/>
          <a:lstStyle/>
          <a:p>
            <a:r>
              <a:rPr lang="en-GB" dirty="0"/>
              <a:t>What aspects of this key idea might pupils find challenging?</a:t>
            </a:r>
          </a:p>
          <a:p>
            <a:r>
              <a:rPr lang="en-GB" dirty="0"/>
              <a:t>What misconceptions might pupils have? </a:t>
            </a:r>
          </a:p>
          <a:p>
            <a:endParaRPr lang="en-GB" dirty="0"/>
          </a:p>
        </p:txBody>
      </p:sp>
      <p:sp>
        <p:nvSpPr>
          <p:cNvPr id="4" name="Content Placeholder 2">
            <a:extLst>
              <a:ext uri="{FF2B5EF4-FFF2-40B4-BE49-F238E27FC236}">
                <a16:creationId xmlns:a16="http://schemas.microsoft.com/office/drawing/2014/main" id="{F119E42E-06D3-4962-8EB7-A909E87EEFF5}"/>
              </a:ext>
            </a:extLst>
          </p:cNvPr>
          <p:cNvSpPr txBox="1">
            <a:spLocks/>
          </p:cNvSpPr>
          <p:nvPr/>
        </p:nvSpPr>
        <p:spPr>
          <a:xfrm>
            <a:off x="627065" y="2708920"/>
            <a:ext cx="10972800" cy="4320480"/>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ClrTx/>
              <a:buNone/>
            </a:pPr>
            <a:r>
              <a:rPr lang="en-GB" dirty="0"/>
              <a:t>When teaching this topic, you may find students encounter difficulties with…</a:t>
            </a:r>
          </a:p>
          <a:p>
            <a:pPr marL="457200" indent="-457200" fontAlgn="auto">
              <a:spcAft>
                <a:spcPts val="0"/>
              </a:spcAft>
              <a:buClrTx/>
              <a:buFont typeface="+mj-lt"/>
              <a:buAutoNum type="arabicParenR"/>
            </a:pPr>
            <a:r>
              <a:rPr lang="en-GB" dirty="0"/>
              <a:t>The shift from understanding a letter as a variable, to solving an equation</a:t>
            </a:r>
          </a:p>
          <a:p>
            <a:pPr marL="457200" indent="-457200" fontAlgn="auto">
              <a:spcAft>
                <a:spcPts val="0"/>
              </a:spcAft>
              <a:buClrTx/>
              <a:buFont typeface="+mj-lt"/>
              <a:buAutoNum type="arabicParenR"/>
            </a:pPr>
            <a:r>
              <a:rPr lang="en-GB" dirty="0"/>
              <a:t>The meaning of algebraic expressions and equality</a:t>
            </a:r>
          </a:p>
          <a:p>
            <a:pPr marL="0" indent="0" fontAlgn="auto">
              <a:spcAft>
                <a:spcPts val="0"/>
              </a:spcAft>
              <a:buClrTx/>
              <a:buNone/>
            </a:pPr>
            <a:r>
              <a:rPr lang="en-GB" dirty="0"/>
              <a:t>More information, and some suggestions for overcoming these challenges, can be found on the following slides</a:t>
            </a:r>
          </a:p>
          <a:p>
            <a:pPr marL="457200" indent="-457200" fontAlgn="auto">
              <a:spcAft>
                <a:spcPts val="0"/>
              </a:spcAft>
              <a:buClrTx/>
              <a:buFont typeface="+mj-lt"/>
              <a:buAutoNum type="arabicPeriod"/>
            </a:pPr>
            <a:endParaRPr lang="en-GB" dirty="0"/>
          </a:p>
          <a:p>
            <a:pPr fontAlgn="auto">
              <a:spcAft>
                <a:spcPts val="0"/>
              </a:spcAft>
              <a:buClrTx/>
            </a:pPr>
            <a:endParaRPr lang="en-GB" dirty="0"/>
          </a:p>
          <a:p>
            <a:pPr fontAlgn="auto">
              <a:spcAft>
                <a:spcPts val="0"/>
              </a:spcAft>
              <a:buClrTx/>
            </a:pPr>
            <a:endParaRPr lang="en-GB" dirty="0"/>
          </a:p>
        </p:txBody>
      </p:sp>
    </p:spTree>
    <p:extLst>
      <p:ext uri="{BB962C8B-B14F-4D97-AF65-F5344CB8AC3E}">
        <p14:creationId xmlns:p14="http://schemas.microsoft.com/office/powerpoint/2010/main" val="38716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 (1)</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a:xfrm>
            <a:off x="609600" y="1124744"/>
            <a:ext cx="10972800" cy="4896544"/>
          </a:xfrm>
        </p:spPr>
        <p:txBody>
          <a:bodyPr>
            <a:normAutofit lnSpcReduction="10000"/>
          </a:bodyPr>
          <a:lstStyle/>
          <a:p>
            <a:r>
              <a:rPr lang="en-GB" dirty="0"/>
              <a:t>The shift from understanding a letter symbol as a variable (‘x can be any number’), to solving an equation (‘What is the value of x?’), can be a challenge for students who do not understand that the solution to an equation is a snapshot of the expression at one point as the variable changes.</a:t>
            </a:r>
          </a:p>
          <a:p>
            <a:r>
              <a:rPr lang="en-GB" dirty="0"/>
              <a:t>Students might view an equation such as 4x + 3 = 7 as an invitation to start a process, subtracting three and dividing by four, without necessarily understanding what the process is leading to (other than the answer to the question). </a:t>
            </a:r>
          </a:p>
          <a:p>
            <a:r>
              <a:rPr lang="en-GB" dirty="0"/>
              <a:t>It is important that students understand what it means to solve an equation – that the expressions that form the equation now share the same value. The solution to the equation identifies the value of x at which that equality can be found. </a:t>
            </a:r>
          </a:p>
          <a:p>
            <a:r>
              <a:rPr lang="en-GB" dirty="0"/>
              <a:t>Therefore, students should understand that if they have found a solution to the equation, they can easily check its accuracy themselves, by substituting it back into the equation. This can be very empowering. </a:t>
            </a:r>
          </a:p>
        </p:txBody>
      </p:sp>
    </p:spTree>
    <p:extLst>
      <p:ext uri="{BB962C8B-B14F-4D97-AF65-F5344CB8AC3E}">
        <p14:creationId xmlns:p14="http://schemas.microsoft.com/office/powerpoint/2010/main" val="2445168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 (2)</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a:xfrm>
            <a:off x="609600" y="1124744"/>
            <a:ext cx="10972800" cy="4896544"/>
          </a:xfrm>
        </p:spPr>
        <p:txBody>
          <a:bodyPr>
            <a:normAutofit/>
          </a:bodyPr>
          <a:lstStyle/>
          <a:p>
            <a:pPr>
              <a:spcBef>
                <a:spcPts val="400"/>
              </a:spcBef>
              <a:spcAft>
                <a:spcPts val="400"/>
              </a:spcAft>
            </a:pPr>
            <a:r>
              <a:rPr lang="en-GB" sz="2000" dirty="0">
                <a:effectLst/>
                <a:latin typeface="+mj-lt"/>
                <a:ea typeface="Calibri" panose="020F0502020204030204" pitchFamily="34" charset="0"/>
                <a:cs typeface="Times New Roman" panose="02020603050405020304" pitchFamily="18" charset="0"/>
              </a:rPr>
              <a:t>As students progress to solving more complex equations, it is important that they have a deep understanding of the meaning of algebraic expressions and of equality. </a:t>
            </a:r>
          </a:p>
          <a:p>
            <a:pPr>
              <a:spcBef>
                <a:spcPts val="400"/>
              </a:spcBef>
              <a:spcAft>
                <a:spcPts val="400"/>
              </a:spcAft>
            </a:pPr>
            <a:r>
              <a:rPr lang="en-GB" sz="2000" dirty="0">
                <a:effectLst/>
                <a:latin typeface="+mj-lt"/>
                <a:ea typeface="Calibri" panose="020F0502020204030204" pitchFamily="34" charset="0"/>
                <a:cs typeface="Times New Roman" panose="02020603050405020304" pitchFamily="18" charset="0"/>
              </a:rPr>
              <a:t>When solving one- or two-stage equations (such as 4</a:t>
            </a:r>
            <a:r>
              <a:rPr lang="en-GB" sz="2000" i="1" dirty="0">
                <a:effectLst/>
                <a:latin typeface="+mj-lt"/>
                <a:ea typeface="Calibri" panose="020F0502020204030204" pitchFamily="34" charset="0"/>
                <a:cs typeface="Times New Roman" panose="02020603050405020304" pitchFamily="18" charset="0"/>
              </a:rPr>
              <a:t>x</a:t>
            </a:r>
            <a:r>
              <a:rPr lang="en-GB" sz="2000" dirty="0">
                <a:effectLst/>
                <a:latin typeface="+mj-lt"/>
                <a:ea typeface="Calibri" panose="020F0502020204030204" pitchFamily="34" charset="0"/>
                <a:cs typeface="Times New Roman" panose="02020603050405020304" pitchFamily="18" charset="0"/>
              </a:rPr>
              <a:t> + 3 = 7), a common approach is to think of the expression 4</a:t>
            </a:r>
            <a:r>
              <a:rPr lang="en-GB" sz="2000" i="1" dirty="0">
                <a:effectLst/>
                <a:latin typeface="+mj-lt"/>
                <a:ea typeface="Calibri" panose="020F0502020204030204" pitchFamily="34" charset="0"/>
                <a:cs typeface="Times New Roman" panose="02020603050405020304" pitchFamily="18" charset="0"/>
              </a:rPr>
              <a:t>x</a:t>
            </a:r>
            <a:r>
              <a:rPr lang="en-GB" sz="2000" dirty="0">
                <a:effectLst/>
                <a:latin typeface="+mj-lt"/>
                <a:ea typeface="Calibri" panose="020F0502020204030204" pitchFamily="34" charset="0"/>
                <a:cs typeface="Times New Roman" panose="02020603050405020304" pitchFamily="18" charset="0"/>
              </a:rPr>
              <a:t> + 3 as describing a sequence of operations on </a:t>
            </a:r>
            <a:r>
              <a:rPr lang="en-GB" sz="2000" i="1" dirty="0">
                <a:effectLst/>
                <a:latin typeface="+mj-lt"/>
                <a:ea typeface="Calibri" panose="020F0502020204030204" pitchFamily="34" charset="0"/>
                <a:cs typeface="Times New Roman" panose="02020603050405020304" pitchFamily="18" charset="0"/>
              </a:rPr>
              <a:t>x</a:t>
            </a:r>
            <a:r>
              <a:rPr lang="en-GB" sz="2000" dirty="0">
                <a:effectLst/>
                <a:latin typeface="+mj-lt"/>
                <a:ea typeface="Calibri" panose="020F0502020204030204" pitchFamily="34" charset="0"/>
                <a:cs typeface="Times New Roman" panose="02020603050405020304" pitchFamily="18" charset="0"/>
              </a:rPr>
              <a:t> (i.e. multiply by four and then add three). Because the result of this sequence of operations on </a:t>
            </a:r>
            <a:r>
              <a:rPr lang="en-GB" sz="2000" i="1" dirty="0">
                <a:effectLst/>
                <a:latin typeface="+mj-lt"/>
                <a:ea typeface="Calibri" panose="020F0502020204030204" pitchFamily="34" charset="0"/>
                <a:cs typeface="Times New Roman" panose="02020603050405020304" pitchFamily="18" charset="0"/>
              </a:rPr>
              <a:t>x</a:t>
            </a:r>
            <a:r>
              <a:rPr lang="en-GB" sz="2000" dirty="0">
                <a:effectLst/>
                <a:latin typeface="+mj-lt"/>
                <a:ea typeface="Calibri" panose="020F0502020204030204" pitchFamily="34" charset="0"/>
                <a:cs typeface="Times New Roman" panose="02020603050405020304" pitchFamily="18" charset="0"/>
              </a:rPr>
              <a:t> is seven, the solution process can be thought of as operating on seven by reversing this sequence (i.e. subtracting three and then dividing by four), as shown in this function diagram:</a:t>
            </a:r>
          </a:p>
          <a:p>
            <a:pPr>
              <a:spcBef>
                <a:spcPts val="400"/>
              </a:spcBef>
              <a:spcAft>
                <a:spcPts val="400"/>
              </a:spcAft>
            </a:pPr>
            <a:endParaRPr lang="en-GB" sz="2000" dirty="0">
              <a:latin typeface="+mj-lt"/>
              <a:ea typeface="Calibri" panose="020F0502020204030204" pitchFamily="34" charset="0"/>
              <a:cs typeface="Times New Roman" panose="02020603050405020304" pitchFamily="18" charset="0"/>
            </a:endParaRPr>
          </a:p>
          <a:p>
            <a:pPr>
              <a:spcBef>
                <a:spcPts val="400"/>
              </a:spcBef>
              <a:spcAft>
                <a:spcPts val="400"/>
              </a:spcAft>
            </a:pPr>
            <a:endParaRPr lang="en-GB" sz="2000" dirty="0">
              <a:effectLst/>
              <a:latin typeface="+mj-lt"/>
              <a:ea typeface="Calibri" panose="020F0502020204030204" pitchFamily="34" charset="0"/>
              <a:cs typeface="Times New Roman" panose="02020603050405020304" pitchFamily="18" charset="0"/>
            </a:endParaRPr>
          </a:p>
          <a:p>
            <a:pPr>
              <a:spcBef>
                <a:spcPts val="400"/>
              </a:spcBef>
              <a:spcAft>
                <a:spcPts val="400"/>
              </a:spcAft>
            </a:pPr>
            <a:endParaRPr lang="en-GB" sz="2000" dirty="0">
              <a:latin typeface="+mj-lt"/>
              <a:ea typeface="Calibri" panose="020F0502020204030204" pitchFamily="34" charset="0"/>
              <a:cs typeface="Times New Roman" panose="02020603050405020304" pitchFamily="18" charset="0"/>
            </a:endParaRPr>
          </a:p>
          <a:p>
            <a:pPr>
              <a:spcBef>
                <a:spcPts val="400"/>
              </a:spcBef>
              <a:spcAft>
                <a:spcPts val="400"/>
              </a:spcAft>
            </a:pPr>
            <a:endParaRPr lang="en-GB" sz="2000" dirty="0">
              <a:effectLst/>
              <a:latin typeface="+mj-lt"/>
              <a:ea typeface="Calibri" panose="020F0502020204030204" pitchFamily="34" charset="0"/>
              <a:cs typeface="Times New Roman" panose="02020603050405020304" pitchFamily="18" charset="0"/>
            </a:endParaRPr>
          </a:p>
          <a:p>
            <a:pPr>
              <a:spcBef>
                <a:spcPts val="400"/>
              </a:spcBef>
              <a:spcAft>
                <a:spcPts val="400"/>
              </a:spcAft>
            </a:pPr>
            <a:r>
              <a:rPr lang="en-GB" sz="2000" dirty="0">
                <a:effectLst/>
                <a:latin typeface="+mj-lt"/>
                <a:ea typeface="Calibri" panose="020F0502020204030204" pitchFamily="34" charset="0"/>
                <a:cs typeface="Times New Roman" panose="02020603050405020304" pitchFamily="18" charset="0"/>
              </a:rPr>
              <a:t>However, such an approach does not work with more complex linear equations, such as 4</a:t>
            </a:r>
            <a:r>
              <a:rPr lang="en-GB" sz="2000" i="1" dirty="0">
                <a:effectLst/>
                <a:latin typeface="+mj-lt"/>
                <a:ea typeface="Calibri" panose="020F0502020204030204" pitchFamily="34" charset="0"/>
                <a:cs typeface="Times New Roman" panose="02020603050405020304" pitchFamily="18" charset="0"/>
              </a:rPr>
              <a:t>x</a:t>
            </a:r>
            <a:r>
              <a:rPr lang="en-GB" sz="2000" dirty="0">
                <a:effectLst/>
                <a:latin typeface="+mj-lt"/>
                <a:ea typeface="Calibri" panose="020F0502020204030204" pitchFamily="34" charset="0"/>
                <a:cs typeface="Times New Roman" panose="02020603050405020304" pitchFamily="18" charset="0"/>
              </a:rPr>
              <a:t> + 3 = 3</a:t>
            </a:r>
            <a:r>
              <a:rPr lang="en-GB" sz="2000" i="1" dirty="0">
                <a:effectLst/>
                <a:latin typeface="+mj-lt"/>
                <a:ea typeface="Calibri" panose="020F0502020204030204" pitchFamily="34" charset="0"/>
                <a:cs typeface="Times New Roman" panose="02020603050405020304" pitchFamily="18" charset="0"/>
              </a:rPr>
              <a:t>x</a:t>
            </a:r>
            <a:r>
              <a:rPr lang="en-GB" sz="2000" dirty="0">
                <a:effectLst/>
                <a:latin typeface="+mj-lt"/>
                <a:ea typeface="Calibri" panose="020F0502020204030204" pitchFamily="34" charset="0"/>
                <a:cs typeface="Times New Roman" panose="02020603050405020304" pitchFamily="18" charset="0"/>
              </a:rPr>
              <a:t> + 10, so it is important that students have an alternative way of thinking about expressions and equality.</a:t>
            </a:r>
          </a:p>
          <a:p>
            <a:pPr>
              <a:spcBef>
                <a:spcPts val="400"/>
              </a:spcBef>
              <a:spcAft>
                <a:spcPts val="400"/>
              </a:spcAft>
            </a:pPr>
            <a:endParaRPr lang="en-GB" sz="2000" dirty="0">
              <a:effectLst/>
              <a:latin typeface="+mj-lt"/>
              <a:ea typeface="Calibri" panose="020F0502020204030204" pitchFamily="34" charset="0"/>
              <a:cs typeface="Times New Roman" panose="02020603050405020304" pitchFamily="18" charset="0"/>
            </a:endParaRPr>
          </a:p>
          <a:p>
            <a:pPr>
              <a:spcBef>
                <a:spcPts val="400"/>
              </a:spcBef>
              <a:spcAft>
                <a:spcPts val="400"/>
              </a:spcAft>
            </a:pPr>
            <a:endParaRPr lang="en-GB" sz="2000" dirty="0">
              <a:effectLst/>
              <a:latin typeface="Myriad Pro"/>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F3CB065E-DFF1-46CA-A7E1-997A9CA72782}"/>
              </a:ext>
            </a:extLst>
          </p:cNvPr>
          <p:cNvPicPr>
            <a:picLocks noChangeAspect="1"/>
          </p:cNvPicPr>
          <p:nvPr/>
        </p:nvPicPr>
        <p:blipFill>
          <a:blip r:embed="rId3"/>
          <a:stretch>
            <a:fillRect/>
          </a:stretch>
        </p:blipFill>
        <p:spPr>
          <a:xfrm>
            <a:off x="2459732" y="3284984"/>
            <a:ext cx="7255406" cy="1440160"/>
          </a:xfrm>
          <a:prstGeom prst="rect">
            <a:avLst/>
          </a:prstGeom>
        </p:spPr>
      </p:pic>
    </p:spTree>
    <p:extLst>
      <p:ext uri="{BB962C8B-B14F-4D97-AF65-F5344CB8AC3E}">
        <p14:creationId xmlns:p14="http://schemas.microsoft.com/office/powerpoint/2010/main" val="1461144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fontScale="90000"/>
          </a:bodyPr>
          <a:lstStyle/>
          <a:p>
            <a:r>
              <a:rPr lang="en-GB" dirty="0"/>
              <a:t>Common difficulties and misconceptions (2 cont’d)</a:t>
            </a:r>
          </a:p>
        </p:txBody>
      </p:sp>
      <p:pic>
        <p:nvPicPr>
          <p:cNvPr id="4" name="Picture 3">
            <a:extLst>
              <a:ext uri="{FF2B5EF4-FFF2-40B4-BE49-F238E27FC236}">
                <a16:creationId xmlns:a16="http://schemas.microsoft.com/office/drawing/2014/main" id="{DDCE97A2-F1FF-4B81-B8C0-A5C691923004}"/>
              </a:ext>
            </a:extLst>
          </p:cNvPr>
          <p:cNvPicPr>
            <a:picLocks noChangeAspect="1"/>
          </p:cNvPicPr>
          <p:nvPr/>
        </p:nvPicPr>
        <p:blipFill>
          <a:blip r:embed="rId3"/>
          <a:stretch>
            <a:fillRect/>
          </a:stretch>
        </p:blipFill>
        <p:spPr>
          <a:xfrm>
            <a:off x="6312024" y="1628800"/>
            <a:ext cx="7638537" cy="3456384"/>
          </a:xfrm>
          <a:prstGeom prst="rect">
            <a:avLst/>
          </a:prstGeom>
        </p:spPr>
      </p:pic>
      <p:sp>
        <p:nvSpPr>
          <p:cNvPr id="6" name="TextBox 5">
            <a:extLst>
              <a:ext uri="{FF2B5EF4-FFF2-40B4-BE49-F238E27FC236}">
                <a16:creationId xmlns:a16="http://schemas.microsoft.com/office/drawing/2014/main" id="{DE52AB04-CF4E-4D2D-A2F8-42CAE466EAA1}"/>
              </a:ext>
            </a:extLst>
          </p:cNvPr>
          <p:cNvSpPr txBox="1"/>
          <p:nvPr/>
        </p:nvSpPr>
        <p:spPr>
          <a:xfrm>
            <a:off x="491649" y="1052736"/>
            <a:ext cx="7638537" cy="4893647"/>
          </a:xfrm>
          <a:prstGeom prst="rect">
            <a:avLst/>
          </a:prstGeom>
          <a:noFill/>
        </p:spPr>
        <p:txBody>
          <a:bodyPr wrap="square">
            <a:spAutoFit/>
          </a:bodyPr>
          <a:lstStyle/>
          <a:p>
            <a:pPr marL="342900" indent="-342900">
              <a:buClr>
                <a:srgbClr val="585858"/>
              </a:buClr>
              <a:buFont typeface="Arial" panose="020B0604020202020204" pitchFamily="34" charset="0"/>
              <a:buChar char="•"/>
            </a:pPr>
            <a:r>
              <a:rPr lang="en-GB" sz="2000" dirty="0">
                <a:solidFill>
                  <a:srgbClr val="585858"/>
                </a:solidFill>
                <a:latin typeface="+mj-lt"/>
                <a:cs typeface="Times New Roman" panose="02020603050405020304" pitchFamily="18" charset="0"/>
              </a:rPr>
              <a:t>This requires students to see an expression, such as 4x + 3, not as a sequence of operations, but as the result of such a sequence. </a:t>
            </a:r>
          </a:p>
          <a:p>
            <a:pPr marL="342900" indent="-342900">
              <a:buClr>
                <a:srgbClr val="585858"/>
              </a:buClr>
              <a:buFont typeface="Arial" panose="020B0604020202020204" pitchFamily="34" charset="0"/>
              <a:buChar char="•"/>
            </a:pPr>
            <a:r>
              <a:rPr lang="en-GB" sz="2000" dirty="0">
                <a:solidFill>
                  <a:srgbClr val="585858"/>
                </a:solidFill>
                <a:latin typeface="+mj-lt"/>
                <a:cs typeface="Times New Roman" panose="02020603050405020304" pitchFamily="18" charset="0"/>
              </a:rPr>
              <a:t>In this metaphor, both sides of the equation have the same value, and as long as any transformation that is applied is applied to both sides, equality will be maintained. This sense of an equation is captured in the classic balance diagram.</a:t>
            </a:r>
          </a:p>
          <a:p>
            <a:pPr marL="342900" indent="-342900">
              <a:buClr>
                <a:srgbClr val="585858"/>
              </a:buClr>
              <a:buFont typeface="Arial" panose="020B0604020202020204" pitchFamily="34" charset="0"/>
              <a:buChar char="•"/>
            </a:pPr>
            <a:r>
              <a:rPr lang="en-GB" sz="2000" dirty="0">
                <a:solidFill>
                  <a:srgbClr val="585858"/>
                </a:solidFill>
                <a:latin typeface="+mj-lt"/>
                <a:cs typeface="Times New Roman" panose="02020603050405020304" pitchFamily="18" charset="0"/>
              </a:rPr>
              <a:t>This is not an ‘either/or’ situation, and students will benefit from having both senses of an expression and an equation, and being able to understand both methods of solution. In fact, they complement each other. </a:t>
            </a:r>
          </a:p>
          <a:p>
            <a:pPr marL="342900" indent="-342900">
              <a:buClr>
                <a:srgbClr val="585858"/>
              </a:buClr>
              <a:buFont typeface="Arial" panose="020B0604020202020204" pitchFamily="34" charset="0"/>
              <a:buChar char="•"/>
            </a:pPr>
            <a:r>
              <a:rPr lang="en-GB" sz="2000" dirty="0">
                <a:solidFill>
                  <a:srgbClr val="585858"/>
                </a:solidFill>
                <a:latin typeface="+mj-lt"/>
                <a:cs typeface="Times New Roman" panose="02020603050405020304" pitchFamily="18" charset="0"/>
              </a:rPr>
              <a:t>The notion of an expression as a sequence of operations (as in the first ‘doing and undoing’ approach) helps students see which transformations to apply to both sides of the equation, and in what order, when using the second ‘balance’ approach.</a:t>
            </a:r>
          </a:p>
        </p:txBody>
      </p:sp>
    </p:spTree>
    <p:extLst>
      <p:ext uri="{BB962C8B-B14F-4D97-AF65-F5344CB8AC3E}">
        <p14:creationId xmlns:p14="http://schemas.microsoft.com/office/powerpoint/2010/main" val="1000437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Autofit/>
          </a:bodyPr>
          <a:lstStyle/>
          <a:p>
            <a:r>
              <a:rPr lang="en-GB" b="1" dirty="0"/>
              <a:t>Understand that the solution to an equation is a particular snapshot of a relationship between a variable and an expression</a:t>
            </a:r>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a:t>
            </a:r>
            <a:r>
              <a:rPr lang="en-GB" sz="2400" b="1" dirty="0">
                <a:solidFill>
                  <a:srgbClr val="585858"/>
                </a:solidFill>
                <a:ea typeface="+mj-ea"/>
                <a:cs typeface="Arial" panose="020B0604020202020204" pitchFamily="34" charset="0"/>
              </a:rPr>
              <a:t>1</a:t>
            </a:r>
            <a:endParaRPr lang="en-GB" dirty="0"/>
          </a:p>
        </p:txBody>
      </p:sp>
      <p:sp>
        <p:nvSpPr>
          <p:cNvPr id="5" name="TextBox 4">
            <a:extLst>
              <a:ext uri="{FF2B5EF4-FFF2-40B4-BE49-F238E27FC236}">
                <a16:creationId xmlns:a16="http://schemas.microsoft.com/office/drawing/2014/main" id="{C5771C5C-3C56-4B8F-8B58-B3FB2860A6A5}"/>
              </a:ext>
            </a:extLst>
          </p:cNvPr>
          <p:cNvSpPr txBox="1"/>
          <p:nvPr/>
        </p:nvSpPr>
        <p:spPr>
          <a:xfrm>
            <a:off x="767408" y="2134287"/>
            <a:ext cx="10873208" cy="2158540"/>
          </a:xfrm>
          <a:prstGeom prst="rect">
            <a:avLst/>
          </a:prstGeom>
          <a:noFill/>
        </p:spPr>
        <p:txBody>
          <a:bodyPr wrap="square">
            <a:spAutoFit/>
          </a:bodyPr>
          <a:lstStyle/>
          <a:p>
            <a:pPr>
              <a:spcBef>
                <a:spcPts val="400"/>
              </a:spcBef>
              <a:spcAft>
                <a:spcPts val="400"/>
              </a:spcAft>
              <a:buNone/>
            </a:pPr>
            <a:r>
              <a:rPr lang="en-GB" dirty="0">
                <a:effectLst/>
                <a:latin typeface="+mj-lt"/>
                <a:ea typeface="Calibri" panose="020F0502020204030204" pitchFamily="34" charset="0"/>
                <a:cs typeface="Times New Roman" panose="02020603050405020304" pitchFamily="18" charset="0"/>
              </a:rPr>
              <a:t>What’s the same and what’s different about these three equations?</a:t>
            </a:r>
          </a:p>
          <a:p>
            <a:pPr lvl="2">
              <a:spcBef>
                <a:spcPts val="400"/>
              </a:spcBef>
              <a:spcAft>
                <a:spcPts val="400"/>
              </a:spcAft>
              <a:buNone/>
            </a:pPr>
            <a:r>
              <a:rPr lang="en-GB" dirty="0">
                <a:solidFill>
                  <a:srgbClr val="00628C"/>
                </a:solidFill>
                <a:effectLst/>
                <a:latin typeface="+mj-lt"/>
                <a:ea typeface="Calibri" panose="020F0502020204030204" pitchFamily="34" charset="0"/>
                <a:cs typeface="Times New Roman" panose="02020603050405020304" pitchFamily="18" charset="0"/>
              </a:rPr>
              <a:t>A: </a:t>
            </a:r>
            <a:r>
              <a:rPr lang="en-GB" i="1" dirty="0">
                <a:effectLst/>
                <a:latin typeface="+mj-lt"/>
                <a:ea typeface="Calibri" panose="020F0502020204030204" pitchFamily="34" charset="0"/>
                <a:cs typeface="Times New Roman" panose="02020603050405020304" pitchFamily="18" charset="0"/>
              </a:rPr>
              <a:t>m</a:t>
            </a:r>
            <a:r>
              <a:rPr lang="en-GB" dirty="0">
                <a:effectLst/>
                <a:latin typeface="+mj-lt"/>
                <a:ea typeface="Calibri" panose="020F0502020204030204" pitchFamily="34" charset="0"/>
                <a:cs typeface="Times New Roman" panose="02020603050405020304" pitchFamily="18" charset="0"/>
              </a:rPr>
              <a:t> + </a:t>
            </a:r>
            <a:r>
              <a:rPr lang="en-GB" i="1" dirty="0">
                <a:effectLst/>
                <a:latin typeface="+mj-lt"/>
                <a:ea typeface="Calibri" panose="020F0502020204030204" pitchFamily="34" charset="0"/>
                <a:cs typeface="Times New Roman" panose="02020603050405020304" pitchFamily="18" charset="0"/>
              </a:rPr>
              <a:t>n</a:t>
            </a:r>
            <a:r>
              <a:rPr lang="en-GB" dirty="0">
                <a:effectLst/>
                <a:latin typeface="+mj-lt"/>
                <a:ea typeface="Calibri" panose="020F0502020204030204" pitchFamily="34" charset="0"/>
                <a:cs typeface="Times New Roman" panose="02020603050405020304" pitchFamily="18" charset="0"/>
              </a:rPr>
              <a:t> = 10</a:t>
            </a:r>
          </a:p>
          <a:p>
            <a:pPr lvl="2">
              <a:spcBef>
                <a:spcPts val="400"/>
              </a:spcBef>
              <a:spcAft>
                <a:spcPts val="400"/>
              </a:spcAft>
              <a:buNone/>
            </a:pPr>
            <a:r>
              <a:rPr lang="en-GB" dirty="0">
                <a:solidFill>
                  <a:srgbClr val="00628C"/>
                </a:solidFill>
                <a:effectLst/>
                <a:latin typeface="+mj-lt"/>
                <a:ea typeface="Calibri" panose="020F0502020204030204" pitchFamily="34" charset="0"/>
                <a:cs typeface="Times New Roman" panose="02020603050405020304" pitchFamily="18" charset="0"/>
              </a:rPr>
              <a:t>B: </a:t>
            </a:r>
            <a:r>
              <a:rPr lang="en-GB" dirty="0">
                <a:effectLst/>
                <a:latin typeface="+mj-lt"/>
                <a:ea typeface="Calibri" panose="020F0502020204030204" pitchFamily="34" charset="0"/>
                <a:cs typeface="Times New Roman" panose="02020603050405020304" pitchFamily="18" charset="0"/>
              </a:rPr>
              <a:t>7 + </a:t>
            </a:r>
            <a:r>
              <a:rPr lang="en-GB" i="1" dirty="0">
                <a:effectLst/>
                <a:latin typeface="+mj-lt"/>
                <a:ea typeface="Calibri" panose="020F0502020204030204" pitchFamily="34" charset="0"/>
                <a:cs typeface="Times New Roman" panose="02020603050405020304" pitchFamily="18" charset="0"/>
              </a:rPr>
              <a:t>n</a:t>
            </a:r>
            <a:r>
              <a:rPr lang="en-GB" dirty="0">
                <a:effectLst/>
                <a:latin typeface="+mj-lt"/>
                <a:ea typeface="Calibri" panose="020F0502020204030204" pitchFamily="34" charset="0"/>
                <a:cs typeface="Times New Roman" panose="02020603050405020304" pitchFamily="18" charset="0"/>
              </a:rPr>
              <a:t> = 10</a:t>
            </a:r>
          </a:p>
          <a:p>
            <a:pPr lvl="2">
              <a:buNone/>
            </a:pPr>
            <a:r>
              <a:rPr lang="en-GB" dirty="0">
                <a:solidFill>
                  <a:srgbClr val="00628C"/>
                </a:solidFill>
                <a:effectLst/>
                <a:latin typeface="+mj-lt"/>
                <a:ea typeface="Calibri" panose="020F0502020204030204" pitchFamily="34" charset="0"/>
                <a:cs typeface="Times New Roman" panose="02020603050405020304" pitchFamily="18" charset="0"/>
              </a:rPr>
              <a:t>C: </a:t>
            </a:r>
            <a:r>
              <a:rPr lang="en-GB" i="1" dirty="0">
                <a:effectLst/>
                <a:latin typeface="+mj-lt"/>
                <a:ea typeface="Calibri" panose="020F0502020204030204" pitchFamily="34" charset="0"/>
                <a:cs typeface="Times New Roman" panose="02020603050405020304" pitchFamily="18" charset="0"/>
              </a:rPr>
              <a:t>m</a:t>
            </a:r>
            <a:r>
              <a:rPr lang="en-GB" dirty="0">
                <a:effectLst/>
                <a:latin typeface="+mj-lt"/>
                <a:ea typeface="Calibri" panose="020F0502020204030204" pitchFamily="34" charset="0"/>
                <a:cs typeface="Times New Roman" panose="02020603050405020304" pitchFamily="18" charset="0"/>
              </a:rPr>
              <a:t> + </a:t>
            </a:r>
            <a:r>
              <a:rPr lang="en-GB" i="1" dirty="0">
                <a:effectLst/>
                <a:latin typeface="+mj-lt"/>
                <a:ea typeface="Calibri" panose="020F0502020204030204" pitchFamily="34" charset="0"/>
                <a:cs typeface="Times New Roman" panose="02020603050405020304" pitchFamily="18" charset="0"/>
              </a:rPr>
              <a:t>m</a:t>
            </a:r>
            <a:r>
              <a:rPr lang="en-GB" dirty="0">
                <a:effectLst/>
                <a:latin typeface="+mj-lt"/>
                <a:ea typeface="Calibri" panose="020F0502020204030204" pitchFamily="34" charset="0"/>
                <a:cs typeface="Times New Roman" panose="02020603050405020304" pitchFamily="18" charset="0"/>
              </a:rPr>
              <a:t> = 10</a:t>
            </a:r>
            <a:endParaRPr lang="en-GB" dirty="0">
              <a:latin typeface="+mj-lt"/>
            </a:endParaRPr>
          </a:p>
        </p:txBody>
      </p:sp>
    </p:spTree>
    <p:extLst>
      <p:ext uri="{BB962C8B-B14F-4D97-AF65-F5344CB8AC3E}">
        <p14:creationId xmlns:p14="http://schemas.microsoft.com/office/powerpoint/2010/main" val="35516416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Understand that the solution to an equation is a particular snapshot of a relationship between a variable and an expression</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1</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Students may have worked with letters representing variables, and so find it challenging that there is just one correct value for the letter in an equation. How does this example help to challenge this?</a:t>
            </a:r>
          </a:p>
          <a:p>
            <a:pPr marL="360000" lvl="1" fontAlgn="auto">
              <a:lnSpc>
                <a:spcPct val="100000"/>
              </a:lnSpc>
              <a:spcBef>
                <a:spcPts val="0"/>
              </a:spcBef>
              <a:spcAft>
                <a:spcPts val="1200"/>
              </a:spcAft>
              <a:buClrTx/>
            </a:pPr>
            <a:r>
              <a:rPr lang="en-GB" sz="2400" dirty="0"/>
              <a:t>What would you want to discuss with your students?</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B76C1217-52F1-4F12-A99A-CB45302E79D9}"/>
              </a:ext>
            </a:extLst>
          </p:cNvPr>
          <p:cNvSpPr txBox="1"/>
          <p:nvPr/>
        </p:nvSpPr>
        <p:spPr>
          <a:xfrm>
            <a:off x="767408" y="2134287"/>
            <a:ext cx="5976664" cy="2343206"/>
          </a:xfrm>
          <a:prstGeom prst="rect">
            <a:avLst/>
          </a:prstGeom>
          <a:noFill/>
        </p:spPr>
        <p:txBody>
          <a:bodyPr wrap="square">
            <a:spAutoFit/>
          </a:bodyPr>
          <a:lstStyle/>
          <a:p>
            <a:pPr>
              <a:spcBef>
                <a:spcPts val="400"/>
              </a:spcBef>
              <a:spcAft>
                <a:spcPts val="400"/>
              </a:spcAft>
              <a:buNone/>
            </a:pPr>
            <a:r>
              <a:rPr lang="en-GB" sz="2400">
                <a:effectLst/>
                <a:latin typeface="+mj-lt"/>
                <a:ea typeface="Calibri" panose="020F0502020204030204" pitchFamily="34" charset="0"/>
                <a:cs typeface="Times New Roman" panose="02020603050405020304" pitchFamily="18" charset="0"/>
              </a:rPr>
              <a:t>What’s the same and what’s different about these three equations?</a:t>
            </a:r>
          </a:p>
          <a:p>
            <a:pPr lvl="2">
              <a:spcBef>
                <a:spcPts val="400"/>
              </a:spcBef>
              <a:spcAft>
                <a:spcPts val="400"/>
              </a:spcAft>
              <a:buNone/>
            </a:pPr>
            <a:r>
              <a:rPr lang="en-GB" sz="2400">
                <a:solidFill>
                  <a:srgbClr val="00628C"/>
                </a:solidFill>
                <a:effectLst/>
                <a:latin typeface="+mj-lt"/>
                <a:ea typeface="Calibri" panose="020F0502020204030204" pitchFamily="34" charset="0"/>
                <a:cs typeface="Times New Roman" panose="02020603050405020304" pitchFamily="18" charset="0"/>
              </a:rPr>
              <a:t>A: </a:t>
            </a:r>
            <a:r>
              <a:rPr lang="en-GB" sz="2400" i="1">
                <a:effectLst/>
                <a:latin typeface="+mj-lt"/>
                <a:ea typeface="Calibri" panose="020F0502020204030204" pitchFamily="34" charset="0"/>
                <a:cs typeface="Times New Roman" panose="02020603050405020304" pitchFamily="18" charset="0"/>
              </a:rPr>
              <a:t>m</a:t>
            </a:r>
            <a:r>
              <a:rPr lang="en-GB" sz="2400">
                <a:effectLst/>
                <a:latin typeface="+mj-lt"/>
                <a:ea typeface="Calibri" panose="020F0502020204030204" pitchFamily="34" charset="0"/>
                <a:cs typeface="Times New Roman" panose="02020603050405020304" pitchFamily="18" charset="0"/>
              </a:rPr>
              <a:t> + </a:t>
            </a:r>
            <a:r>
              <a:rPr lang="en-GB" sz="2400" i="1">
                <a:effectLst/>
                <a:latin typeface="+mj-lt"/>
                <a:ea typeface="Calibri" panose="020F0502020204030204" pitchFamily="34" charset="0"/>
                <a:cs typeface="Times New Roman" panose="02020603050405020304" pitchFamily="18" charset="0"/>
              </a:rPr>
              <a:t>n</a:t>
            </a:r>
            <a:r>
              <a:rPr lang="en-GB" sz="2400">
                <a:effectLst/>
                <a:latin typeface="+mj-lt"/>
                <a:ea typeface="Calibri" panose="020F0502020204030204" pitchFamily="34" charset="0"/>
                <a:cs typeface="Times New Roman" panose="02020603050405020304" pitchFamily="18" charset="0"/>
              </a:rPr>
              <a:t> = 10</a:t>
            </a:r>
          </a:p>
          <a:p>
            <a:pPr lvl="2">
              <a:spcBef>
                <a:spcPts val="400"/>
              </a:spcBef>
              <a:spcAft>
                <a:spcPts val="400"/>
              </a:spcAft>
              <a:buNone/>
            </a:pPr>
            <a:r>
              <a:rPr lang="en-GB" sz="2400">
                <a:solidFill>
                  <a:srgbClr val="00628C"/>
                </a:solidFill>
                <a:effectLst/>
                <a:latin typeface="+mj-lt"/>
                <a:ea typeface="Calibri" panose="020F0502020204030204" pitchFamily="34" charset="0"/>
                <a:cs typeface="Times New Roman" panose="02020603050405020304" pitchFamily="18" charset="0"/>
              </a:rPr>
              <a:t>B: </a:t>
            </a:r>
            <a:r>
              <a:rPr lang="en-GB" sz="2400">
                <a:effectLst/>
                <a:latin typeface="+mj-lt"/>
                <a:ea typeface="Calibri" panose="020F0502020204030204" pitchFamily="34" charset="0"/>
                <a:cs typeface="Times New Roman" panose="02020603050405020304" pitchFamily="18" charset="0"/>
              </a:rPr>
              <a:t>7 + </a:t>
            </a:r>
            <a:r>
              <a:rPr lang="en-GB" sz="2400" i="1">
                <a:effectLst/>
                <a:latin typeface="+mj-lt"/>
                <a:ea typeface="Calibri" panose="020F0502020204030204" pitchFamily="34" charset="0"/>
                <a:cs typeface="Times New Roman" panose="02020603050405020304" pitchFamily="18" charset="0"/>
              </a:rPr>
              <a:t>n</a:t>
            </a:r>
            <a:r>
              <a:rPr lang="en-GB" sz="2400">
                <a:effectLst/>
                <a:latin typeface="+mj-lt"/>
                <a:ea typeface="Calibri" panose="020F0502020204030204" pitchFamily="34" charset="0"/>
                <a:cs typeface="Times New Roman" panose="02020603050405020304" pitchFamily="18" charset="0"/>
              </a:rPr>
              <a:t> = 10</a:t>
            </a:r>
          </a:p>
          <a:p>
            <a:pPr lvl="2">
              <a:buNone/>
            </a:pPr>
            <a:r>
              <a:rPr lang="en-GB" sz="2400">
                <a:solidFill>
                  <a:srgbClr val="00628C"/>
                </a:solidFill>
                <a:effectLst/>
                <a:latin typeface="+mj-lt"/>
                <a:ea typeface="Calibri" panose="020F0502020204030204" pitchFamily="34" charset="0"/>
                <a:cs typeface="Times New Roman" panose="02020603050405020304" pitchFamily="18" charset="0"/>
              </a:rPr>
              <a:t>C: </a:t>
            </a:r>
            <a:r>
              <a:rPr lang="en-GB" sz="2400" i="1">
                <a:effectLst/>
                <a:latin typeface="+mj-lt"/>
                <a:ea typeface="Calibri" panose="020F0502020204030204" pitchFamily="34" charset="0"/>
                <a:cs typeface="Times New Roman" panose="02020603050405020304" pitchFamily="18" charset="0"/>
              </a:rPr>
              <a:t>m</a:t>
            </a:r>
            <a:r>
              <a:rPr lang="en-GB" sz="2400">
                <a:effectLst/>
                <a:latin typeface="+mj-lt"/>
                <a:ea typeface="Calibri" panose="020F0502020204030204" pitchFamily="34" charset="0"/>
                <a:cs typeface="Times New Roman" panose="02020603050405020304" pitchFamily="18" charset="0"/>
              </a:rPr>
              <a:t> + </a:t>
            </a:r>
            <a:r>
              <a:rPr lang="en-GB" sz="2400" i="1">
                <a:effectLst/>
                <a:latin typeface="+mj-lt"/>
                <a:ea typeface="Calibri" panose="020F0502020204030204" pitchFamily="34" charset="0"/>
                <a:cs typeface="Times New Roman" panose="02020603050405020304" pitchFamily="18" charset="0"/>
              </a:rPr>
              <a:t>m</a:t>
            </a:r>
            <a:r>
              <a:rPr lang="en-GB" sz="2400">
                <a:effectLst/>
                <a:latin typeface="+mj-lt"/>
                <a:ea typeface="Calibri" panose="020F0502020204030204" pitchFamily="34" charset="0"/>
                <a:cs typeface="Times New Roman" panose="02020603050405020304" pitchFamily="18" charset="0"/>
              </a:rPr>
              <a:t> = 10</a:t>
            </a:r>
            <a:endParaRPr lang="en-GB" sz="2400" dirty="0">
              <a:latin typeface="+mj-lt"/>
            </a:endParaRPr>
          </a:p>
        </p:txBody>
      </p:sp>
    </p:spTree>
    <p:custDataLst>
      <p:tags r:id="rId1"/>
    </p:custDataLst>
    <p:extLst>
      <p:ext uri="{BB962C8B-B14F-4D97-AF65-F5344CB8AC3E}">
        <p14:creationId xmlns:p14="http://schemas.microsoft.com/office/powerpoint/2010/main" val="8690485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Understand that the solution to an equation is a particular snapshot of a relationship between a variable and an expression</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Examples 2, 3 and 4</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7057061" y="1741531"/>
            <a:ext cx="4655563" cy="3847709"/>
          </a:xfrm>
          <a:prstGeom prst="rect">
            <a:avLst/>
          </a:prstGeom>
        </p:spPr>
        <p:txBody>
          <a:bodyPr anchor="ctr">
            <a:normAutofit lnSpcReduction="100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Examples 2, 3 and 4 use different representations of the same two expressions.</a:t>
            </a:r>
          </a:p>
          <a:p>
            <a:pPr marL="360000" lvl="1" fontAlgn="auto">
              <a:lnSpc>
                <a:spcPct val="100000"/>
              </a:lnSpc>
              <a:spcBef>
                <a:spcPts val="0"/>
              </a:spcBef>
              <a:spcAft>
                <a:spcPts val="1200"/>
              </a:spcAft>
              <a:buClrTx/>
            </a:pPr>
            <a:r>
              <a:rPr lang="en-GB" sz="2400" dirty="0"/>
              <a:t>How does each example build upon the understanding gained from the previous one?</a:t>
            </a:r>
          </a:p>
          <a:p>
            <a:pPr marL="360000" lvl="1" fontAlgn="auto">
              <a:lnSpc>
                <a:spcPct val="100000"/>
              </a:lnSpc>
              <a:spcBef>
                <a:spcPts val="0"/>
              </a:spcBef>
              <a:spcAft>
                <a:spcPts val="1200"/>
              </a:spcAft>
              <a:buClrTx/>
            </a:pPr>
            <a:r>
              <a:rPr lang="en-GB" sz="2400" dirty="0"/>
              <a:t>How will you use them to plan a coherent sequence of learning? </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263352" y="1606202"/>
            <a:ext cx="6696744" cy="4559102"/>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graphicFrame>
        <p:nvGraphicFramePr>
          <p:cNvPr id="8" name="Table 7">
            <a:extLst>
              <a:ext uri="{FF2B5EF4-FFF2-40B4-BE49-F238E27FC236}">
                <a16:creationId xmlns:a16="http://schemas.microsoft.com/office/drawing/2014/main" id="{59E74453-EE85-4B0F-BFFA-2DBFEF80F3E1}"/>
              </a:ext>
            </a:extLst>
          </p:cNvPr>
          <p:cNvGraphicFramePr>
            <a:graphicFrameLocks noGrp="1"/>
          </p:cNvGraphicFramePr>
          <p:nvPr>
            <p:extLst>
              <p:ext uri="{D42A27DB-BD31-4B8C-83A1-F6EECF244321}">
                <p14:modId xmlns:p14="http://schemas.microsoft.com/office/powerpoint/2010/main" val="3969141266"/>
              </p:ext>
            </p:extLst>
          </p:nvPr>
        </p:nvGraphicFramePr>
        <p:xfrm>
          <a:off x="503581" y="1803513"/>
          <a:ext cx="2388971" cy="4164480"/>
        </p:xfrm>
        <a:graphic>
          <a:graphicData uri="http://schemas.openxmlformats.org/drawingml/2006/table">
            <a:tbl>
              <a:tblPr firstRow="1" firstCol="1" bandRow="1">
                <a:tableStyleId>{10A1B5D5-9B99-4C35-A422-299274C87663}</a:tableStyleId>
              </a:tblPr>
              <a:tblGrid>
                <a:gridCol w="679551">
                  <a:extLst>
                    <a:ext uri="{9D8B030D-6E8A-4147-A177-3AD203B41FA5}">
                      <a16:colId xmlns:a16="http://schemas.microsoft.com/office/drawing/2014/main" val="2245247305"/>
                    </a:ext>
                  </a:extLst>
                </a:gridCol>
                <a:gridCol w="854710">
                  <a:extLst>
                    <a:ext uri="{9D8B030D-6E8A-4147-A177-3AD203B41FA5}">
                      <a16:colId xmlns:a16="http://schemas.microsoft.com/office/drawing/2014/main" val="2809701007"/>
                    </a:ext>
                  </a:extLst>
                </a:gridCol>
                <a:gridCol w="854710">
                  <a:extLst>
                    <a:ext uri="{9D8B030D-6E8A-4147-A177-3AD203B41FA5}">
                      <a16:colId xmlns:a16="http://schemas.microsoft.com/office/drawing/2014/main" val="4240334129"/>
                    </a:ext>
                  </a:extLst>
                </a:gridCol>
              </a:tblGrid>
              <a:tr h="324000">
                <a:tc>
                  <a:txBody>
                    <a:bodyPr/>
                    <a:lstStyle/>
                    <a:p>
                      <a:pPr algn="ctr">
                        <a:spcBef>
                          <a:spcPts val="400"/>
                        </a:spcBef>
                        <a:spcAft>
                          <a:spcPts val="400"/>
                        </a:spcAft>
                      </a:pPr>
                      <a:r>
                        <a:rPr lang="en-GB" sz="1400" dirty="0">
                          <a:effectLst/>
                        </a:rPr>
                        <a:t>p</a:t>
                      </a:r>
                      <a:endParaRPr lang="en-GB" sz="1400" b="1"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400" dirty="0">
                          <a:effectLst/>
                        </a:rPr>
                        <a:t>3p + 5</a:t>
                      </a:r>
                      <a:endParaRPr lang="en-GB" sz="1400" b="1"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400" dirty="0">
                          <a:effectLst/>
                        </a:rPr>
                        <a:t>5p − 1</a:t>
                      </a:r>
                      <a:endParaRPr lang="en-GB" sz="1400" b="1"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5293623"/>
                  </a:ext>
                </a:extLst>
              </a:tr>
              <a:tr h="162560">
                <a:tc>
                  <a:txBody>
                    <a:bodyPr/>
                    <a:lstStyle/>
                    <a:p>
                      <a:pPr algn="ctr">
                        <a:spcBef>
                          <a:spcPts val="400"/>
                        </a:spcBef>
                        <a:spcAft>
                          <a:spcPts val="400"/>
                        </a:spcAft>
                      </a:pPr>
                      <a:r>
                        <a:rPr lang="en-GB" sz="1400" b="0" dirty="0">
                          <a:effectLst/>
                        </a:rPr>
                        <a:t>−5</a:t>
                      </a:r>
                      <a:endParaRPr lang="en-GB" sz="14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400" dirty="0">
                          <a:effectLst/>
                        </a:rPr>
                        <a:t>–10</a:t>
                      </a:r>
                      <a:endParaRPr lang="en-GB" sz="1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400" dirty="0">
                          <a:effectLst/>
                        </a:rPr>
                        <a:t>–26</a:t>
                      </a:r>
                      <a:endParaRPr lang="en-GB" sz="1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9437750"/>
                  </a:ext>
                </a:extLst>
              </a:tr>
              <a:tr h="170815">
                <a:tc>
                  <a:txBody>
                    <a:bodyPr/>
                    <a:lstStyle/>
                    <a:p>
                      <a:pPr algn="ctr">
                        <a:spcBef>
                          <a:spcPts val="400"/>
                        </a:spcBef>
                        <a:spcAft>
                          <a:spcPts val="400"/>
                        </a:spcAft>
                      </a:pPr>
                      <a:r>
                        <a:rPr lang="en-GB" sz="1400" b="0" dirty="0">
                          <a:effectLst/>
                        </a:rPr>
                        <a:t>–4</a:t>
                      </a:r>
                      <a:endParaRPr lang="en-GB" sz="14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400" dirty="0">
                          <a:effectLst/>
                        </a:rPr>
                        <a:t>–7</a:t>
                      </a:r>
                      <a:endParaRPr lang="en-GB" sz="1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400" dirty="0">
                          <a:effectLst/>
                        </a:rPr>
                        <a:t>–21</a:t>
                      </a:r>
                      <a:endParaRPr lang="en-GB" sz="1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365229"/>
                  </a:ext>
                </a:extLst>
              </a:tr>
              <a:tr h="170815">
                <a:tc>
                  <a:txBody>
                    <a:bodyPr/>
                    <a:lstStyle/>
                    <a:p>
                      <a:pPr algn="ctr">
                        <a:spcBef>
                          <a:spcPts val="400"/>
                        </a:spcBef>
                        <a:spcAft>
                          <a:spcPts val="400"/>
                        </a:spcAft>
                      </a:pPr>
                      <a:r>
                        <a:rPr lang="en-GB" sz="1400" b="0" dirty="0">
                          <a:effectLst/>
                        </a:rPr>
                        <a:t>–3</a:t>
                      </a:r>
                      <a:endParaRPr lang="en-GB" sz="14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400">
                          <a:effectLst/>
                        </a:rPr>
                        <a:t>–4</a:t>
                      </a:r>
                      <a:endParaRPr lang="en-GB" sz="14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400" dirty="0">
                          <a:effectLst/>
                        </a:rPr>
                        <a:t>–16</a:t>
                      </a:r>
                      <a:endParaRPr lang="en-GB" sz="1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4806705"/>
                  </a:ext>
                </a:extLst>
              </a:tr>
              <a:tr h="162560">
                <a:tc>
                  <a:txBody>
                    <a:bodyPr/>
                    <a:lstStyle/>
                    <a:p>
                      <a:pPr algn="ctr">
                        <a:spcBef>
                          <a:spcPts val="400"/>
                        </a:spcBef>
                        <a:spcAft>
                          <a:spcPts val="400"/>
                        </a:spcAft>
                      </a:pPr>
                      <a:r>
                        <a:rPr lang="en-GB" sz="1400" b="0" dirty="0">
                          <a:effectLst/>
                        </a:rPr>
                        <a:t>–2</a:t>
                      </a:r>
                      <a:endParaRPr lang="en-GB" sz="14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400">
                          <a:effectLst/>
                        </a:rPr>
                        <a:t>–1</a:t>
                      </a:r>
                      <a:endParaRPr lang="en-GB" sz="14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400" dirty="0">
                          <a:effectLst/>
                        </a:rPr>
                        <a:t>–11</a:t>
                      </a:r>
                      <a:endParaRPr lang="en-GB" sz="1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9106614"/>
                  </a:ext>
                </a:extLst>
              </a:tr>
              <a:tr h="170815">
                <a:tc>
                  <a:txBody>
                    <a:bodyPr/>
                    <a:lstStyle/>
                    <a:p>
                      <a:pPr algn="ctr">
                        <a:spcBef>
                          <a:spcPts val="400"/>
                        </a:spcBef>
                        <a:spcAft>
                          <a:spcPts val="400"/>
                        </a:spcAft>
                      </a:pPr>
                      <a:r>
                        <a:rPr lang="en-GB" sz="1400" b="0" dirty="0">
                          <a:effectLst/>
                        </a:rPr>
                        <a:t>–1</a:t>
                      </a:r>
                      <a:endParaRPr lang="en-GB" sz="14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400">
                          <a:effectLst/>
                        </a:rPr>
                        <a:t>2</a:t>
                      </a:r>
                      <a:endParaRPr lang="en-GB" sz="14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400" dirty="0">
                          <a:effectLst/>
                        </a:rPr>
                        <a:t>–6</a:t>
                      </a:r>
                      <a:endParaRPr lang="en-GB" sz="1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3610589"/>
                  </a:ext>
                </a:extLst>
              </a:tr>
              <a:tr h="170815">
                <a:tc>
                  <a:txBody>
                    <a:bodyPr/>
                    <a:lstStyle/>
                    <a:p>
                      <a:pPr algn="ctr">
                        <a:spcBef>
                          <a:spcPts val="400"/>
                        </a:spcBef>
                        <a:spcAft>
                          <a:spcPts val="400"/>
                        </a:spcAft>
                      </a:pPr>
                      <a:r>
                        <a:rPr lang="en-GB" sz="1400" b="0" dirty="0">
                          <a:effectLst/>
                        </a:rPr>
                        <a:t>0</a:t>
                      </a:r>
                      <a:endParaRPr lang="en-GB" sz="14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400">
                          <a:effectLst/>
                        </a:rPr>
                        <a:t>5</a:t>
                      </a:r>
                      <a:endParaRPr lang="en-GB" sz="14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400" dirty="0">
                          <a:effectLst/>
                        </a:rPr>
                        <a:t>–1</a:t>
                      </a:r>
                      <a:endParaRPr lang="en-GB" sz="1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6520550"/>
                  </a:ext>
                </a:extLst>
              </a:tr>
              <a:tr h="162560">
                <a:tc>
                  <a:txBody>
                    <a:bodyPr/>
                    <a:lstStyle/>
                    <a:p>
                      <a:pPr algn="ctr">
                        <a:spcBef>
                          <a:spcPts val="400"/>
                        </a:spcBef>
                        <a:spcAft>
                          <a:spcPts val="400"/>
                        </a:spcAft>
                      </a:pPr>
                      <a:r>
                        <a:rPr lang="en-GB" sz="1400" b="0" dirty="0">
                          <a:effectLst/>
                        </a:rPr>
                        <a:t>1</a:t>
                      </a:r>
                      <a:endParaRPr lang="en-GB" sz="14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400">
                          <a:effectLst/>
                        </a:rPr>
                        <a:t>8</a:t>
                      </a:r>
                      <a:endParaRPr lang="en-GB" sz="14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400" dirty="0">
                          <a:effectLst/>
                        </a:rPr>
                        <a:t>4</a:t>
                      </a:r>
                      <a:endParaRPr lang="en-GB" sz="1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5982038"/>
                  </a:ext>
                </a:extLst>
              </a:tr>
              <a:tr h="170815">
                <a:tc>
                  <a:txBody>
                    <a:bodyPr/>
                    <a:lstStyle/>
                    <a:p>
                      <a:pPr algn="ctr">
                        <a:spcBef>
                          <a:spcPts val="400"/>
                        </a:spcBef>
                        <a:spcAft>
                          <a:spcPts val="400"/>
                        </a:spcAft>
                      </a:pPr>
                      <a:r>
                        <a:rPr lang="en-GB" sz="1400" b="0" dirty="0">
                          <a:effectLst/>
                        </a:rPr>
                        <a:t>2</a:t>
                      </a:r>
                      <a:endParaRPr lang="en-GB" sz="14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400">
                          <a:effectLst/>
                        </a:rPr>
                        <a:t>11</a:t>
                      </a:r>
                      <a:endParaRPr lang="en-GB" sz="14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400" dirty="0">
                          <a:effectLst/>
                        </a:rPr>
                        <a:t>9</a:t>
                      </a:r>
                      <a:endParaRPr lang="en-GB" sz="1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76951"/>
                  </a:ext>
                </a:extLst>
              </a:tr>
              <a:tr h="170815">
                <a:tc>
                  <a:txBody>
                    <a:bodyPr/>
                    <a:lstStyle/>
                    <a:p>
                      <a:pPr algn="ctr">
                        <a:spcBef>
                          <a:spcPts val="400"/>
                        </a:spcBef>
                        <a:spcAft>
                          <a:spcPts val="400"/>
                        </a:spcAft>
                      </a:pPr>
                      <a:r>
                        <a:rPr lang="en-GB" sz="1400" b="0" dirty="0">
                          <a:effectLst/>
                        </a:rPr>
                        <a:t>3</a:t>
                      </a:r>
                      <a:endParaRPr lang="en-GB" sz="14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400" dirty="0">
                          <a:effectLst/>
                        </a:rPr>
                        <a:t>14</a:t>
                      </a:r>
                      <a:endParaRPr lang="en-GB" sz="1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400" dirty="0">
                          <a:effectLst/>
                        </a:rPr>
                        <a:t>14</a:t>
                      </a:r>
                      <a:endParaRPr lang="en-GB" sz="1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8863215"/>
                  </a:ext>
                </a:extLst>
              </a:tr>
              <a:tr h="170815">
                <a:tc>
                  <a:txBody>
                    <a:bodyPr/>
                    <a:lstStyle/>
                    <a:p>
                      <a:pPr algn="ctr">
                        <a:spcBef>
                          <a:spcPts val="400"/>
                        </a:spcBef>
                        <a:spcAft>
                          <a:spcPts val="400"/>
                        </a:spcAft>
                      </a:pPr>
                      <a:r>
                        <a:rPr lang="en-GB" sz="1400" b="0" dirty="0">
                          <a:effectLst/>
                        </a:rPr>
                        <a:t>4</a:t>
                      </a:r>
                      <a:endParaRPr lang="en-GB" sz="14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400" dirty="0">
                          <a:effectLst/>
                        </a:rPr>
                        <a:t>17</a:t>
                      </a:r>
                      <a:endParaRPr lang="en-GB" sz="1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400" dirty="0">
                          <a:effectLst/>
                        </a:rPr>
                        <a:t>19</a:t>
                      </a:r>
                      <a:endParaRPr lang="en-GB" sz="1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6691518"/>
                  </a:ext>
                </a:extLst>
              </a:tr>
              <a:tr h="170815">
                <a:tc>
                  <a:txBody>
                    <a:bodyPr/>
                    <a:lstStyle/>
                    <a:p>
                      <a:pPr algn="ctr">
                        <a:spcBef>
                          <a:spcPts val="400"/>
                        </a:spcBef>
                        <a:spcAft>
                          <a:spcPts val="400"/>
                        </a:spcAft>
                      </a:pPr>
                      <a:r>
                        <a:rPr lang="en-GB" sz="1400" b="0" dirty="0">
                          <a:effectLst/>
                        </a:rPr>
                        <a:t>5</a:t>
                      </a:r>
                      <a:endParaRPr lang="en-GB" sz="14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400" dirty="0">
                          <a:effectLst/>
                        </a:rPr>
                        <a:t>20</a:t>
                      </a:r>
                      <a:endParaRPr lang="en-GB" sz="1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400">
                          <a:effectLst/>
                        </a:rPr>
                        <a:t>24</a:t>
                      </a:r>
                      <a:endParaRPr lang="en-GB" sz="14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2542375"/>
                  </a:ext>
                </a:extLst>
              </a:tr>
              <a:tr h="170815">
                <a:tc>
                  <a:txBody>
                    <a:bodyPr/>
                    <a:lstStyle/>
                    <a:p>
                      <a:pPr algn="ctr">
                        <a:spcBef>
                          <a:spcPts val="400"/>
                        </a:spcBef>
                        <a:spcAft>
                          <a:spcPts val="400"/>
                        </a:spcAft>
                      </a:pPr>
                      <a:r>
                        <a:rPr lang="en-GB" sz="1400" b="0" dirty="0">
                          <a:effectLst/>
                        </a:rPr>
                        <a:t>6</a:t>
                      </a:r>
                      <a:endParaRPr lang="en-GB" sz="14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400" dirty="0">
                          <a:effectLst/>
                        </a:rPr>
                        <a:t>23</a:t>
                      </a:r>
                      <a:endParaRPr lang="en-GB" sz="1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400">
                          <a:effectLst/>
                        </a:rPr>
                        <a:t>29</a:t>
                      </a:r>
                      <a:endParaRPr lang="en-GB" sz="14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1244452"/>
                  </a:ext>
                </a:extLst>
              </a:tr>
              <a:tr h="170815">
                <a:tc>
                  <a:txBody>
                    <a:bodyPr/>
                    <a:lstStyle/>
                    <a:p>
                      <a:pPr algn="ctr">
                        <a:spcBef>
                          <a:spcPts val="400"/>
                        </a:spcBef>
                        <a:spcAft>
                          <a:spcPts val="400"/>
                        </a:spcAft>
                      </a:pPr>
                      <a:r>
                        <a:rPr lang="en-GB" sz="1400" b="0" dirty="0">
                          <a:effectLst/>
                        </a:rPr>
                        <a:t>7</a:t>
                      </a:r>
                      <a:endParaRPr lang="en-GB" sz="14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400" dirty="0">
                          <a:effectLst/>
                        </a:rPr>
                        <a:t>26</a:t>
                      </a:r>
                      <a:endParaRPr lang="en-GB" sz="1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400" dirty="0">
                          <a:effectLst/>
                        </a:rPr>
                        <a:t>34</a:t>
                      </a:r>
                      <a:endParaRPr lang="en-GB" sz="1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07168"/>
                  </a:ext>
                </a:extLst>
              </a:tr>
              <a:tr h="170815">
                <a:tc>
                  <a:txBody>
                    <a:bodyPr/>
                    <a:lstStyle/>
                    <a:p>
                      <a:pPr algn="ctr">
                        <a:spcBef>
                          <a:spcPts val="400"/>
                        </a:spcBef>
                        <a:spcAft>
                          <a:spcPts val="400"/>
                        </a:spcAft>
                      </a:pPr>
                      <a:r>
                        <a:rPr lang="en-GB" sz="1400" b="0" dirty="0">
                          <a:effectLst/>
                        </a:rPr>
                        <a:t>8</a:t>
                      </a:r>
                      <a:endParaRPr lang="en-GB" sz="14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400" dirty="0">
                          <a:effectLst/>
                        </a:rPr>
                        <a:t>29</a:t>
                      </a:r>
                      <a:endParaRPr lang="en-GB" sz="1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400" dirty="0">
                          <a:effectLst/>
                        </a:rPr>
                        <a:t>39</a:t>
                      </a:r>
                      <a:endParaRPr lang="en-GB" sz="1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82945130"/>
                  </a:ext>
                </a:extLst>
              </a:tr>
              <a:tr h="170815">
                <a:tc>
                  <a:txBody>
                    <a:bodyPr/>
                    <a:lstStyle/>
                    <a:p>
                      <a:pPr algn="ctr">
                        <a:spcBef>
                          <a:spcPts val="400"/>
                        </a:spcBef>
                        <a:spcAft>
                          <a:spcPts val="400"/>
                        </a:spcAft>
                      </a:pPr>
                      <a:r>
                        <a:rPr lang="en-GB" sz="1400" b="0" dirty="0">
                          <a:effectLst/>
                        </a:rPr>
                        <a:t>9</a:t>
                      </a:r>
                      <a:endParaRPr lang="en-GB" sz="14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400" dirty="0">
                          <a:effectLst/>
                        </a:rPr>
                        <a:t>32</a:t>
                      </a:r>
                      <a:endParaRPr lang="en-GB" sz="1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400" dirty="0">
                          <a:effectLst/>
                        </a:rPr>
                        <a:t>44</a:t>
                      </a:r>
                      <a:endParaRPr lang="en-GB" sz="1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7484331"/>
                  </a:ext>
                </a:extLst>
              </a:tr>
              <a:tr h="170815">
                <a:tc>
                  <a:txBody>
                    <a:bodyPr/>
                    <a:lstStyle/>
                    <a:p>
                      <a:pPr algn="ctr">
                        <a:spcBef>
                          <a:spcPts val="400"/>
                        </a:spcBef>
                        <a:spcAft>
                          <a:spcPts val="400"/>
                        </a:spcAft>
                      </a:pPr>
                      <a:r>
                        <a:rPr lang="en-GB" sz="1400" b="0" dirty="0">
                          <a:effectLst/>
                        </a:rPr>
                        <a:t>10</a:t>
                      </a:r>
                      <a:endParaRPr lang="en-GB" sz="14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400" dirty="0">
                          <a:effectLst/>
                        </a:rPr>
                        <a:t>35</a:t>
                      </a:r>
                      <a:endParaRPr lang="en-GB" sz="1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400" dirty="0">
                          <a:effectLst/>
                        </a:rPr>
                        <a:t>49</a:t>
                      </a:r>
                      <a:endParaRPr lang="en-GB" sz="1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8293193"/>
                  </a:ext>
                </a:extLst>
              </a:tr>
              <a:tr h="170815">
                <a:tc>
                  <a:txBody>
                    <a:bodyPr/>
                    <a:lstStyle/>
                    <a:p>
                      <a:pPr algn="ctr">
                        <a:spcBef>
                          <a:spcPts val="400"/>
                        </a:spcBef>
                        <a:spcAft>
                          <a:spcPts val="400"/>
                        </a:spcAft>
                      </a:pPr>
                      <a:r>
                        <a:rPr lang="en-GB" sz="1400" b="0" dirty="0">
                          <a:effectLst/>
                        </a:rPr>
                        <a:t>11</a:t>
                      </a:r>
                      <a:endParaRPr lang="en-GB" sz="14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400">
                          <a:effectLst/>
                        </a:rPr>
                        <a:t>38</a:t>
                      </a:r>
                      <a:endParaRPr lang="en-GB" sz="14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400" dirty="0">
                          <a:effectLst/>
                        </a:rPr>
                        <a:t>54</a:t>
                      </a:r>
                      <a:endParaRPr lang="en-GB" sz="1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1993823"/>
                  </a:ext>
                </a:extLst>
              </a:tr>
              <a:tr h="170815">
                <a:tc>
                  <a:txBody>
                    <a:bodyPr/>
                    <a:lstStyle/>
                    <a:p>
                      <a:pPr algn="ctr">
                        <a:spcBef>
                          <a:spcPts val="400"/>
                        </a:spcBef>
                        <a:spcAft>
                          <a:spcPts val="400"/>
                        </a:spcAft>
                      </a:pPr>
                      <a:r>
                        <a:rPr lang="en-GB" sz="1400" b="0" dirty="0">
                          <a:effectLst/>
                        </a:rPr>
                        <a:t>12</a:t>
                      </a:r>
                      <a:endParaRPr lang="en-GB" sz="14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400">
                          <a:effectLst/>
                        </a:rPr>
                        <a:t>41</a:t>
                      </a:r>
                      <a:endParaRPr lang="en-GB" sz="14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400" dirty="0">
                          <a:effectLst/>
                        </a:rPr>
                        <a:t>59</a:t>
                      </a:r>
                      <a:endParaRPr lang="en-GB" sz="1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2310515"/>
                  </a:ext>
                </a:extLst>
              </a:tr>
            </a:tbl>
          </a:graphicData>
        </a:graphic>
      </p:graphicFrame>
      <p:pic>
        <p:nvPicPr>
          <p:cNvPr id="12" name="Picture 11">
            <a:extLst>
              <a:ext uri="{FF2B5EF4-FFF2-40B4-BE49-F238E27FC236}">
                <a16:creationId xmlns:a16="http://schemas.microsoft.com/office/drawing/2014/main" id="{056A7337-DE89-4F8D-ADE1-CBB8F3FCAF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6779" y="1702230"/>
            <a:ext cx="3167302" cy="2124004"/>
          </a:xfrm>
          <a:prstGeom prst="rect">
            <a:avLst/>
          </a:prstGeom>
        </p:spPr>
      </p:pic>
      <p:pic>
        <p:nvPicPr>
          <p:cNvPr id="13" name="Picture 12">
            <a:extLst>
              <a:ext uri="{FF2B5EF4-FFF2-40B4-BE49-F238E27FC236}">
                <a16:creationId xmlns:a16="http://schemas.microsoft.com/office/drawing/2014/main" id="{3396CBF9-ED7B-4B1B-9C2D-092A7EA5BB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96779" y="3890013"/>
            <a:ext cx="3167302" cy="2124004"/>
          </a:xfrm>
          <a:prstGeom prst="rect">
            <a:avLst/>
          </a:prstGeom>
        </p:spPr>
      </p:pic>
    </p:spTree>
    <p:custDataLst>
      <p:tags r:id="rId1"/>
    </p:custDataLst>
    <p:extLst>
      <p:ext uri="{BB962C8B-B14F-4D97-AF65-F5344CB8AC3E}">
        <p14:creationId xmlns:p14="http://schemas.microsoft.com/office/powerpoint/2010/main" val="2254125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lstStyle/>
          <a:p>
            <a:r>
              <a:rPr lang="en-GB" dirty="0"/>
              <a:t>About this resource</a:t>
            </a:r>
          </a:p>
        </p:txBody>
      </p:sp>
      <p:sp>
        <p:nvSpPr>
          <p:cNvPr id="5" name="Content Placeholder 4">
            <a:extLst>
              <a:ext uri="{FF2B5EF4-FFF2-40B4-BE49-F238E27FC236}">
                <a16:creationId xmlns:a16="http://schemas.microsoft.com/office/drawing/2014/main" id="{F3AEFA3D-6E0E-40FE-BDA2-AC1662A877CD}"/>
              </a:ext>
            </a:extLst>
          </p:cNvPr>
          <p:cNvSpPr>
            <a:spLocks noGrp="1"/>
          </p:cNvSpPr>
          <p:nvPr>
            <p:ph idx="1"/>
          </p:nvPr>
        </p:nvSpPr>
        <p:spPr>
          <a:xfrm>
            <a:off x="618165" y="1052736"/>
            <a:ext cx="10972800" cy="4104456"/>
          </a:xfrm>
        </p:spPr>
        <p:txBody>
          <a:bodyPr>
            <a:noAutofit/>
          </a:bodyPr>
          <a:lstStyle/>
          <a:p>
            <a:r>
              <a:rPr lang="en-GB" dirty="0"/>
              <a:t>These slides are designed to complement the </a:t>
            </a:r>
            <a:r>
              <a:rPr lang="en-GB" dirty="0">
                <a:hlinkClick r:id="rId2"/>
              </a:rPr>
              <a:t>2.2 Solving linear equations</a:t>
            </a:r>
            <a:r>
              <a:rPr lang="en-GB" dirty="0"/>
              <a:t> Core Concept document and its associated Theme Overview document </a:t>
            </a:r>
            <a:r>
              <a:rPr lang="en-GB" dirty="0">
                <a:hlinkClick r:id="rId3"/>
              </a:rPr>
              <a:t>2 Operating on number</a:t>
            </a:r>
            <a:r>
              <a:rPr lang="en-GB" dirty="0"/>
              <a:t>, </a:t>
            </a:r>
            <a:r>
              <a:rPr lang="en-GB" b="0" i="0" dirty="0">
                <a:effectLst/>
              </a:rPr>
              <a:t>both found in the </a:t>
            </a:r>
            <a:r>
              <a:rPr lang="en-GB" b="0" i="0" u="sng" dirty="0">
                <a:solidFill>
                  <a:srgbClr val="1B6AC9"/>
                </a:solidFill>
                <a:effectLst/>
                <a:hlinkClick r:id="rId4"/>
              </a:rPr>
              <a:t>Secondary Mastery Professional Development</a:t>
            </a:r>
            <a:r>
              <a:rPr lang="en-GB" b="0" i="0" dirty="0">
                <a:solidFill>
                  <a:srgbClr val="283C46"/>
                </a:solidFill>
                <a:effectLst/>
              </a:rPr>
              <a:t> </a:t>
            </a:r>
            <a:r>
              <a:rPr lang="en-GB" b="0" i="0" dirty="0">
                <a:effectLst/>
              </a:rPr>
              <a:t>pages</a:t>
            </a:r>
            <a:r>
              <a:rPr lang="en-GB" dirty="0"/>
              <a:t>.</a:t>
            </a:r>
          </a:p>
          <a:p>
            <a:r>
              <a:rPr lang="en-GB" dirty="0"/>
              <a:t>These slides re-present the key examples from the Core Concept document so that the examples can be used either directly in the classroom or with a group of teachers. There are prompt questions alongside the examples, and further clarification in the notes.</a:t>
            </a:r>
          </a:p>
          <a:p>
            <a:r>
              <a:rPr lang="en-GB" dirty="0"/>
              <a:t>These slides do not fully replicate the Core Concept document, so should be used alongside it. Reference to specific page numbers, and to other useful NCETM resources, can be found in the notes for each slide.</a:t>
            </a:r>
          </a:p>
          <a:p>
            <a:r>
              <a:rPr lang="en-GB" dirty="0"/>
              <a:t>This slide deck is not designed to be a complete PD session, rather it is a selection of resources that you can adapt and use as needed when planning a session with a group of teachers.</a:t>
            </a:r>
          </a:p>
          <a:p>
            <a:endParaRPr lang="en-GB" dirty="0"/>
          </a:p>
          <a:p>
            <a:endParaRPr lang="en-GB" dirty="0"/>
          </a:p>
          <a:p>
            <a:endParaRPr lang="en-GB" dirty="0"/>
          </a:p>
        </p:txBody>
      </p:sp>
    </p:spTree>
    <p:extLst>
      <p:ext uri="{BB962C8B-B14F-4D97-AF65-F5344CB8AC3E}">
        <p14:creationId xmlns:p14="http://schemas.microsoft.com/office/powerpoint/2010/main" val="40471490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Autofit/>
          </a:bodyPr>
          <a:lstStyle/>
          <a:p>
            <a:r>
              <a:rPr lang="en-GB" b="1" dirty="0"/>
              <a:t>Understand that the solution to an equation is a particular snapshot of a relationship between a variable and an expression</a:t>
            </a:r>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ea typeface="+mj-ea"/>
                <a:cs typeface="Arial" panose="020B0604020202020204" pitchFamily="34" charset="0"/>
              </a:rPr>
              <a:t>Example 2</a:t>
            </a:r>
            <a:endParaRPr lang="en-GB" dirty="0"/>
          </a:p>
        </p:txBody>
      </p:sp>
      <p:sp>
        <p:nvSpPr>
          <p:cNvPr id="7" name="TextBox 6">
            <a:extLst>
              <a:ext uri="{FF2B5EF4-FFF2-40B4-BE49-F238E27FC236}">
                <a16:creationId xmlns:a16="http://schemas.microsoft.com/office/drawing/2014/main" id="{89D47EE0-8C09-45BD-990F-E151BF7BA21D}"/>
              </a:ext>
            </a:extLst>
          </p:cNvPr>
          <p:cNvSpPr txBox="1"/>
          <p:nvPr/>
        </p:nvSpPr>
        <p:spPr>
          <a:xfrm>
            <a:off x="286178" y="1781834"/>
            <a:ext cx="6408712" cy="4401205"/>
          </a:xfrm>
          <a:prstGeom prst="rect">
            <a:avLst/>
          </a:prstGeom>
          <a:noFill/>
        </p:spPr>
        <p:txBody>
          <a:bodyPr wrap="square">
            <a:spAutoFit/>
          </a:bodyPr>
          <a:lstStyle/>
          <a:p>
            <a:pPr>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This table shows the outcome of substituting different values of p into the expressions 3</a:t>
            </a:r>
            <a:r>
              <a:rPr lang="en-GB" sz="2400" i="1" dirty="0">
                <a:effectLst/>
                <a:latin typeface="+mj-lt"/>
                <a:ea typeface="Calibri" panose="020F0502020204030204" pitchFamily="34" charset="0"/>
                <a:cs typeface="Times New Roman" panose="02020603050405020304" pitchFamily="18" charset="0"/>
              </a:rPr>
              <a:t>p</a:t>
            </a:r>
            <a:r>
              <a:rPr lang="en-GB" sz="2400" dirty="0">
                <a:effectLst/>
                <a:latin typeface="+mj-lt"/>
                <a:ea typeface="Calibri" panose="020F0502020204030204" pitchFamily="34" charset="0"/>
                <a:cs typeface="Times New Roman" panose="02020603050405020304" pitchFamily="18" charset="0"/>
              </a:rPr>
              <a:t> + 5 and 5</a:t>
            </a:r>
            <a:r>
              <a:rPr lang="en-GB" sz="2400" i="1" dirty="0">
                <a:ea typeface="Calibri" panose="020F0502020204030204" pitchFamily="34" charset="0"/>
                <a:cs typeface="Times New Roman" panose="02020603050405020304" pitchFamily="18" charset="0"/>
              </a:rPr>
              <a:t>p</a:t>
            </a:r>
            <a:r>
              <a:rPr lang="en-GB" sz="2400" dirty="0">
                <a:effectLst/>
                <a:latin typeface="+mj-lt"/>
                <a:ea typeface="Calibri" panose="020F0502020204030204" pitchFamily="34" charset="0"/>
                <a:cs typeface="Times New Roman" panose="02020603050405020304" pitchFamily="18" charset="0"/>
              </a:rPr>
              <a:t> − 1 calculated using a spreadsheet.</a:t>
            </a:r>
          </a:p>
          <a:p>
            <a:pPr>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Use the table to write down:</a:t>
            </a:r>
          </a:p>
          <a:p>
            <a:pPr marL="457200" indent="-457200">
              <a:spcBef>
                <a:spcPts val="400"/>
              </a:spcBef>
              <a:spcAft>
                <a:spcPts val="400"/>
              </a:spcAft>
              <a:buFont typeface="+mj-lt"/>
              <a:buAutoNum type="alphaLcParenR"/>
            </a:pPr>
            <a:r>
              <a:rPr lang="en-GB" sz="2400" dirty="0">
                <a:effectLst/>
                <a:latin typeface="+mj-lt"/>
                <a:ea typeface="Calibri" panose="020F0502020204030204" pitchFamily="34" charset="0"/>
                <a:cs typeface="Times New Roman" panose="02020603050405020304" pitchFamily="18" charset="0"/>
              </a:rPr>
              <a:t>The value of 3</a:t>
            </a:r>
            <a:r>
              <a:rPr lang="en-GB" sz="2400" i="1" dirty="0">
                <a:ea typeface="Calibri" panose="020F0502020204030204" pitchFamily="34" charset="0"/>
                <a:cs typeface="Times New Roman" panose="02020603050405020304" pitchFamily="18" charset="0"/>
              </a:rPr>
              <a:t>p</a:t>
            </a:r>
            <a:r>
              <a:rPr lang="en-GB" sz="2400" dirty="0">
                <a:effectLst/>
                <a:latin typeface="+mj-lt"/>
                <a:ea typeface="Calibri" panose="020F0502020204030204" pitchFamily="34" charset="0"/>
                <a:cs typeface="Times New Roman" panose="02020603050405020304" pitchFamily="18" charset="0"/>
              </a:rPr>
              <a:t> + 5 when </a:t>
            </a:r>
            <a:r>
              <a:rPr lang="en-GB" sz="2400" i="1" dirty="0">
                <a:ea typeface="Calibri" panose="020F0502020204030204" pitchFamily="34" charset="0"/>
                <a:cs typeface="Times New Roman" panose="02020603050405020304" pitchFamily="18" charset="0"/>
              </a:rPr>
              <a:t>p</a:t>
            </a:r>
            <a:r>
              <a:rPr lang="en-GB" sz="2400" dirty="0">
                <a:effectLst/>
                <a:latin typeface="+mj-lt"/>
                <a:ea typeface="Calibri" panose="020F0502020204030204" pitchFamily="34" charset="0"/>
                <a:cs typeface="Times New Roman" panose="02020603050405020304" pitchFamily="18" charset="0"/>
              </a:rPr>
              <a:t> = 7.</a:t>
            </a:r>
          </a:p>
          <a:p>
            <a:pPr marL="457200" indent="-457200">
              <a:spcBef>
                <a:spcPts val="400"/>
              </a:spcBef>
              <a:spcAft>
                <a:spcPts val="400"/>
              </a:spcAft>
              <a:buFont typeface="+mj-lt"/>
              <a:buAutoNum type="alphaLcParenR"/>
            </a:pPr>
            <a:r>
              <a:rPr lang="en-GB" sz="2400" dirty="0">
                <a:effectLst/>
                <a:latin typeface="+mj-lt"/>
                <a:ea typeface="Calibri" panose="020F0502020204030204" pitchFamily="34" charset="0"/>
                <a:cs typeface="Times New Roman" panose="02020603050405020304" pitchFamily="18" charset="0"/>
              </a:rPr>
              <a:t>The value of 5</a:t>
            </a:r>
            <a:r>
              <a:rPr lang="en-GB" sz="2400" i="1" dirty="0">
                <a:ea typeface="Calibri" panose="020F0502020204030204" pitchFamily="34" charset="0"/>
                <a:cs typeface="Times New Roman" panose="02020603050405020304" pitchFamily="18" charset="0"/>
              </a:rPr>
              <a:t>p</a:t>
            </a:r>
            <a:r>
              <a:rPr lang="en-GB" sz="2400" dirty="0">
                <a:effectLst/>
                <a:latin typeface="+mj-lt"/>
                <a:ea typeface="Calibri" panose="020F0502020204030204" pitchFamily="34" charset="0"/>
                <a:cs typeface="Times New Roman" panose="02020603050405020304" pitchFamily="18" charset="0"/>
              </a:rPr>
              <a:t> − 1 when </a:t>
            </a:r>
            <a:r>
              <a:rPr lang="en-GB" sz="2400" i="1" dirty="0">
                <a:ea typeface="Calibri" panose="020F0502020204030204" pitchFamily="34" charset="0"/>
                <a:cs typeface="Times New Roman" panose="02020603050405020304" pitchFamily="18" charset="0"/>
              </a:rPr>
              <a:t>p</a:t>
            </a:r>
            <a:r>
              <a:rPr lang="en-GB" sz="2400" dirty="0">
                <a:effectLst/>
                <a:latin typeface="+mj-lt"/>
                <a:ea typeface="Calibri" panose="020F0502020204030204" pitchFamily="34" charset="0"/>
                <a:cs typeface="Times New Roman" panose="02020603050405020304" pitchFamily="18" charset="0"/>
              </a:rPr>
              <a:t> = 7.</a:t>
            </a:r>
          </a:p>
          <a:p>
            <a:pPr marL="457200" indent="-457200">
              <a:spcBef>
                <a:spcPts val="400"/>
              </a:spcBef>
              <a:spcAft>
                <a:spcPts val="400"/>
              </a:spcAft>
              <a:buFont typeface="+mj-lt"/>
              <a:buAutoNum type="alphaLcParenR"/>
            </a:pPr>
            <a:r>
              <a:rPr lang="en-GB" sz="2400" dirty="0">
                <a:effectLst/>
                <a:latin typeface="+mj-lt"/>
                <a:ea typeface="Calibri" panose="020F0502020204030204" pitchFamily="34" charset="0"/>
                <a:cs typeface="Times New Roman" panose="02020603050405020304" pitchFamily="18" charset="0"/>
              </a:rPr>
              <a:t>The value of </a:t>
            </a:r>
            <a:r>
              <a:rPr lang="en-GB" sz="2400" i="1" dirty="0">
                <a:ea typeface="Calibri" panose="020F0502020204030204" pitchFamily="34" charset="0"/>
                <a:cs typeface="Times New Roman" panose="02020603050405020304" pitchFamily="18" charset="0"/>
              </a:rPr>
              <a:t>p</a:t>
            </a:r>
            <a:r>
              <a:rPr lang="en-GB" sz="2400" dirty="0">
                <a:effectLst/>
                <a:latin typeface="+mj-lt"/>
                <a:ea typeface="Calibri" panose="020F0502020204030204" pitchFamily="34" charset="0"/>
                <a:cs typeface="Times New Roman" panose="02020603050405020304" pitchFamily="18" charset="0"/>
              </a:rPr>
              <a:t> when 5</a:t>
            </a:r>
            <a:r>
              <a:rPr lang="en-GB" sz="2400" i="1" dirty="0">
                <a:ea typeface="Calibri" panose="020F0502020204030204" pitchFamily="34" charset="0"/>
                <a:cs typeface="Times New Roman" panose="02020603050405020304" pitchFamily="18" charset="0"/>
              </a:rPr>
              <a:t>p</a:t>
            </a:r>
            <a:r>
              <a:rPr lang="en-GB" sz="2400" dirty="0">
                <a:effectLst/>
                <a:latin typeface="+mj-lt"/>
                <a:ea typeface="Calibri" panose="020F0502020204030204" pitchFamily="34" charset="0"/>
                <a:cs typeface="Times New Roman" panose="02020603050405020304" pitchFamily="18" charset="0"/>
              </a:rPr>
              <a:t> – 1 = 29.</a:t>
            </a:r>
          </a:p>
          <a:p>
            <a:pPr marL="457200" indent="-457200">
              <a:spcBef>
                <a:spcPts val="400"/>
              </a:spcBef>
              <a:spcAft>
                <a:spcPts val="400"/>
              </a:spcAft>
              <a:buFont typeface="+mj-lt"/>
              <a:buAutoNum type="alphaLcParenR"/>
            </a:pPr>
            <a:r>
              <a:rPr lang="en-GB" sz="2400" dirty="0">
                <a:effectLst/>
                <a:latin typeface="+mj-lt"/>
                <a:ea typeface="Calibri" panose="020F0502020204030204" pitchFamily="34" charset="0"/>
                <a:cs typeface="Times New Roman" panose="02020603050405020304" pitchFamily="18" charset="0"/>
              </a:rPr>
              <a:t>The value of </a:t>
            </a:r>
            <a:r>
              <a:rPr lang="en-GB" sz="2400" i="1" dirty="0">
                <a:ea typeface="Calibri" panose="020F0502020204030204" pitchFamily="34" charset="0"/>
                <a:cs typeface="Times New Roman" panose="02020603050405020304" pitchFamily="18" charset="0"/>
              </a:rPr>
              <a:t>p</a:t>
            </a:r>
            <a:r>
              <a:rPr lang="en-GB" sz="2400" dirty="0">
                <a:effectLst/>
                <a:latin typeface="+mj-lt"/>
                <a:ea typeface="Calibri" panose="020F0502020204030204" pitchFamily="34" charset="0"/>
                <a:cs typeface="Times New Roman" panose="02020603050405020304" pitchFamily="18" charset="0"/>
              </a:rPr>
              <a:t> when 3</a:t>
            </a:r>
            <a:r>
              <a:rPr lang="en-GB" sz="2400" i="1" dirty="0">
                <a:ea typeface="Calibri" panose="020F0502020204030204" pitchFamily="34" charset="0"/>
                <a:cs typeface="Times New Roman" panose="02020603050405020304" pitchFamily="18" charset="0"/>
              </a:rPr>
              <a:t>p</a:t>
            </a:r>
            <a:r>
              <a:rPr lang="en-GB" sz="2400" dirty="0">
                <a:effectLst/>
                <a:latin typeface="+mj-lt"/>
                <a:ea typeface="Calibri" panose="020F0502020204030204" pitchFamily="34" charset="0"/>
                <a:cs typeface="Times New Roman" panose="02020603050405020304" pitchFamily="18" charset="0"/>
              </a:rPr>
              <a:t> + 5 = 29.</a:t>
            </a:r>
          </a:p>
          <a:p>
            <a:pPr>
              <a:spcBef>
                <a:spcPts val="400"/>
              </a:spcBef>
              <a:spcAft>
                <a:spcPts val="400"/>
              </a:spcAft>
              <a:buNone/>
            </a:pPr>
            <a:endParaRPr lang="en-GB" sz="2400" dirty="0">
              <a:effectLst/>
              <a:latin typeface="+mj-lt"/>
              <a:ea typeface="Calibri" panose="020F0502020204030204" pitchFamily="34"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D5A866C2-2A02-4487-A08E-FDBA57264F9B}"/>
              </a:ext>
            </a:extLst>
          </p:cNvPr>
          <p:cNvGraphicFramePr>
            <a:graphicFrameLocks noGrp="1"/>
          </p:cNvGraphicFramePr>
          <p:nvPr>
            <p:extLst>
              <p:ext uri="{D42A27DB-BD31-4B8C-83A1-F6EECF244321}">
                <p14:modId xmlns:p14="http://schemas.microsoft.com/office/powerpoint/2010/main" val="2003006367"/>
              </p:ext>
            </p:extLst>
          </p:nvPr>
        </p:nvGraphicFramePr>
        <p:xfrm>
          <a:off x="7032104" y="1152325"/>
          <a:ext cx="3240000" cy="5261760"/>
        </p:xfrm>
        <a:graphic>
          <a:graphicData uri="http://schemas.openxmlformats.org/drawingml/2006/table">
            <a:tbl>
              <a:tblPr firstRow="1" firstCol="1" bandRow="1">
                <a:tableStyleId>{10A1B5D5-9B99-4C35-A422-299274C87663}</a:tableStyleId>
              </a:tblPr>
              <a:tblGrid>
                <a:gridCol w="1080000">
                  <a:extLst>
                    <a:ext uri="{9D8B030D-6E8A-4147-A177-3AD203B41FA5}">
                      <a16:colId xmlns:a16="http://schemas.microsoft.com/office/drawing/2014/main" val="2245247305"/>
                    </a:ext>
                  </a:extLst>
                </a:gridCol>
                <a:gridCol w="1080000">
                  <a:extLst>
                    <a:ext uri="{9D8B030D-6E8A-4147-A177-3AD203B41FA5}">
                      <a16:colId xmlns:a16="http://schemas.microsoft.com/office/drawing/2014/main" val="2809701007"/>
                    </a:ext>
                  </a:extLst>
                </a:gridCol>
                <a:gridCol w="1080000">
                  <a:extLst>
                    <a:ext uri="{9D8B030D-6E8A-4147-A177-3AD203B41FA5}">
                      <a16:colId xmlns:a16="http://schemas.microsoft.com/office/drawing/2014/main" val="4240334129"/>
                    </a:ext>
                  </a:extLst>
                </a:gridCol>
              </a:tblGrid>
              <a:tr h="324000">
                <a:tc>
                  <a:txBody>
                    <a:bodyPr/>
                    <a:lstStyle/>
                    <a:p>
                      <a:pPr algn="ctr">
                        <a:spcBef>
                          <a:spcPts val="400"/>
                        </a:spcBef>
                        <a:spcAft>
                          <a:spcPts val="400"/>
                        </a:spcAft>
                      </a:pPr>
                      <a:r>
                        <a:rPr lang="en-GB" sz="1800" dirty="0">
                          <a:effectLst/>
                        </a:rPr>
                        <a:t>p</a:t>
                      </a:r>
                      <a:endParaRPr lang="en-GB" sz="1800" b="1"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3p + 5</a:t>
                      </a:r>
                      <a:endParaRPr lang="en-GB" sz="1800" b="1"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5p − 1</a:t>
                      </a:r>
                      <a:endParaRPr lang="en-GB" sz="1800" b="1"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5293623"/>
                  </a:ext>
                </a:extLst>
              </a:tr>
              <a:tr h="162560">
                <a:tc>
                  <a:txBody>
                    <a:bodyPr/>
                    <a:lstStyle/>
                    <a:p>
                      <a:pPr algn="ctr">
                        <a:spcBef>
                          <a:spcPts val="400"/>
                        </a:spcBef>
                        <a:spcAft>
                          <a:spcPts val="400"/>
                        </a:spcAft>
                      </a:pPr>
                      <a:r>
                        <a:rPr lang="en-GB" sz="1800" b="0" dirty="0">
                          <a:effectLst/>
                        </a:rPr>
                        <a:t>−5</a:t>
                      </a:r>
                      <a:endParaRPr lang="en-GB" sz="18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–10</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–26</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9437750"/>
                  </a:ext>
                </a:extLst>
              </a:tr>
              <a:tr h="170815">
                <a:tc>
                  <a:txBody>
                    <a:bodyPr/>
                    <a:lstStyle/>
                    <a:p>
                      <a:pPr algn="ctr">
                        <a:spcBef>
                          <a:spcPts val="400"/>
                        </a:spcBef>
                        <a:spcAft>
                          <a:spcPts val="400"/>
                        </a:spcAft>
                      </a:pPr>
                      <a:r>
                        <a:rPr lang="en-GB" sz="1800" b="0" dirty="0">
                          <a:effectLst/>
                        </a:rPr>
                        <a:t>–4</a:t>
                      </a:r>
                      <a:endParaRPr lang="en-GB" sz="18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–7</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–21</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365229"/>
                  </a:ext>
                </a:extLst>
              </a:tr>
              <a:tr h="170815">
                <a:tc>
                  <a:txBody>
                    <a:bodyPr/>
                    <a:lstStyle/>
                    <a:p>
                      <a:pPr algn="ctr">
                        <a:spcBef>
                          <a:spcPts val="400"/>
                        </a:spcBef>
                        <a:spcAft>
                          <a:spcPts val="400"/>
                        </a:spcAft>
                      </a:pPr>
                      <a:r>
                        <a:rPr lang="en-GB" sz="1800" b="0" dirty="0">
                          <a:effectLst/>
                        </a:rPr>
                        <a:t>–3</a:t>
                      </a:r>
                      <a:endParaRPr lang="en-GB" sz="18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a:effectLst/>
                        </a:rPr>
                        <a:t>–4</a:t>
                      </a:r>
                      <a:endParaRPr lang="en-GB" sz="18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–16</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4806705"/>
                  </a:ext>
                </a:extLst>
              </a:tr>
              <a:tr h="162560">
                <a:tc>
                  <a:txBody>
                    <a:bodyPr/>
                    <a:lstStyle/>
                    <a:p>
                      <a:pPr algn="ctr">
                        <a:spcBef>
                          <a:spcPts val="400"/>
                        </a:spcBef>
                        <a:spcAft>
                          <a:spcPts val="400"/>
                        </a:spcAft>
                      </a:pPr>
                      <a:r>
                        <a:rPr lang="en-GB" sz="1800" b="0" dirty="0">
                          <a:effectLst/>
                        </a:rPr>
                        <a:t>–2</a:t>
                      </a:r>
                      <a:endParaRPr lang="en-GB" sz="18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a:effectLst/>
                        </a:rPr>
                        <a:t>–1</a:t>
                      </a:r>
                      <a:endParaRPr lang="en-GB" sz="18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–11</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9106614"/>
                  </a:ext>
                </a:extLst>
              </a:tr>
              <a:tr h="170815">
                <a:tc>
                  <a:txBody>
                    <a:bodyPr/>
                    <a:lstStyle/>
                    <a:p>
                      <a:pPr algn="ctr">
                        <a:spcBef>
                          <a:spcPts val="400"/>
                        </a:spcBef>
                        <a:spcAft>
                          <a:spcPts val="400"/>
                        </a:spcAft>
                      </a:pPr>
                      <a:r>
                        <a:rPr lang="en-GB" sz="1800" b="0" dirty="0">
                          <a:effectLst/>
                        </a:rPr>
                        <a:t>–1</a:t>
                      </a:r>
                      <a:endParaRPr lang="en-GB" sz="18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a:effectLst/>
                        </a:rPr>
                        <a:t>2</a:t>
                      </a:r>
                      <a:endParaRPr lang="en-GB" sz="18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–6</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3610589"/>
                  </a:ext>
                </a:extLst>
              </a:tr>
              <a:tr h="170815">
                <a:tc>
                  <a:txBody>
                    <a:bodyPr/>
                    <a:lstStyle/>
                    <a:p>
                      <a:pPr algn="ctr">
                        <a:spcBef>
                          <a:spcPts val="400"/>
                        </a:spcBef>
                        <a:spcAft>
                          <a:spcPts val="400"/>
                        </a:spcAft>
                      </a:pPr>
                      <a:r>
                        <a:rPr lang="en-GB" sz="1800" b="0" dirty="0">
                          <a:effectLst/>
                        </a:rPr>
                        <a:t>0</a:t>
                      </a:r>
                      <a:endParaRPr lang="en-GB" sz="18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a:effectLst/>
                        </a:rPr>
                        <a:t>5</a:t>
                      </a:r>
                      <a:endParaRPr lang="en-GB" sz="18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–1</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6520550"/>
                  </a:ext>
                </a:extLst>
              </a:tr>
              <a:tr h="162560">
                <a:tc>
                  <a:txBody>
                    <a:bodyPr/>
                    <a:lstStyle/>
                    <a:p>
                      <a:pPr algn="ctr">
                        <a:spcBef>
                          <a:spcPts val="400"/>
                        </a:spcBef>
                        <a:spcAft>
                          <a:spcPts val="400"/>
                        </a:spcAft>
                      </a:pPr>
                      <a:r>
                        <a:rPr lang="en-GB" sz="1800" b="0" dirty="0">
                          <a:effectLst/>
                        </a:rPr>
                        <a:t>1</a:t>
                      </a:r>
                      <a:endParaRPr lang="en-GB" sz="18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a:effectLst/>
                        </a:rPr>
                        <a:t>8</a:t>
                      </a:r>
                      <a:endParaRPr lang="en-GB" sz="18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4</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5982038"/>
                  </a:ext>
                </a:extLst>
              </a:tr>
              <a:tr h="170815">
                <a:tc>
                  <a:txBody>
                    <a:bodyPr/>
                    <a:lstStyle/>
                    <a:p>
                      <a:pPr algn="ctr">
                        <a:spcBef>
                          <a:spcPts val="400"/>
                        </a:spcBef>
                        <a:spcAft>
                          <a:spcPts val="400"/>
                        </a:spcAft>
                      </a:pPr>
                      <a:r>
                        <a:rPr lang="en-GB" sz="1800" b="0" dirty="0">
                          <a:effectLst/>
                        </a:rPr>
                        <a:t>2</a:t>
                      </a:r>
                      <a:endParaRPr lang="en-GB" sz="18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a:effectLst/>
                        </a:rPr>
                        <a:t>11</a:t>
                      </a:r>
                      <a:endParaRPr lang="en-GB" sz="18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9</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76951"/>
                  </a:ext>
                </a:extLst>
              </a:tr>
              <a:tr h="170815">
                <a:tc>
                  <a:txBody>
                    <a:bodyPr/>
                    <a:lstStyle/>
                    <a:p>
                      <a:pPr algn="ctr">
                        <a:spcBef>
                          <a:spcPts val="400"/>
                        </a:spcBef>
                        <a:spcAft>
                          <a:spcPts val="400"/>
                        </a:spcAft>
                      </a:pPr>
                      <a:r>
                        <a:rPr lang="en-GB" sz="1800" b="0" dirty="0">
                          <a:effectLst/>
                        </a:rPr>
                        <a:t>3</a:t>
                      </a:r>
                      <a:endParaRPr lang="en-GB" sz="18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14</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14</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8863215"/>
                  </a:ext>
                </a:extLst>
              </a:tr>
              <a:tr h="170815">
                <a:tc>
                  <a:txBody>
                    <a:bodyPr/>
                    <a:lstStyle/>
                    <a:p>
                      <a:pPr algn="ctr">
                        <a:spcBef>
                          <a:spcPts val="400"/>
                        </a:spcBef>
                        <a:spcAft>
                          <a:spcPts val="400"/>
                        </a:spcAft>
                      </a:pPr>
                      <a:r>
                        <a:rPr lang="en-GB" sz="1800" b="0" dirty="0">
                          <a:effectLst/>
                        </a:rPr>
                        <a:t>4</a:t>
                      </a:r>
                      <a:endParaRPr lang="en-GB" sz="18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17</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19</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6691518"/>
                  </a:ext>
                </a:extLst>
              </a:tr>
              <a:tr h="170815">
                <a:tc>
                  <a:txBody>
                    <a:bodyPr/>
                    <a:lstStyle/>
                    <a:p>
                      <a:pPr algn="ctr">
                        <a:spcBef>
                          <a:spcPts val="400"/>
                        </a:spcBef>
                        <a:spcAft>
                          <a:spcPts val="400"/>
                        </a:spcAft>
                      </a:pPr>
                      <a:r>
                        <a:rPr lang="en-GB" sz="1800" b="0" dirty="0">
                          <a:effectLst/>
                        </a:rPr>
                        <a:t>5</a:t>
                      </a:r>
                      <a:endParaRPr lang="en-GB" sz="18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20</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a:effectLst/>
                        </a:rPr>
                        <a:t>24</a:t>
                      </a:r>
                      <a:endParaRPr lang="en-GB" sz="18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2542375"/>
                  </a:ext>
                </a:extLst>
              </a:tr>
              <a:tr h="170815">
                <a:tc>
                  <a:txBody>
                    <a:bodyPr/>
                    <a:lstStyle/>
                    <a:p>
                      <a:pPr algn="ctr">
                        <a:spcBef>
                          <a:spcPts val="400"/>
                        </a:spcBef>
                        <a:spcAft>
                          <a:spcPts val="400"/>
                        </a:spcAft>
                      </a:pPr>
                      <a:r>
                        <a:rPr lang="en-GB" sz="1800" b="0" dirty="0">
                          <a:effectLst/>
                        </a:rPr>
                        <a:t>6</a:t>
                      </a:r>
                      <a:endParaRPr lang="en-GB" sz="18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23</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a:effectLst/>
                        </a:rPr>
                        <a:t>29</a:t>
                      </a:r>
                      <a:endParaRPr lang="en-GB" sz="18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1244452"/>
                  </a:ext>
                </a:extLst>
              </a:tr>
              <a:tr h="170815">
                <a:tc>
                  <a:txBody>
                    <a:bodyPr/>
                    <a:lstStyle/>
                    <a:p>
                      <a:pPr algn="ctr">
                        <a:spcBef>
                          <a:spcPts val="400"/>
                        </a:spcBef>
                        <a:spcAft>
                          <a:spcPts val="400"/>
                        </a:spcAft>
                      </a:pPr>
                      <a:r>
                        <a:rPr lang="en-GB" sz="1800" b="0" dirty="0">
                          <a:effectLst/>
                        </a:rPr>
                        <a:t>7</a:t>
                      </a:r>
                      <a:endParaRPr lang="en-GB" sz="18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26</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34</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07168"/>
                  </a:ext>
                </a:extLst>
              </a:tr>
              <a:tr h="170815">
                <a:tc>
                  <a:txBody>
                    <a:bodyPr/>
                    <a:lstStyle/>
                    <a:p>
                      <a:pPr algn="ctr">
                        <a:spcBef>
                          <a:spcPts val="400"/>
                        </a:spcBef>
                        <a:spcAft>
                          <a:spcPts val="400"/>
                        </a:spcAft>
                      </a:pPr>
                      <a:r>
                        <a:rPr lang="en-GB" sz="1800" b="0" dirty="0">
                          <a:effectLst/>
                        </a:rPr>
                        <a:t>8</a:t>
                      </a:r>
                      <a:endParaRPr lang="en-GB" sz="18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29</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39</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82945130"/>
                  </a:ext>
                </a:extLst>
              </a:tr>
              <a:tr h="170815">
                <a:tc>
                  <a:txBody>
                    <a:bodyPr/>
                    <a:lstStyle/>
                    <a:p>
                      <a:pPr algn="ctr">
                        <a:spcBef>
                          <a:spcPts val="400"/>
                        </a:spcBef>
                        <a:spcAft>
                          <a:spcPts val="400"/>
                        </a:spcAft>
                      </a:pPr>
                      <a:r>
                        <a:rPr lang="en-GB" sz="1800" b="0" dirty="0">
                          <a:effectLst/>
                        </a:rPr>
                        <a:t>9</a:t>
                      </a:r>
                      <a:endParaRPr lang="en-GB" sz="18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32</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44</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7484331"/>
                  </a:ext>
                </a:extLst>
              </a:tr>
              <a:tr h="170815">
                <a:tc>
                  <a:txBody>
                    <a:bodyPr/>
                    <a:lstStyle/>
                    <a:p>
                      <a:pPr algn="ctr">
                        <a:spcBef>
                          <a:spcPts val="400"/>
                        </a:spcBef>
                        <a:spcAft>
                          <a:spcPts val="400"/>
                        </a:spcAft>
                      </a:pPr>
                      <a:r>
                        <a:rPr lang="en-GB" sz="1800" b="0" dirty="0">
                          <a:effectLst/>
                        </a:rPr>
                        <a:t>10</a:t>
                      </a:r>
                      <a:endParaRPr lang="en-GB" sz="18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35</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49</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8293193"/>
                  </a:ext>
                </a:extLst>
              </a:tr>
              <a:tr h="170815">
                <a:tc>
                  <a:txBody>
                    <a:bodyPr/>
                    <a:lstStyle/>
                    <a:p>
                      <a:pPr algn="ctr">
                        <a:spcBef>
                          <a:spcPts val="400"/>
                        </a:spcBef>
                        <a:spcAft>
                          <a:spcPts val="400"/>
                        </a:spcAft>
                      </a:pPr>
                      <a:r>
                        <a:rPr lang="en-GB" sz="1800" b="0" dirty="0">
                          <a:effectLst/>
                        </a:rPr>
                        <a:t>11</a:t>
                      </a:r>
                      <a:endParaRPr lang="en-GB" sz="18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a:effectLst/>
                        </a:rPr>
                        <a:t>38</a:t>
                      </a:r>
                      <a:endParaRPr lang="en-GB" sz="18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54</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1993823"/>
                  </a:ext>
                </a:extLst>
              </a:tr>
              <a:tr h="170815">
                <a:tc>
                  <a:txBody>
                    <a:bodyPr/>
                    <a:lstStyle/>
                    <a:p>
                      <a:pPr algn="ctr">
                        <a:spcBef>
                          <a:spcPts val="400"/>
                        </a:spcBef>
                        <a:spcAft>
                          <a:spcPts val="400"/>
                        </a:spcAft>
                      </a:pPr>
                      <a:r>
                        <a:rPr lang="en-GB" sz="1800" b="0" dirty="0">
                          <a:effectLst/>
                        </a:rPr>
                        <a:t>12</a:t>
                      </a:r>
                      <a:endParaRPr lang="en-GB" sz="18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a:effectLst/>
                        </a:rPr>
                        <a:t>41</a:t>
                      </a:r>
                      <a:endParaRPr lang="en-GB" sz="18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59</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2310515"/>
                  </a:ext>
                </a:extLst>
              </a:tr>
            </a:tbl>
          </a:graphicData>
        </a:graphic>
      </p:graphicFrame>
    </p:spTree>
    <p:extLst>
      <p:ext uri="{BB962C8B-B14F-4D97-AF65-F5344CB8AC3E}">
        <p14:creationId xmlns:p14="http://schemas.microsoft.com/office/powerpoint/2010/main" val="1699477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Understand that the solution to an equation is a particular snapshot of a relationship between a variable and an expression</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2</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7057061" y="1741531"/>
            <a:ext cx="4655563"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How does this example support students to understand the role of the letter as a </a:t>
            </a:r>
            <a:r>
              <a:rPr lang="en-GB" sz="2400" b="1" dirty="0"/>
              <a:t>variable</a:t>
            </a:r>
            <a:r>
              <a:rPr lang="en-GB" sz="2400" dirty="0"/>
              <a:t>?</a:t>
            </a:r>
          </a:p>
          <a:p>
            <a:pPr marL="360000" lvl="1" fontAlgn="auto">
              <a:lnSpc>
                <a:spcPct val="100000"/>
              </a:lnSpc>
              <a:spcBef>
                <a:spcPts val="0"/>
              </a:spcBef>
              <a:spcAft>
                <a:spcPts val="1200"/>
              </a:spcAft>
              <a:buClrTx/>
            </a:pPr>
            <a:r>
              <a:rPr lang="en-GB" sz="2400" dirty="0"/>
              <a:t>What other questions might you want to ask, using this example as a basis?</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263352" y="1606202"/>
            <a:ext cx="6696744" cy="4559102"/>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graphicFrame>
        <p:nvGraphicFramePr>
          <p:cNvPr id="8" name="Table 7">
            <a:extLst>
              <a:ext uri="{FF2B5EF4-FFF2-40B4-BE49-F238E27FC236}">
                <a16:creationId xmlns:a16="http://schemas.microsoft.com/office/drawing/2014/main" id="{59E74453-EE85-4B0F-BFFA-2DBFEF80F3E1}"/>
              </a:ext>
            </a:extLst>
          </p:cNvPr>
          <p:cNvGraphicFramePr>
            <a:graphicFrameLocks noGrp="1"/>
          </p:cNvGraphicFramePr>
          <p:nvPr>
            <p:extLst>
              <p:ext uri="{D42A27DB-BD31-4B8C-83A1-F6EECF244321}">
                <p14:modId xmlns:p14="http://schemas.microsoft.com/office/powerpoint/2010/main" val="2131338231"/>
              </p:ext>
            </p:extLst>
          </p:nvPr>
        </p:nvGraphicFramePr>
        <p:xfrm>
          <a:off x="4295800" y="1790941"/>
          <a:ext cx="2388971" cy="4164480"/>
        </p:xfrm>
        <a:graphic>
          <a:graphicData uri="http://schemas.openxmlformats.org/drawingml/2006/table">
            <a:tbl>
              <a:tblPr firstRow="1" firstCol="1" bandRow="1">
                <a:tableStyleId>{10A1B5D5-9B99-4C35-A422-299274C87663}</a:tableStyleId>
              </a:tblPr>
              <a:tblGrid>
                <a:gridCol w="679551">
                  <a:extLst>
                    <a:ext uri="{9D8B030D-6E8A-4147-A177-3AD203B41FA5}">
                      <a16:colId xmlns:a16="http://schemas.microsoft.com/office/drawing/2014/main" val="2245247305"/>
                    </a:ext>
                  </a:extLst>
                </a:gridCol>
                <a:gridCol w="854710">
                  <a:extLst>
                    <a:ext uri="{9D8B030D-6E8A-4147-A177-3AD203B41FA5}">
                      <a16:colId xmlns:a16="http://schemas.microsoft.com/office/drawing/2014/main" val="2809701007"/>
                    </a:ext>
                  </a:extLst>
                </a:gridCol>
                <a:gridCol w="854710">
                  <a:extLst>
                    <a:ext uri="{9D8B030D-6E8A-4147-A177-3AD203B41FA5}">
                      <a16:colId xmlns:a16="http://schemas.microsoft.com/office/drawing/2014/main" val="4240334129"/>
                    </a:ext>
                  </a:extLst>
                </a:gridCol>
              </a:tblGrid>
              <a:tr h="324000">
                <a:tc>
                  <a:txBody>
                    <a:bodyPr/>
                    <a:lstStyle/>
                    <a:p>
                      <a:pPr algn="ctr">
                        <a:spcBef>
                          <a:spcPts val="400"/>
                        </a:spcBef>
                        <a:spcAft>
                          <a:spcPts val="400"/>
                        </a:spcAft>
                      </a:pPr>
                      <a:r>
                        <a:rPr lang="en-GB" sz="1400" dirty="0">
                          <a:effectLst/>
                        </a:rPr>
                        <a:t>p</a:t>
                      </a:r>
                      <a:endParaRPr lang="en-GB" sz="1400" b="1"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400" dirty="0">
                          <a:effectLst/>
                        </a:rPr>
                        <a:t>3p + 5</a:t>
                      </a:r>
                      <a:endParaRPr lang="en-GB" sz="1400" b="1"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400" dirty="0">
                          <a:effectLst/>
                        </a:rPr>
                        <a:t>5p − 1</a:t>
                      </a:r>
                      <a:endParaRPr lang="en-GB" sz="1400" b="1"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5293623"/>
                  </a:ext>
                </a:extLst>
              </a:tr>
              <a:tr h="162560">
                <a:tc>
                  <a:txBody>
                    <a:bodyPr/>
                    <a:lstStyle/>
                    <a:p>
                      <a:pPr algn="ctr">
                        <a:spcBef>
                          <a:spcPts val="400"/>
                        </a:spcBef>
                        <a:spcAft>
                          <a:spcPts val="400"/>
                        </a:spcAft>
                      </a:pPr>
                      <a:r>
                        <a:rPr lang="en-GB" sz="1400" b="0" dirty="0">
                          <a:effectLst/>
                        </a:rPr>
                        <a:t>−5</a:t>
                      </a:r>
                      <a:endParaRPr lang="en-GB" sz="14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400" dirty="0">
                          <a:effectLst/>
                        </a:rPr>
                        <a:t>–10</a:t>
                      </a:r>
                      <a:endParaRPr lang="en-GB" sz="1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400" dirty="0">
                          <a:effectLst/>
                        </a:rPr>
                        <a:t>–26</a:t>
                      </a:r>
                      <a:endParaRPr lang="en-GB" sz="1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9437750"/>
                  </a:ext>
                </a:extLst>
              </a:tr>
              <a:tr h="170815">
                <a:tc>
                  <a:txBody>
                    <a:bodyPr/>
                    <a:lstStyle/>
                    <a:p>
                      <a:pPr algn="ctr">
                        <a:spcBef>
                          <a:spcPts val="400"/>
                        </a:spcBef>
                        <a:spcAft>
                          <a:spcPts val="400"/>
                        </a:spcAft>
                      </a:pPr>
                      <a:r>
                        <a:rPr lang="en-GB" sz="1400" b="0" dirty="0">
                          <a:effectLst/>
                        </a:rPr>
                        <a:t>–4</a:t>
                      </a:r>
                      <a:endParaRPr lang="en-GB" sz="14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400" dirty="0">
                          <a:effectLst/>
                        </a:rPr>
                        <a:t>–7</a:t>
                      </a:r>
                      <a:endParaRPr lang="en-GB" sz="1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400" dirty="0">
                          <a:effectLst/>
                        </a:rPr>
                        <a:t>–21</a:t>
                      </a:r>
                      <a:endParaRPr lang="en-GB" sz="1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365229"/>
                  </a:ext>
                </a:extLst>
              </a:tr>
              <a:tr h="170815">
                <a:tc>
                  <a:txBody>
                    <a:bodyPr/>
                    <a:lstStyle/>
                    <a:p>
                      <a:pPr algn="ctr">
                        <a:spcBef>
                          <a:spcPts val="400"/>
                        </a:spcBef>
                        <a:spcAft>
                          <a:spcPts val="400"/>
                        </a:spcAft>
                      </a:pPr>
                      <a:r>
                        <a:rPr lang="en-GB" sz="1400" b="0" dirty="0">
                          <a:effectLst/>
                        </a:rPr>
                        <a:t>–3</a:t>
                      </a:r>
                      <a:endParaRPr lang="en-GB" sz="14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400">
                          <a:effectLst/>
                        </a:rPr>
                        <a:t>–4</a:t>
                      </a:r>
                      <a:endParaRPr lang="en-GB" sz="14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400" dirty="0">
                          <a:effectLst/>
                        </a:rPr>
                        <a:t>–16</a:t>
                      </a:r>
                      <a:endParaRPr lang="en-GB" sz="1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4806705"/>
                  </a:ext>
                </a:extLst>
              </a:tr>
              <a:tr h="162560">
                <a:tc>
                  <a:txBody>
                    <a:bodyPr/>
                    <a:lstStyle/>
                    <a:p>
                      <a:pPr algn="ctr">
                        <a:spcBef>
                          <a:spcPts val="400"/>
                        </a:spcBef>
                        <a:spcAft>
                          <a:spcPts val="400"/>
                        </a:spcAft>
                      </a:pPr>
                      <a:r>
                        <a:rPr lang="en-GB" sz="1400" b="0" dirty="0">
                          <a:effectLst/>
                        </a:rPr>
                        <a:t>–2</a:t>
                      </a:r>
                      <a:endParaRPr lang="en-GB" sz="14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400">
                          <a:effectLst/>
                        </a:rPr>
                        <a:t>–1</a:t>
                      </a:r>
                      <a:endParaRPr lang="en-GB" sz="14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400" dirty="0">
                          <a:effectLst/>
                        </a:rPr>
                        <a:t>–11</a:t>
                      </a:r>
                      <a:endParaRPr lang="en-GB" sz="1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9106614"/>
                  </a:ext>
                </a:extLst>
              </a:tr>
              <a:tr h="170815">
                <a:tc>
                  <a:txBody>
                    <a:bodyPr/>
                    <a:lstStyle/>
                    <a:p>
                      <a:pPr algn="ctr">
                        <a:spcBef>
                          <a:spcPts val="400"/>
                        </a:spcBef>
                        <a:spcAft>
                          <a:spcPts val="400"/>
                        </a:spcAft>
                      </a:pPr>
                      <a:r>
                        <a:rPr lang="en-GB" sz="1400" b="0" dirty="0">
                          <a:effectLst/>
                        </a:rPr>
                        <a:t>–1</a:t>
                      </a:r>
                      <a:endParaRPr lang="en-GB" sz="14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400">
                          <a:effectLst/>
                        </a:rPr>
                        <a:t>2</a:t>
                      </a:r>
                      <a:endParaRPr lang="en-GB" sz="14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400" dirty="0">
                          <a:effectLst/>
                        </a:rPr>
                        <a:t>–6</a:t>
                      </a:r>
                      <a:endParaRPr lang="en-GB" sz="1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3610589"/>
                  </a:ext>
                </a:extLst>
              </a:tr>
              <a:tr h="170815">
                <a:tc>
                  <a:txBody>
                    <a:bodyPr/>
                    <a:lstStyle/>
                    <a:p>
                      <a:pPr algn="ctr">
                        <a:spcBef>
                          <a:spcPts val="400"/>
                        </a:spcBef>
                        <a:spcAft>
                          <a:spcPts val="400"/>
                        </a:spcAft>
                      </a:pPr>
                      <a:r>
                        <a:rPr lang="en-GB" sz="1400" b="0" dirty="0">
                          <a:effectLst/>
                        </a:rPr>
                        <a:t>0</a:t>
                      </a:r>
                      <a:endParaRPr lang="en-GB" sz="14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400">
                          <a:effectLst/>
                        </a:rPr>
                        <a:t>5</a:t>
                      </a:r>
                      <a:endParaRPr lang="en-GB" sz="14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400" dirty="0">
                          <a:effectLst/>
                        </a:rPr>
                        <a:t>–1</a:t>
                      </a:r>
                      <a:endParaRPr lang="en-GB" sz="1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6520550"/>
                  </a:ext>
                </a:extLst>
              </a:tr>
              <a:tr h="162560">
                <a:tc>
                  <a:txBody>
                    <a:bodyPr/>
                    <a:lstStyle/>
                    <a:p>
                      <a:pPr algn="ctr">
                        <a:spcBef>
                          <a:spcPts val="400"/>
                        </a:spcBef>
                        <a:spcAft>
                          <a:spcPts val="400"/>
                        </a:spcAft>
                      </a:pPr>
                      <a:r>
                        <a:rPr lang="en-GB" sz="1400" b="0" dirty="0">
                          <a:effectLst/>
                        </a:rPr>
                        <a:t>1</a:t>
                      </a:r>
                      <a:endParaRPr lang="en-GB" sz="14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400">
                          <a:effectLst/>
                        </a:rPr>
                        <a:t>8</a:t>
                      </a:r>
                      <a:endParaRPr lang="en-GB" sz="14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400" dirty="0">
                          <a:effectLst/>
                        </a:rPr>
                        <a:t>4</a:t>
                      </a:r>
                      <a:endParaRPr lang="en-GB" sz="1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5982038"/>
                  </a:ext>
                </a:extLst>
              </a:tr>
              <a:tr h="170815">
                <a:tc>
                  <a:txBody>
                    <a:bodyPr/>
                    <a:lstStyle/>
                    <a:p>
                      <a:pPr algn="ctr">
                        <a:spcBef>
                          <a:spcPts val="400"/>
                        </a:spcBef>
                        <a:spcAft>
                          <a:spcPts val="400"/>
                        </a:spcAft>
                      </a:pPr>
                      <a:r>
                        <a:rPr lang="en-GB" sz="1400" b="0" dirty="0">
                          <a:effectLst/>
                        </a:rPr>
                        <a:t>2</a:t>
                      </a:r>
                      <a:endParaRPr lang="en-GB" sz="14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400">
                          <a:effectLst/>
                        </a:rPr>
                        <a:t>11</a:t>
                      </a:r>
                      <a:endParaRPr lang="en-GB" sz="14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400" dirty="0">
                          <a:effectLst/>
                        </a:rPr>
                        <a:t>9</a:t>
                      </a:r>
                      <a:endParaRPr lang="en-GB" sz="1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76951"/>
                  </a:ext>
                </a:extLst>
              </a:tr>
              <a:tr h="170815">
                <a:tc>
                  <a:txBody>
                    <a:bodyPr/>
                    <a:lstStyle/>
                    <a:p>
                      <a:pPr algn="ctr">
                        <a:spcBef>
                          <a:spcPts val="400"/>
                        </a:spcBef>
                        <a:spcAft>
                          <a:spcPts val="400"/>
                        </a:spcAft>
                      </a:pPr>
                      <a:r>
                        <a:rPr lang="en-GB" sz="1400" b="0" dirty="0">
                          <a:effectLst/>
                        </a:rPr>
                        <a:t>3</a:t>
                      </a:r>
                      <a:endParaRPr lang="en-GB" sz="14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400" dirty="0">
                          <a:effectLst/>
                        </a:rPr>
                        <a:t>14</a:t>
                      </a:r>
                      <a:endParaRPr lang="en-GB" sz="1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400" dirty="0">
                          <a:effectLst/>
                        </a:rPr>
                        <a:t>14</a:t>
                      </a:r>
                      <a:endParaRPr lang="en-GB" sz="1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8863215"/>
                  </a:ext>
                </a:extLst>
              </a:tr>
              <a:tr h="170815">
                <a:tc>
                  <a:txBody>
                    <a:bodyPr/>
                    <a:lstStyle/>
                    <a:p>
                      <a:pPr algn="ctr">
                        <a:spcBef>
                          <a:spcPts val="400"/>
                        </a:spcBef>
                        <a:spcAft>
                          <a:spcPts val="400"/>
                        </a:spcAft>
                      </a:pPr>
                      <a:r>
                        <a:rPr lang="en-GB" sz="1400" b="0" dirty="0">
                          <a:effectLst/>
                        </a:rPr>
                        <a:t>4</a:t>
                      </a:r>
                      <a:endParaRPr lang="en-GB" sz="14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400" dirty="0">
                          <a:effectLst/>
                        </a:rPr>
                        <a:t>17</a:t>
                      </a:r>
                      <a:endParaRPr lang="en-GB" sz="1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400" dirty="0">
                          <a:effectLst/>
                        </a:rPr>
                        <a:t>19</a:t>
                      </a:r>
                      <a:endParaRPr lang="en-GB" sz="1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6691518"/>
                  </a:ext>
                </a:extLst>
              </a:tr>
              <a:tr h="170815">
                <a:tc>
                  <a:txBody>
                    <a:bodyPr/>
                    <a:lstStyle/>
                    <a:p>
                      <a:pPr algn="ctr">
                        <a:spcBef>
                          <a:spcPts val="400"/>
                        </a:spcBef>
                        <a:spcAft>
                          <a:spcPts val="400"/>
                        </a:spcAft>
                      </a:pPr>
                      <a:r>
                        <a:rPr lang="en-GB" sz="1400" b="0" dirty="0">
                          <a:effectLst/>
                        </a:rPr>
                        <a:t>5</a:t>
                      </a:r>
                      <a:endParaRPr lang="en-GB" sz="14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400" dirty="0">
                          <a:effectLst/>
                        </a:rPr>
                        <a:t>20</a:t>
                      </a:r>
                      <a:endParaRPr lang="en-GB" sz="1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400">
                          <a:effectLst/>
                        </a:rPr>
                        <a:t>24</a:t>
                      </a:r>
                      <a:endParaRPr lang="en-GB" sz="14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2542375"/>
                  </a:ext>
                </a:extLst>
              </a:tr>
              <a:tr h="170815">
                <a:tc>
                  <a:txBody>
                    <a:bodyPr/>
                    <a:lstStyle/>
                    <a:p>
                      <a:pPr algn="ctr">
                        <a:spcBef>
                          <a:spcPts val="400"/>
                        </a:spcBef>
                        <a:spcAft>
                          <a:spcPts val="400"/>
                        </a:spcAft>
                      </a:pPr>
                      <a:r>
                        <a:rPr lang="en-GB" sz="1400" b="0" dirty="0">
                          <a:effectLst/>
                        </a:rPr>
                        <a:t>6</a:t>
                      </a:r>
                      <a:endParaRPr lang="en-GB" sz="14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400" dirty="0">
                          <a:effectLst/>
                        </a:rPr>
                        <a:t>23</a:t>
                      </a:r>
                      <a:endParaRPr lang="en-GB" sz="1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400">
                          <a:effectLst/>
                        </a:rPr>
                        <a:t>29</a:t>
                      </a:r>
                      <a:endParaRPr lang="en-GB" sz="14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1244452"/>
                  </a:ext>
                </a:extLst>
              </a:tr>
              <a:tr h="170815">
                <a:tc>
                  <a:txBody>
                    <a:bodyPr/>
                    <a:lstStyle/>
                    <a:p>
                      <a:pPr algn="ctr">
                        <a:spcBef>
                          <a:spcPts val="400"/>
                        </a:spcBef>
                        <a:spcAft>
                          <a:spcPts val="400"/>
                        </a:spcAft>
                      </a:pPr>
                      <a:r>
                        <a:rPr lang="en-GB" sz="1400" b="0" dirty="0">
                          <a:effectLst/>
                        </a:rPr>
                        <a:t>7</a:t>
                      </a:r>
                      <a:endParaRPr lang="en-GB" sz="14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400" dirty="0">
                          <a:effectLst/>
                        </a:rPr>
                        <a:t>26</a:t>
                      </a:r>
                      <a:endParaRPr lang="en-GB" sz="1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400" dirty="0">
                          <a:effectLst/>
                        </a:rPr>
                        <a:t>34</a:t>
                      </a:r>
                      <a:endParaRPr lang="en-GB" sz="1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07168"/>
                  </a:ext>
                </a:extLst>
              </a:tr>
              <a:tr h="170815">
                <a:tc>
                  <a:txBody>
                    <a:bodyPr/>
                    <a:lstStyle/>
                    <a:p>
                      <a:pPr algn="ctr">
                        <a:spcBef>
                          <a:spcPts val="400"/>
                        </a:spcBef>
                        <a:spcAft>
                          <a:spcPts val="400"/>
                        </a:spcAft>
                      </a:pPr>
                      <a:r>
                        <a:rPr lang="en-GB" sz="1400" b="0" dirty="0">
                          <a:effectLst/>
                        </a:rPr>
                        <a:t>8</a:t>
                      </a:r>
                      <a:endParaRPr lang="en-GB" sz="14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400" dirty="0">
                          <a:effectLst/>
                        </a:rPr>
                        <a:t>29</a:t>
                      </a:r>
                      <a:endParaRPr lang="en-GB" sz="1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400" dirty="0">
                          <a:effectLst/>
                        </a:rPr>
                        <a:t>39</a:t>
                      </a:r>
                      <a:endParaRPr lang="en-GB" sz="1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82945130"/>
                  </a:ext>
                </a:extLst>
              </a:tr>
              <a:tr h="170815">
                <a:tc>
                  <a:txBody>
                    <a:bodyPr/>
                    <a:lstStyle/>
                    <a:p>
                      <a:pPr algn="ctr">
                        <a:spcBef>
                          <a:spcPts val="400"/>
                        </a:spcBef>
                        <a:spcAft>
                          <a:spcPts val="400"/>
                        </a:spcAft>
                      </a:pPr>
                      <a:r>
                        <a:rPr lang="en-GB" sz="1400" b="0" dirty="0">
                          <a:effectLst/>
                        </a:rPr>
                        <a:t>9</a:t>
                      </a:r>
                      <a:endParaRPr lang="en-GB" sz="14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400" dirty="0">
                          <a:effectLst/>
                        </a:rPr>
                        <a:t>32</a:t>
                      </a:r>
                      <a:endParaRPr lang="en-GB" sz="1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400" dirty="0">
                          <a:effectLst/>
                        </a:rPr>
                        <a:t>44</a:t>
                      </a:r>
                      <a:endParaRPr lang="en-GB" sz="1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7484331"/>
                  </a:ext>
                </a:extLst>
              </a:tr>
              <a:tr h="170815">
                <a:tc>
                  <a:txBody>
                    <a:bodyPr/>
                    <a:lstStyle/>
                    <a:p>
                      <a:pPr algn="ctr">
                        <a:spcBef>
                          <a:spcPts val="400"/>
                        </a:spcBef>
                        <a:spcAft>
                          <a:spcPts val="400"/>
                        </a:spcAft>
                      </a:pPr>
                      <a:r>
                        <a:rPr lang="en-GB" sz="1400" b="0" dirty="0">
                          <a:effectLst/>
                        </a:rPr>
                        <a:t>10</a:t>
                      </a:r>
                      <a:endParaRPr lang="en-GB" sz="14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400" dirty="0">
                          <a:effectLst/>
                        </a:rPr>
                        <a:t>35</a:t>
                      </a:r>
                      <a:endParaRPr lang="en-GB" sz="1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400" dirty="0">
                          <a:effectLst/>
                        </a:rPr>
                        <a:t>49</a:t>
                      </a:r>
                      <a:endParaRPr lang="en-GB" sz="1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8293193"/>
                  </a:ext>
                </a:extLst>
              </a:tr>
              <a:tr h="170815">
                <a:tc>
                  <a:txBody>
                    <a:bodyPr/>
                    <a:lstStyle/>
                    <a:p>
                      <a:pPr algn="ctr">
                        <a:spcBef>
                          <a:spcPts val="400"/>
                        </a:spcBef>
                        <a:spcAft>
                          <a:spcPts val="400"/>
                        </a:spcAft>
                      </a:pPr>
                      <a:r>
                        <a:rPr lang="en-GB" sz="1400" b="0" dirty="0">
                          <a:effectLst/>
                        </a:rPr>
                        <a:t>11</a:t>
                      </a:r>
                      <a:endParaRPr lang="en-GB" sz="14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400">
                          <a:effectLst/>
                        </a:rPr>
                        <a:t>38</a:t>
                      </a:r>
                      <a:endParaRPr lang="en-GB" sz="14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400" dirty="0">
                          <a:effectLst/>
                        </a:rPr>
                        <a:t>54</a:t>
                      </a:r>
                      <a:endParaRPr lang="en-GB" sz="1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1993823"/>
                  </a:ext>
                </a:extLst>
              </a:tr>
              <a:tr h="170815">
                <a:tc>
                  <a:txBody>
                    <a:bodyPr/>
                    <a:lstStyle/>
                    <a:p>
                      <a:pPr algn="ctr">
                        <a:spcBef>
                          <a:spcPts val="400"/>
                        </a:spcBef>
                        <a:spcAft>
                          <a:spcPts val="400"/>
                        </a:spcAft>
                      </a:pPr>
                      <a:r>
                        <a:rPr lang="en-GB" sz="1400" b="0" dirty="0">
                          <a:effectLst/>
                        </a:rPr>
                        <a:t>12</a:t>
                      </a:r>
                      <a:endParaRPr lang="en-GB" sz="14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400">
                          <a:effectLst/>
                        </a:rPr>
                        <a:t>41</a:t>
                      </a:r>
                      <a:endParaRPr lang="en-GB" sz="14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400" dirty="0">
                          <a:effectLst/>
                        </a:rPr>
                        <a:t>59</a:t>
                      </a:r>
                      <a:endParaRPr lang="en-GB" sz="1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2310515"/>
                  </a:ext>
                </a:extLst>
              </a:tr>
            </a:tbl>
          </a:graphicData>
        </a:graphic>
      </p:graphicFrame>
      <p:sp>
        <p:nvSpPr>
          <p:cNvPr id="9" name="TextBox 8">
            <a:extLst>
              <a:ext uri="{FF2B5EF4-FFF2-40B4-BE49-F238E27FC236}">
                <a16:creationId xmlns:a16="http://schemas.microsoft.com/office/drawing/2014/main" id="{FBB63049-B9B8-444B-83E3-5FCF93F71178}"/>
              </a:ext>
            </a:extLst>
          </p:cNvPr>
          <p:cNvSpPr txBox="1"/>
          <p:nvPr/>
        </p:nvSpPr>
        <p:spPr>
          <a:xfrm>
            <a:off x="310269" y="1927253"/>
            <a:ext cx="3912657" cy="3354765"/>
          </a:xfrm>
          <a:prstGeom prst="rect">
            <a:avLst/>
          </a:prstGeom>
          <a:noFill/>
        </p:spPr>
        <p:txBody>
          <a:bodyPr wrap="square">
            <a:spAutoFit/>
          </a:bodyPr>
          <a:lstStyle/>
          <a:p>
            <a:pPr>
              <a:spcBef>
                <a:spcPts val="400"/>
              </a:spcBef>
              <a:spcAft>
                <a:spcPts val="400"/>
              </a:spcAft>
              <a:buNone/>
            </a:pPr>
            <a:r>
              <a:rPr lang="en-GB" sz="1800" dirty="0">
                <a:effectLst/>
                <a:latin typeface="+mj-lt"/>
                <a:ea typeface="Calibri" panose="020F0502020204030204" pitchFamily="34" charset="0"/>
                <a:cs typeface="Times New Roman" panose="02020603050405020304" pitchFamily="18" charset="0"/>
              </a:rPr>
              <a:t>This table shows the outcome of substituting different values of p into the expressions 3</a:t>
            </a:r>
            <a:r>
              <a:rPr lang="en-GB" sz="1800" i="1" dirty="0">
                <a:effectLst/>
                <a:latin typeface="+mj-lt"/>
                <a:ea typeface="Calibri" panose="020F0502020204030204" pitchFamily="34" charset="0"/>
                <a:cs typeface="Times New Roman" panose="02020603050405020304" pitchFamily="18" charset="0"/>
              </a:rPr>
              <a:t>p</a:t>
            </a:r>
            <a:r>
              <a:rPr lang="en-GB" sz="1800" dirty="0">
                <a:effectLst/>
                <a:latin typeface="+mj-lt"/>
                <a:ea typeface="Calibri" panose="020F0502020204030204" pitchFamily="34" charset="0"/>
                <a:cs typeface="Times New Roman" panose="02020603050405020304" pitchFamily="18" charset="0"/>
              </a:rPr>
              <a:t> + 5 and 5</a:t>
            </a:r>
            <a:r>
              <a:rPr lang="en-GB" sz="1800" i="1" dirty="0">
                <a:ea typeface="Calibri" panose="020F0502020204030204" pitchFamily="34" charset="0"/>
                <a:cs typeface="Times New Roman" panose="02020603050405020304" pitchFamily="18" charset="0"/>
              </a:rPr>
              <a:t>p</a:t>
            </a:r>
            <a:r>
              <a:rPr lang="en-GB" sz="1800" dirty="0">
                <a:effectLst/>
                <a:latin typeface="+mj-lt"/>
                <a:ea typeface="Calibri" panose="020F0502020204030204" pitchFamily="34" charset="0"/>
                <a:cs typeface="Times New Roman" panose="02020603050405020304" pitchFamily="18" charset="0"/>
              </a:rPr>
              <a:t> − 1 calculated using a spreadsheet.</a:t>
            </a:r>
          </a:p>
          <a:p>
            <a:pPr>
              <a:spcBef>
                <a:spcPts val="400"/>
              </a:spcBef>
              <a:spcAft>
                <a:spcPts val="400"/>
              </a:spcAft>
              <a:buNone/>
            </a:pPr>
            <a:r>
              <a:rPr lang="en-GB" sz="1800" dirty="0">
                <a:effectLst/>
                <a:latin typeface="+mj-lt"/>
                <a:ea typeface="Calibri" panose="020F0502020204030204" pitchFamily="34" charset="0"/>
                <a:cs typeface="Times New Roman" panose="02020603050405020304" pitchFamily="18" charset="0"/>
              </a:rPr>
              <a:t>Use the table to write down:</a:t>
            </a:r>
          </a:p>
          <a:p>
            <a:pPr marL="457200" indent="-457200">
              <a:spcBef>
                <a:spcPts val="400"/>
              </a:spcBef>
              <a:spcAft>
                <a:spcPts val="400"/>
              </a:spcAft>
              <a:buFont typeface="+mj-lt"/>
              <a:buAutoNum type="alphaLcParenR"/>
            </a:pPr>
            <a:r>
              <a:rPr lang="en-GB" sz="1600" dirty="0">
                <a:effectLst/>
                <a:latin typeface="+mj-lt"/>
                <a:ea typeface="Calibri" panose="020F0502020204030204" pitchFamily="34" charset="0"/>
                <a:cs typeface="Times New Roman" panose="02020603050405020304" pitchFamily="18" charset="0"/>
              </a:rPr>
              <a:t>The value of 3</a:t>
            </a:r>
            <a:r>
              <a:rPr lang="en-GB" sz="1600" i="1" dirty="0">
                <a:ea typeface="Calibri" panose="020F0502020204030204" pitchFamily="34" charset="0"/>
                <a:cs typeface="Times New Roman" panose="02020603050405020304" pitchFamily="18" charset="0"/>
              </a:rPr>
              <a:t>p</a:t>
            </a:r>
            <a:r>
              <a:rPr lang="en-GB" sz="1600" dirty="0">
                <a:effectLst/>
                <a:latin typeface="+mj-lt"/>
                <a:ea typeface="Calibri" panose="020F0502020204030204" pitchFamily="34" charset="0"/>
                <a:cs typeface="Times New Roman" panose="02020603050405020304" pitchFamily="18" charset="0"/>
              </a:rPr>
              <a:t> + 5 when </a:t>
            </a:r>
            <a:r>
              <a:rPr lang="en-GB" sz="1600" i="1" dirty="0">
                <a:ea typeface="Calibri" panose="020F0502020204030204" pitchFamily="34" charset="0"/>
                <a:cs typeface="Times New Roman" panose="02020603050405020304" pitchFamily="18" charset="0"/>
              </a:rPr>
              <a:t>p</a:t>
            </a:r>
            <a:r>
              <a:rPr lang="en-GB" sz="1600" dirty="0">
                <a:effectLst/>
                <a:latin typeface="+mj-lt"/>
                <a:ea typeface="Calibri" panose="020F0502020204030204" pitchFamily="34" charset="0"/>
                <a:cs typeface="Times New Roman" panose="02020603050405020304" pitchFamily="18" charset="0"/>
              </a:rPr>
              <a:t> = 7.</a:t>
            </a:r>
          </a:p>
          <a:p>
            <a:pPr marL="457200" indent="-457200">
              <a:spcBef>
                <a:spcPts val="400"/>
              </a:spcBef>
              <a:spcAft>
                <a:spcPts val="400"/>
              </a:spcAft>
              <a:buFont typeface="+mj-lt"/>
              <a:buAutoNum type="alphaLcParenR"/>
            </a:pPr>
            <a:r>
              <a:rPr lang="en-GB" sz="1600" dirty="0">
                <a:effectLst/>
                <a:latin typeface="+mj-lt"/>
                <a:ea typeface="Calibri" panose="020F0502020204030204" pitchFamily="34" charset="0"/>
                <a:cs typeface="Times New Roman" panose="02020603050405020304" pitchFamily="18" charset="0"/>
              </a:rPr>
              <a:t>The value of 5</a:t>
            </a:r>
            <a:r>
              <a:rPr lang="en-GB" sz="1600" i="1" dirty="0">
                <a:ea typeface="Calibri" panose="020F0502020204030204" pitchFamily="34" charset="0"/>
                <a:cs typeface="Times New Roman" panose="02020603050405020304" pitchFamily="18" charset="0"/>
              </a:rPr>
              <a:t>p</a:t>
            </a:r>
            <a:r>
              <a:rPr lang="en-GB" sz="1600" dirty="0">
                <a:effectLst/>
                <a:latin typeface="+mj-lt"/>
                <a:ea typeface="Calibri" panose="020F0502020204030204" pitchFamily="34" charset="0"/>
                <a:cs typeface="Times New Roman" panose="02020603050405020304" pitchFamily="18" charset="0"/>
              </a:rPr>
              <a:t> − 1 when </a:t>
            </a:r>
            <a:r>
              <a:rPr lang="en-GB" sz="1600" i="1" dirty="0">
                <a:ea typeface="Calibri" panose="020F0502020204030204" pitchFamily="34" charset="0"/>
                <a:cs typeface="Times New Roman" panose="02020603050405020304" pitchFamily="18" charset="0"/>
              </a:rPr>
              <a:t>p</a:t>
            </a:r>
            <a:r>
              <a:rPr lang="en-GB" sz="1600" dirty="0">
                <a:effectLst/>
                <a:latin typeface="+mj-lt"/>
                <a:ea typeface="Calibri" panose="020F0502020204030204" pitchFamily="34" charset="0"/>
                <a:cs typeface="Times New Roman" panose="02020603050405020304" pitchFamily="18" charset="0"/>
              </a:rPr>
              <a:t> = 7.</a:t>
            </a:r>
          </a:p>
          <a:p>
            <a:pPr marL="457200" indent="-457200">
              <a:spcBef>
                <a:spcPts val="400"/>
              </a:spcBef>
              <a:spcAft>
                <a:spcPts val="400"/>
              </a:spcAft>
              <a:buFont typeface="+mj-lt"/>
              <a:buAutoNum type="alphaLcParenR"/>
            </a:pPr>
            <a:r>
              <a:rPr lang="en-GB" sz="1600" dirty="0">
                <a:effectLst/>
                <a:latin typeface="+mj-lt"/>
                <a:ea typeface="Calibri" panose="020F0502020204030204" pitchFamily="34" charset="0"/>
                <a:cs typeface="Times New Roman" panose="02020603050405020304" pitchFamily="18" charset="0"/>
              </a:rPr>
              <a:t>The value of </a:t>
            </a:r>
            <a:r>
              <a:rPr lang="en-GB" sz="1600" i="1" dirty="0">
                <a:ea typeface="Calibri" panose="020F0502020204030204" pitchFamily="34" charset="0"/>
                <a:cs typeface="Times New Roman" panose="02020603050405020304" pitchFamily="18" charset="0"/>
              </a:rPr>
              <a:t>p</a:t>
            </a:r>
            <a:r>
              <a:rPr lang="en-GB" sz="1600" dirty="0">
                <a:effectLst/>
                <a:latin typeface="+mj-lt"/>
                <a:ea typeface="Calibri" panose="020F0502020204030204" pitchFamily="34" charset="0"/>
                <a:cs typeface="Times New Roman" panose="02020603050405020304" pitchFamily="18" charset="0"/>
              </a:rPr>
              <a:t> when 5</a:t>
            </a:r>
            <a:r>
              <a:rPr lang="en-GB" sz="1600" i="1" dirty="0">
                <a:ea typeface="Calibri" panose="020F0502020204030204" pitchFamily="34" charset="0"/>
                <a:cs typeface="Times New Roman" panose="02020603050405020304" pitchFamily="18" charset="0"/>
              </a:rPr>
              <a:t>p</a:t>
            </a:r>
            <a:r>
              <a:rPr lang="en-GB" sz="1600" dirty="0">
                <a:effectLst/>
                <a:latin typeface="+mj-lt"/>
                <a:ea typeface="Calibri" panose="020F0502020204030204" pitchFamily="34" charset="0"/>
                <a:cs typeface="Times New Roman" panose="02020603050405020304" pitchFamily="18" charset="0"/>
              </a:rPr>
              <a:t> – 1 = 29.</a:t>
            </a:r>
          </a:p>
          <a:p>
            <a:pPr marL="457200" indent="-457200">
              <a:spcBef>
                <a:spcPts val="400"/>
              </a:spcBef>
              <a:spcAft>
                <a:spcPts val="400"/>
              </a:spcAft>
              <a:buFont typeface="+mj-lt"/>
              <a:buAutoNum type="alphaLcParenR"/>
            </a:pPr>
            <a:r>
              <a:rPr lang="en-GB" sz="1600" dirty="0">
                <a:effectLst/>
                <a:latin typeface="+mj-lt"/>
                <a:ea typeface="Calibri" panose="020F0502020204030204" pitchFamily="34" charset="0"/>
                <a:cs typeface="Times New Roman" panose="02020603050405020304" pitchFamily="18" charset="0"/>
              </a:rPr>
              <a:t>The value of </a:t>
            </a:r>
            <a:r>
              <a:rPr lang="en-GB" sz="1600" i="1" dirty="0">
                <a:ea typeface="Calibri" panose="020F0502020204030204" pitchFamily="34" charset="0"/>
                <a:cs typeface="Times New Roman" panose="02020603050405020304" pitchFamily="18" charset="0"/>
              </a:rPr>
              <a:t>p</a:t>
            </a:r>
            <a:r>
              <a:rPr lang="en-GB" sz="1600" dirty="0">
                <a:effectLst/>
                <a:latin typeface="+mj-lt"/>
                <a:ea typeface="Calibri" panose="020F0502020204030204" pitchFamily="34" charset="0"/>
                <a:cs typeface="Times New Roman" panose="02020603050405020304" pitchFamily="18" charset="0"/>
              </a:rPr>
              <a:t> when 3</a:t>
            </a:r>
            <a:r>
              <a:rPr lang="en-GB" sz="1600" i="1" dirty="0">
                <a:ea typeface="Calibri" panose="020F0502020204030204" pitchFamily="34" charset="0"/>
                <a:cs typeface="Times New Roman" panose="02020603050405020304" pitchFamily="18" charset="0"/>
              </a:rPr>
              <a:t>p</a:t>
            </a:r>
            <a:r>
              <a:rPr lang="en-GB" sz="1600" dirty="0">
                <a:effectLst/>
                <a:latin typeface="+mj-lt"/>
                <a:ea typeface="Calibri" panose="020F0502020204030204" pitchFamily="34" charset="0"/>
                <a:cs typeface="Times New Roman" panose="02020603050405020304" pitchFamily="18" charset="0"/>
              </a:rPr>
              <a:t> + 5 = 29.</a:t>
            </a:r>
          </a:p>
          <a:p>
            <a:pPr>
              <a:spcBef>
                <a:spcPts val="400"/>
              </a:spcBef>
              <a:spcAft>
                <a:spcPts val="400"/>
              </a:spcAft>
              <a:buNone/>
            </a:pPr>
            <a:endParaRPr lang="en-GB" sz="1800" dirty="0">
              <a:effectLst/>
              <a:latin typeface="+mj-lt"/>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736957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Autofit/>
          </a:bodyPr>
          <a:lstStyle/>
          <a:p>
            <a:r>
              <a:rPr lang="en-GB" b="1" dirty="0"/>
              <a:t>Understand that the solution to an equation is a particular snapshot of a relationship between a variable and an expression</a:t>
            </a:r>
          </a:p>
        </p:txBody>
      </p:sp>
      <p:sp>
        <p:nvSpPr>
          <p:cNvPr id="6" name="TextBox 5">
            <a:extLst>
              <a:ext uri="{FF2B5EF4-FFF2-40B4-BE49-F238E27FC236}">
                <a16:creationId xmlns:a16="http://schemas.microsoft.com/office/drawing/2014/main" id="{2B57B72E-B50F-42D2-AB99-91A92106BB09}"/>
              </a:ext>
            </a:extLst>
          </p:cNvPr>
          <p:cNvSpPr txBox="1"/>
          <p:nvPr/>
        </p:nvSpPr>
        <p:spPr>
          <a:xfrm>
            <a:off x="101297" y="994448"/>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ea typeface="+mj-ea"/>
                <a:cs typeface="Arial" panose="020B0604020202020204" pitchFamily="34" charset="0"/>
              </a:rPr>
              <a:t>Example 3</a:t>
            </a:r>
            <a:endParaRPr lang="en-GB" dirty="0"/>
          </a:p>
        </p:txBody>
      </p:sp>
      <p:sp>
        <p:nvSpPr>
          <p:cNvPr id="7" name="TextBox 6">
            <a:extLst>
              <a:ext uri="{FF2B5EF4-FFF2-40B4-BE49-F238E27FC236}">
                <a16:creationId xmlns:a16="http://schemas.microsoft.com/office/drawing/2014/main" id="{45AF5010-219B-4C38-92A4-5D8B252C4164}"/>
              </a:ext>
            </a:extLst>
          </p:cNvPr>
          <p:cNvSpPr txBox="1"/>
          <p:nvPr/>
        </p:nvSpPr>
        <p:spPr>
          <a:xfrm>
            <a:off x="146327" y="1456113"/>
            <a:ext cx="5043892" cy="707886"/>
          </a:xfrm>
          <a:prstGeom prst="rect">
            <a:avLst/>
          </a:prstGeom>
          <a:noFill/>
        </p:spPr>
        <p:txBody>
          <a:bodyPr wrap="square">
            <a:spAutoFit/>
          </a:bodyPr>
          <a:lstStyle/>
          <a:p>
            <a:pPr>
              <a:buNone/>
            </a:pPr>
            <a:r>
              <a:rPr lang="en-GB" sz="2000" dirty="0"/>
              <a:t>This line graph shows the value of 3</a:t>
            </a:r>
            <a:r>
              <a:rPr lang="en-GB" sz="2000" i="1" dirty="0"/>
              <a:t>p</a:t>
            </a:r>
            <a:r>
              <a:rPr lang="en-GB" sz="2000" dirty="0"/>
              <a:t> + 5 for different values of </a:t>
            </a:r>
            <a:r>
              <a:rPr lang="en-GB" sz="2000" i="1" dirty="0"/>
              <a:t>p</a:t>
            </a:r>
            <a:r>
              <a:rPr lang="en-GB" sz="2000" dirty="0"/>
              <a:t>.</a:t>
            </a:r>
          </a:p>
        </p:txBody>
      </p:sp>
      <p:pic>
        <p:nvPicPr>
          <p:cNvPr id="9" name="Picture 8">
            <a:extLst>
              <a:ext uri="{FF2B5EF4-FFF2-40B4-BE49-F238E27FC236}">
                <a16:creationId xmlns:a16="http://schemas.microsoft.com/office/drawing/2014/main" id="{86326CB9-CE00-49C1-B20E-5F8A9FE6B7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571" y="2171839"/>
            <a:ext cx="3800762" cy="2548805"/>
          </a:xfrm>
          <a:prstGeom prst="rect">
            <a:avLst/>
          </a:prstGeom>
        </p:spPr>
      </p:pic>
      <p:sp>
        <p:nvSpPr>
          <p:cNvPr id="10" name="TextBox 9">
            <a:extLst>
              <a:ext uri="{FF2B5EF4-FFF2-40B4-BE49-F238E27FC236}">
                <a16:creationId xmlns:a16="http://schemas.microsoft.com/office/drawing/2014/main" id="{0013D6C2-F2CD-4221-80DC-434F0F382617}"/>
              </a:ext>
            </a:extLst>
          </p:cNvPr>
          <p:cNvSpPr txBox="1"/>
          <p:nvPr/>
        </p:nvSpPr>
        <p:spPr>
          <a:xfrm>
            <a:off x="178700" y="4703402"/>
            <a:ext cx="5485252" cy="1631216"/>
          </a:xfrm>
          <a:prstGeom prst="rect">
            <a:avLst/>
          </a:prstGeom>
          <a:noFill/>
        </p:spPr>
        <p:txBody>
          <a:bodyPr wrap="square">
            <a:spAutoFit/>
          </a:bodyPr>
          <a:lstStyle/>
          <a:p>
            <a:pPr marL="457200" lvl="0" indent="-457200">
              <a:spcBef>
                <a:spcPts val="0"/>
              </a:spcBef>
              <a:spcAft>
                <a:spcPts val="0"/>
              </a:spcAft>
              <a:buFont typeface="+mj-lt"/>
              <a:buAutoNum type="alphaLcParenR"/>
            </a:pPr>
            <a:r>
              <a:rPr lang="en-GB" sz="2000" dirty="0">
                <a:effectLst/>
                <a:latin typeface="+mj-lt"/>
                <a:ea typeface="Calibri" panose="020F0502020204030204" pitchFamily="34" charset="0"/>
                <a:cs typeface="Times New Roman" panose="02020603050405020304" pitchFamily="18" charset="0"/>
              </a:rPr>
              <a:t>Use the line graph to write down the value of 3</a:t>
            </a:r>
            <a:r>
              <a:rPr lang="en-GB" sz="2000" i="1" dirty="0"/>
              <a:t>p</a:t>
            </a:r>
            <a:r>
              <a:rPr lang="en-GB" sz="2000" dirty="0">
                <a:effectLst/>
                <a:latin typeface="+mj-lt"/>
                <a:ea typeface="Calibri" panose="020F0502020204030204" pitchFamily="34" charset="0"/>
                <a:cs typeface="Times New Roman" panose="02020603050405020304" pitchFamily="18" charset="0"/>
              </a:rPr>
              <a:t> + 5 when </a:t>
            </a:r>
            <a:r>
              <a:rPr lang="en-GB" sz="2000" i="1" dirty="0"/>
              <a:t>p</a:t>
            </a:r>
            <a:r>
              <a:rPr lang="en-GB" sz="2000" dirty="0">
                <a:effectLst/>
                <a:latin typeface="+mj-lt"/>
                <a:ea typeface="Calibri" panose="020F0502020204030204" pitchFamily="34" charset="0"/>
                <a:cs typeface="Times New Roman" panose="02020603050405020304" pitchFamily="18" charset="0"/>
              </a:rPr>
              <a:t> = 7.</a:t>
            </a:r>
          </a:p>
          <a:p>
            <a:pPr marL="457200" indent="-457200">
              <a:spcBef>
                <a:spcPts val="0"/>
              </a:spcBef>
              <a:spcAft>
                <a:spcPts val="0"/>
              </a:spcAft>
              <a:buFont typeface="+mj-lt"/>
              <a:buAutoNum type="alphaLcParenR" startAt="3"/>
            </a:pPr>
            <a:r>
              <a:rPr lang="en-GB" sz="2000" dirty="0"/>
              <a:t>Use the first line graph to write down the value of </a:t>
            </a:r>
            <a:r>
              <a:rPr lang="en-GB" sz="2000" i="1" dirty="0"/>
              <a:t>p</a:t>
            </a:r>
            <a:r>
              <a:rPr lang="en-GB" sz="2000" dirty="0"/>
              <a:t> when 3</a:t>
            </a:r>
            <a:r>
              <a:rPr lang="en-GB" sz="2000" i="1" dirty="0"/>
              <a:t>p</a:t>
            </a:r>
            <a:r>
              <a:rPr lang="en-GB" sz="2000" dirty="0"/>
              <a:t> + 5 = 29.</a:t>
            </a:r>
          </a:p>
          <a:p>
            <a:pPr marL="342900" lvl="0" indent="-342900">
              <a:spcBef>
                <a:spcPts val="0"/>
              </a:spcBef>
              <a:spcAft>
                <a:spcPts val="0"/>
              </a:spcAft>
              <a:buFont typeface="+mj-lt"/>
              <a:buAutoNum type="alphaLcParenR"/>
            </a:pPr>
            <a:endParaRPr lang="en-GB" sz="2000" dirty="0">
              <a:effectLst/>
              <a:latin typeface="+mj-lt"/>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FB0CD483-EE4F-408D-ACB9-8CB8E92D74BB}"/>
              </a:ext>
            </a:extLst>
          </p:cNvPr>
          <p:cNvSpPr txBox="1"/>
          <p:nvPr/>
        </p:nvSpPr>
        <p:spPr>
          <a:xfrm>
            <a:off x="6105974" y="1398561"/>
            <a:ext cx="5472608" cy="707886"/>
          </a:xfrm>
          <a:prstGeom prst="rect">
            <a:avLst/>
          </a:prstGeom>
          <a:noFill/>
        </p:spPr>
        <p:txBody>
          <a:bodyPr wrap="square">
            <a:spAutoFit/>
          </a:bodyPr>
          <a:lstStyle/>
          <a:p>
            <a:pPr>
              <a:spcBef>
                <a:spcPts val="400"/>
              </a:spcBef>
              <a:spcAft>
                <a:spcPts val="400"/>
              </a:spcAft>
              <a:buNone/>
            </a:pPr>
            <a:r>
              <a:rPr lang="en-GB" sz="2000" dirty="0">
                <a:effectLst/>
                <a:latin typeface="+mj-lt"/>
                <a:ea typeface="Calibri" panose="020F0502020204030204" pitchFamily="34" charset="0"/>
                <a:cs typeface="Times New Roman" panose="02020603050405020304" pitchFamily="18" charset="0"/>
              </a:rPr>
              <a:t>This line graph shows the value of 5</a:t>
            </a:r>
            <a:r>
              <a:rPr lang="en-GB" sz="2000" i="1" dirty="0"/>
              <a:t>p</a:t>
            </a:r>
            <a:r>
              <a:rPr lang="en-GB" sz="2000" dirty="0">
                <a:effectLst/>
                <a:latin typeface="+mj-lt"/>
                <a:ea typeface="Calibri" panose="020F0502020204030204" pitchFamily="34" charset="0"/>
                <a:cs typeface="Times New Roman" panose="02020603050405020304" pitchFamily="18" charset="0"/>
              </a:rPr>
              <a:t> − 1 for different values of </a:t>
            </a:r>
            <a:r>
              <a:rPr lang="en-GB" sz="2000" i="1" dirty="0"/>
              <a:t>p</a:t>
            </a:r>
            <a:r>
              <a:rPr lang="en-GB" sz="2000" dirty="0">
                <a:effectLst/>
                <a:latin typeface="+mj-lt"/>
                <a:ea typeface="Calibri" panose="020F0502020204030204" pitchFamily="34" charset="0"/>
                <a:cs typeface="Times New Roman" panose="02020603050405020304" pitchFamily="18" charset="0"/>
              </a:rPr>
              <a:t>.</a:t>
            </a:r>
          </a:p>
        </p:txBody>
      </p:sp>
      <p:pic>
        <p:nvPicPr>
          <p:cNvPr id="12" name="Picture 11">
            <a:extLst>
              <a:ext uri="{FF2B5EF4-FFF2-40B4-BE49-F238E27FC236}">
                <a16:creationId xmlns:a16="http://schemas.microsoft.com/office/drawing/2014/main" id="{464492D8-9766-41BF-B751-5FE15C6398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6242" y="2106447"/>
            <a:ext cx="3800762" cy="2548805"/>
          </a:xfrm>
          <a:prstGeom prst="rect">
            <a:avLst/>
          </a:prstGeom>
        </p:spPr>
      </p:pic>
      <p:sp>
        <p:nvSpPr>
          <p:cNvPr id="14" name="TextBox 13">
            <a:extLst>
              <a:ext uri="{FF2B5EF4-FFF2-40B4-BE49-F238E27FC236}">
                <a16:creationId xmlns:a16="http://schemas.microsoft.com/office/drawing/2014/main" id="{120DD587-CBF4-443F-8E7C-86FB34D0689A}"/>
              </a:ext>
            </a:extLst>
          </p:cNvPr>
          <p:cNvSpPr txBox="1"/>
          <p:nvPr/>
        </p:nvSpPr>
        <p:spPr>
          <a:xfrm>
            <a:off x="6096000" y="4735413"/>
            <a:ext cx="5661247" cy="1323439"/>
          </a:xfrm>
          <a:prstGeom prst="rect">
            <a:avLst/>
          </a:prstGeom>
          <a:noFill/>
        </p:spPr>
        <p:txBody>
          <a:bodyPr wrap="square">
            <a:spAutoFit/>
          </a:bodyPr>
          <a:lstStyle/>
          <a:p>
            <a:pPr marL="457200" indent="-457200">
              <a:spcBef>
                <a:spcPts val="0"/>
              </a:spcBef>
              <a:buFont typeface="+mj-lt"/>
              <a:buAutoNum type="alphaLcParenR" startAt="2"/>
            </a:pPr>
            <a:r>
              <a:rPr lang="en-GB" sz="2000" dirty="0"/>
              <a:t>Use this line graph to write down the value of 5</a:t>
            </a:r>
            <a:r>
              <a:rPr lang="en-GB" sz="2000" i="1" dirty="0"/>
              <a:t>p</a:t>
            </a:r>
            <a:r>
              <a:rPr lang="en-GB" sz="2000" dirty="0"/>
              <a:t> − 1 when </a:t>
            </a:r>
            <a:r>
              <a:rPr lang="en-GB" sz="2000" i="1" dirty="0"/>
              <a:t>p</a:t>
            </a:r>
            <a:r>
              <a:rPr lang="en-GB" sz="2000" dirty="0"/>
              <a:t> = 7.</a:t>
            </a:r>
          </a:p>
          <a:p>
            <a:pPr marL="457200" indent="-457200">
              <a:spcBef>
                <a:spcPts val="0"/>
              </a:spcBef>
              <a:buFont typeface="+mj-lt"/>
              <a:buAutoNum type="alphaLcParenR" startAt="4"/>
            </a:pPr>
            <a:r>
              <a:rPr lang="en-GB" sz="2000" dirty="0"/>
              <a:t>Use the second line graph to write down the value of </a:t>
            </a:r>
            <a:r>
              <a:rPr lang="en-GB" sz="2000" i="1" dirty="0"/>
              <a:t>p</a:t>
            </a:r>
            <a:r>
              <a:rPr lang="en-GB" sz="2000" dirty="0"/>
              <a:t> when 5</a:t>
            </a:r>
            <a:r>
              <a:rPr lang="en-GB" sz="2000" i="1" dirty="0"/>
              <a:t>p</a:t>
            </a:r>
            <a:r>
              <a:rPr lang="en-GB" sz="2000" dirty="0"/>
              <a:t> − 1 = 29.</a:t>
            </a:r>
          </a:p>
        </p:txBody>
      </p:sp>
    </p:spTree>
    <p:extLst>
      <p:ext uri="{BB962C8B-B14F-4D97-AF65-F5344CB8AC3E}">
        <p14:creationId xmlns:p14="http://schemas.microsoft.com/office/powerpoint/2010/main" val="42062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fade">
                                      <p:cBhvr>
                                        <p:cTn id="22" dur="500"/>
                                        <p:tgtEl>
                                          <p:spTgt spid="1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animEffect transition="in" filter="fade">
                                      <p:cBhvr>
                                        <p:cTn id="27" dur="500"/>
                                        <p:tgtEl>
                                          <p:spTgt spid="10">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xEl>
                                              <p:pRg st="1" end="1"/>
                                            </p:txEl>
                                          </p:spTgt>
                                        </p:tgtEl>
                                        <p:attrNameLst>
                                          <p:attrName>style.visibility</p:attrName>
                                        </p:attrNameLst>
                                      </p:cBhvr>
                                      <p:to>
                                        <p:strVal val="visible"/>
                                      </p:to>
                                    </p:set>
                                    <p:animEffect transition="in" filter="fade">
                                      <p:cBhvr>
                                        <p:cTn id="32"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11" grpId="0"/>
      <p:bldP spid="14"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Understand that the solution to an equation is a particular snapshot of a relationship between a variable and an expression</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3</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7320037" y="1268760"/>
            <a:ext cx="4608393" cy="4494113"/>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How does this example support students to understand the role of the letter as a </a:t>
            </a:r>
            <a:r>
              <a:rPr lang="en-GB" sz="2400" b="1" dirty="0"/>
              <a:t>variable</a:t>
            </a:r>
            <a:r>
              <a:rPr lang="en-GB" sz="2400" dirty="0"/>
              <a:t>?</a:t>
            </a:r>
          </a:p>
          <a:p>
            <a:pPr marL="360000" lvl="1" fontAlgn="auto">
              <a:lnSpc>
                <a:spcPct val="100000"/>
              </a:lnSpc>
              <a:spcBef>
                <a:spcPts val="0"/>
              </a:spcBef>
              <a:spcAft>
                <a:spcPts val="1200"/>
              </a:spcAft>
              <a:buClrTx/>
            </a:pPr>
            <a:r>
              <a:rPr lang="en-GB" sz="2400" dirty="0"/>
              <a:t>What other questions might you want to ask, using this example as a basis?</a:t>
            </a:r>
          </a:p>
          <a:p>
            <a:pPr marL="360000" lvl="1" fontAlgn="auto">
              <a:lnSpc>
                <a:spcPct val="100000"/>
              </a:lnSpc>
              <a:spcBef>
                <a:spcPts val="0"/>
              </a:spcBef>
              <a:spcAft>
                <a:spcPts val="1200"/>
              </a:spcAft>
              <a:buClrTx/>
            </a:pPr>
            <a:r>
              <a:rPr lang="en-GB" sz="2400" dirty="0"/>
              <a:t>How will you ensure students make the connection between these graphs and the table in example 2?</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263570" y="1554720"/>
            <a:ext cx="7021176" cy="4466567"/>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C3B92EC5-5442-483E-9E00-12E60C3295BF}"/>
              </a:ext>
            </a:extLst>
          </p:cNvPr>
          <p:cNvSpPr txBox="1"/>
          <p:nvPr/>
        </p:nvSpPr>
        <p:spPr>
          <a:xfrm>
            <a:off x="298862" y="1632254"/>
            <a:ext cx="6985884" cy="584775"/>
          </a:xfrm>
          <a:prstGeom prst="rect">
            <a:avLst/>
          </a:prstGeom>
          <a:noFill/>
        </p:spPr>
        <p:txBody>
          <a:bodyPr wrap="square">
            <a:spAutoFit/>
          </a:bodyPr>
          <a:lstStyle/>
          <a:p>
            <a:pPr>
              <a:buNone/>
            </a:pPr>
            <a:r>
              <a:rPr lang="en-GB" sz="1600" dirty="0"/>
              <a:t>These line graphs show the value of 3</a:t>
            </a:r>
            <a:r>
              <a:rPr lang="en-GB" sz="1600" i="1" dirty="0"/>
              <a:t>p</a:t>
            </a:r>
            <a:r>
              <a:rPr lang="en-GB" sz="1600" dirty="0"/>
              <a:t> + 5 (blue) and 5</a:t>
            </a:r>
            <a:r>
              <a:rPr lang="en-GB" sz="1600" i="1" dirty="0"/>
              <a:t>p</a:t>
            </a:r>
            <a:r>
              <a:rPr lang="en-GB" sz="1600" dirty="0"/>
              <a:t> – 1 (red) for different values of </a:t>
            </a:r>
            <a:r>
              <a:rPr lang="en-GB" sz="1600" i="1" dirty="0"/>
              <a:t>p</a:t>
            </a:r>
            <a:r>
              <a:rPr lang="en-GB" sz="1600" dirty="0"/>
              <a:t>.</a:t>
            </a:r>
          </a:p>
        </p:txBody>
      </p:sp>
      <p:pic>
        <p:nvPicPr>
          <p:cNvPr id="8" name="Picture 7">
            <a:extLst>
              <a:ext uri="{FF2B5EF4-FFF2-40B4-BE49-F238E27FC236}">
                <a16:creationId xmlns:a16="http://schemas.microsoft.com/office/drawing/2014/main" id="{0AE2645B-AA60-4A8F-88BF-2751F1A1B2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374" y="2358899"/>
            <a:ext cx="2533842" cy="1699203"/>
          </a:xfrm>
          <a:prstGeom prst="rect">
            <a:avLst/>
          </a:prstGeom>
        </p:spPr>
      </p:pic>
      <p:sp>
        <p:nvSpPr>
          <p:cNvPr id="9" name="TextBox 8">
            <a:extLst>
              <a:ext uri="{FF2B5EF4-FFF2-40B4-BE49-F238E27FC236}">
                <a16:creationId xmlns:a16="http://schemas.microsoft.com/office/drawing/2014/main" id="{D3F4CEF0-FAB6-497E-A2E5-C26F8DC19894}"/>
              </a:ext>
            </a:extLst>
          </p:cNvPr>
          <p:cNvSpPr txBox="1"/>
          <p:nvPr/>
        </p:nvSpPr>
        <p:spPr>
          <a:xfrm>
            <a:off x="298862" y="4158464"/>
            <a:ext cx="3348866" cy="1815882"/>
          </a:xfrm>
          <a:prstGeom prst="rect">
            <a:avLst/>
          </a:prstGeom>
          <a:noFill/>
        </p:spPr>
        <p:txBody>
          <a:bodyPr wrap="square">
            <a:spAutoFit/>
          </a:bodyPr>
          <a:lstStyle/>
          <a:p>
            <a:pPr marL="457200" lvl="0" indent="-457200">
              <a:spcBef>
                <a:spcPts val="0"/>
              </a:spcBef>
              <a:spcAft>
                <a:spcPts val="0"/>
              </a:spcAft>
              <a:buFont typeface="+mj-lt"/>
              <a:buAutoNum type="alphaLcParenR"/>
            </a:pPr>
            <a:r>
              <a:rPr lang="en-GB" sz="1600" dirty="0">
                <a:effectLst/>
                <a:latin typeface="+mj-lt"/>
                <a:ea typeface="Calibri" panose="020F0502020204030204" pitchFamily="34" charset="0"/>
                <a:cs typeface="Times New Roman" panose="02020603050405020304" pitchFamily="18" charset="0"/>
              </a:rPr>
              <a:t>Use the line graph to write down the value of 3</a:t>
            </a:r>
            <a:r>
              <a:rPr lang="en-GB" sz="1600" i="1" dirty="0">
                <a:effectLst/>
                <a:latin typeface="+mj-lt"/>
                <a:ea typeface="Calibri" panose="020F0502020204030204" pitchFamily="34" charset="0"/>
                <a:cs typeface="Times New Roman" panose="02020603050405020304" pitchFamily="18" charset="0"/>
              </a:rPr>
              <a:t>p</a:t>
            </a:r>
            <a:r>
              <a:rPr lang="en-GB" sz="1600" dirty="0">
                <a:effectLst/>
                <a:latin typeface="+mj-lt"/>
                <a:ea typeface="Calibri" panose="020F0502020204030204" pitchFamily="34" charset="0"/>
                <a:cs typeface="Times New Roman" panose="02020603050405020304" pitchFamily="18" charset="0"/>
              </a:rPr>
              <a:t> + 5 when </a:t>
            </a:r>
            <a:r>
              <a:rPr lang="en-GB" sz="1600" i="1" dirty="0">
                <a:effectLst/>
                <a:latin typeface="+mj-lt"/>
                <a:ea typeface="Calibri" panose="020F0502020204030204" pitchFamily="34" charset="0"/>
                <a:cs typeface="Times New Roman" panose="02020603050405020304" pitchFamily="18" charset="0"/>
              </a:rPr>
              <a:t>p</a:t>
            </a:r>
            <a:r>
              <a:rPr lang="en-GB" sz="1600" dirty="0">
                <a:effectLst/>
                <a:latin typeface="+mj-lt"/>
                <a:ea typeface="Calibri" panose="020F0502020204030204" pitchFamily="34" charset="0"/>
                <a:cs typeface="Times New Roman" panose="02020603050405020304" pitchFamily="18" charset="0"/>
              </a:rPr>
              <a:t> = 7.</a:t>
            </a:r>
          </a:p>
          <a:p>
            <a:pPr marL="457200" indent="-457200">
              <a:spcBef>
                <a:spcPts val="0"/>
              </a:spcBef>
              <a:spcAft>
                <a:spcPts val="0"/>
              </a:spcAft>
              <a:buFont typeface="+mj-lt"/>
              <a:buAutoNum type="alphaLcParenR" startAt="3"/>
            </a:pPr>
            <a:r>
              <a:rPr lang="en-GB" sz="1600" dirty="0"/>
              <a:t>Use the first line graph to write down the value of p when 3</a:t>
            </a:r>
            <a:r>
              <a:rPr lang="en-GB" sz="1600" i="1" dirty="0"/>
              <a:t>p</a:t>
            </a:r>
            <a:r>
              <a:rPr lang="en-GB" sz="1600" dirty="0"/>
              <a:t> + 5 = 29.</a:t>
            </a:r>
          </a:p>
          <a:p>
            <a:pPr marL="342900" lvl="0" indent="-342900">
              <a:spcBef>
                <a:spcPts val="0"/>
              </a:spcBef>
              <a:spcAft>
                <a:spcPts val="0"/>
              </a:spcAft>
              <a:buFont typeface="+mj-lt"/>
              <a:buAutoNum type="alphaLcParenR"/>
            </a:pPr>
            <a:endParaRPr lang="en-GB" sz="1600" dirty="0">
              <a:effectLst/>
              <a:latin typeface="+mj-lt"/>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08D2CC21-17DD-4526-8574-CD99B0BD07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92691" y="2189157"/>
            <a:ext cx="2533842" cy="1699203"/>
          </a:xfrm>
          <a:prstGeom prst="rect">
            <a:avLst/>
          </a:prstGeom>
        </p:spPr>
      </p:pic>
      <p:sp>
        <p:nvSpPr>
          <p:cNvPr id="12" name="TextBox 11">
            <a:extLst>
              <a:ext uri="{FF2B5EF4-FFF2-40B4-BE49-F238E27FC236}">
                <a16:creationId xmlns:a16="http://schemas.microsoft.com/office/drawing/2014/main" id="{C59E9CC2-072E-4722-8B83-F62660CF68AF}"/>
              </a:ext>
            </a:extLst>
          </p:cNvPr>
          <p:cNvSpPr txBox="1"/>
          <p:nvPr/>
        </p:nvSpPr>
        <p:spPr>
          <a:xfrm>
            <a:off x="3747760" y="4193213"/>
            <a:ext cx="3348866" cy="1569660"/>
          </a:xfrm>
          <a:prstGeom prst="rect">
            <a:avLst/>
          </a:prstGeom>
          <a:noFill/>
        </p:spPr>
        <p:txBody>
          <a:bodyPr wrap="square">
            <a:spAutoFit/>
          </a:bodyPr>
          <a:lstStyle/>
          <a:p>
            <a:pPr marL="457200" indent="-457200">
              <a:spcBef>
                <a:spcPts val="0"/>
              </a:spcBef>
              <a:buFont typeface="+mj-lt"/>
              <a:buAutoNum type="alphaLcParenR" startAt="2"/>
            </a:pPr>
            <a:r>
              <a:rPr lang="en-GB" sz="1600" dirty="0"/>
              <a:t>Use this line graph to write down the value of 5</a:t>
            </a:r>
            <a:r>
              <a:rPr lang="en-GB" sz="1600" i="1" dirty="0"/>
              <a:t>p</a:t>
            </a:r>
            <a:r>
              <a:rPr lang="en-GB" sz="1600" dirty="0"/>
              <a:t> − 1 when </a:t>
            </a:r>
            <a:r>
              <a:rPr lang="en-GB" sz="1600" i="1" dirty="0"/>
              <a:t>p</a:t>
            </a:r>
            <a:r>
              <a:rPr lang="en-GB" sz="1600" dirty="0"/>
              <a:t> = 7.</a:t>
            </a:r>
          </a:p>
          <a:p>
            <a:pPr marL="457200" indent="-457200">
              <a:spcBef>
                <a:spcPts val="0"/>
              </a:spcBef>
              <a:buFont typeface="+mj-lt"/>
              <a:buAutoNum type="alphaLcParenR" startAt="4"/>
            </a:pPr>
            <a:r>
              <a:rPr lang="en-GB" sz="1600" dirty="0"/>
              <a:t>Use the second line graph to write down the value of p when 5</a:t>
            </a:r>
            <a:r>
              <a:rPr lang="en-GB" sz="1600" i="1" dirty="0"/>
              <a:t>p</a:t>
            </a:r>
            <a:r>
              <a:rPr lang="en-GB" sz="1600" dirty="0"/>
              <a:t> − 1 = 29.</a:t>
            </a:r>
          </a:p>
        </p:txBody>
      </p:sp>
    </p:spTree>
    <p:custDataLst>
      <p:tags r:id="rId1"/>
    </p:custDataLst>
    <p:extLst>
      <p:ext uri="{BB962C8B-B14F-4D97-AF65-F5344CB8AC3E}">
        <p14:creationId xmlns:p14="http://schemas.microsoft.com/office/powerpoint/2010/main" val="2840023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Autofit/>
          </a:bodyPr>
          <a:lstStyle/>
          <a:p>
            <a:r>
              <a:rPr lang="en-GB" b="1" dirty="0"/>
              <a:t>Understand that the solution to an equation is a particular snapshot of a relationship between a variable and an expression</a:t>
            </a:r>
          </a:p>
        </p:txBody>
      </p:sp>
      <p:sp>
        <p:nvSpPr>
          <p:cNvPr id="6" name="TextBox 5">
            <a:extLst>
              <a:ext uri="{FF2B5EF4-FFF2-40B4-BE49-F238E27FC236}">
                <a16:creationId xmlns:a16="http://schemas.microsoft.com/office/drawing/2014/main" id="{2B57B72E-B50F-42D2-AB99-91A92106BB09}"/>
              </a:ext>
            </a:extLst>
          </p:cNvPr>
          <p:cNvSpPr txBox="1"/>
          <p:nvPr/>
        </p:nvSpPr>
        <p:spPr>
          <a:xfrm>
            <a:off x="101297" y="994448"/>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ea typeface="+mj-ea"/>
                <a:cs typeface="Arial" panose="020B0604020202020204" pitchFamily="34" charset="0"/>
              </a:rPr>
              <a:t>Examples 2 and 3</a:t>
            </a:r>
            <a:endParaRPr lang="en-GB" dirty="0"/>
          </a:p>
        </p:txBody>
      </p:sp>
      <p:sp>
        <p:nvSpPr>
          <p:cNvPr id="7" name="TextBox 6">
            <a:extLst>
              <a:ext uri="{FF2B5EF4-FFF2-40B4-BE49-F238E27FC236}">
                <a16:creationId xmlns:a16="http://schemas.microsoft.com/office/drawing/2014/main" id="{45AF5010-219B-4C38-92A4-5D8B252C4164}"/>
              </a:ext>
            </a:extLst>
          </p:cNvPr>
          <p:cNvSpPr txBox="1"/>
          <p:nvPr/>
        </p:nvSpPr>
        <p:spPr>
          <a:xfrm>
            <a:off x="345558" y="1783394"/>
            <a:ext cx="3545122" cy="2000548"/>
          </a:xfrm>
          <a:prstGeom prst="rect">
            <a:avLst/>
          </a:prstGeom>
          <a:noFill/>
        </p:spPr>
        <p:txBody>
          <a:bodyPr wrap="square">
            <a:spAutoFit/>
          </a:bodyPr>
          <a:lstStyle/>
          <a:p>
            <a:pPr algn="ctr">
              <a:buNone/>
            </a:pPr>
            <a:r>
              <a:rPr lang="en-GB" sz="2000" dirty="0"/>
              <a:t>This line graph and table both show the value of 3</a:t>
            </a:r>
            <a:r>
              <a:rPr lang="en-GB" sz="2000" i="1" dirty="0"/>
              <a:t>p</a:t>
            </a:r>
            <a:r>
              <a:rPr lang="en-GB" sz="2000" dirty="0"/>
              <a:t> + 5 for different values of </a:t>
            </a:r>
            <a:r>
              <a:rPr lang="en-GB" sz="2000" i="1" dirty="0"/>
              <a:t>p</a:t>
            </a:r>
            <a:r>
              <a:rPr lang="en-GB" sz="2000" dirty="0"/>
              <a:t>. </a:t>
            </a:r>
            <a:r>
              <a:rPr lang="en-GB" sz="2000" dirty="0">
                <a:latin typeface="+mj-lt"/>
                <a:ea typeface="Calibri" panose="020F0502020204030204" pitchFamily="34" charset="0"/>
                <a:cs typeface="Times New Roman" panose="02020603050405020304" pitchFamily="18" charset="0"/>
              </a:rPr>
              <a:t>W</a:t>
            </a:r>
            <a:r>
              <a:rPr lang="en-GB" sz="2000" dirty="0">
                <a:effectLst/>
                <a:latin typeface="+mj-lt"/>
                <a:ea typeface="Calibri" panose="020F0502020204030204" pitchFamily="34" charset="0"/>
                <a:cs typeface="Times New Roman" panose="02020603050405020304" pitchFamily="18" charset="0"/>
              </a:rPr>
              <a:t>rite down the value of 3</a:t>
            </a:r>
            <a:r>
              <a:rPr lang="en-GB" sz="2000" i="1" dirty="0">
                <a:effectLst/>
                <a:latin typeface="+mj-lt"/>
                <a:ea typeface="Calibri" panose="020F0502020204030204" pitchFamily="34" charset="0"/>
                <a:cs typeface="Times New Roman" panose="02020603050405020304" pitchFamily="18" charset="0"/>
              </a:rPr>
              <a:t>p</a:t>
            </a:r>
            <a:r>
              <a:rPr lang="en-GB" sz="2000" dirty="0">
                <a:effectLst/>
                <a:latin typeface="+mj-lt"/>
                <a:ea typeface="Calibri" panose="020F0502020204030204" pitchFamily="34" charset="0"/>
                <a:cs typeface="Times New Roman" panose="02020603050405020304" pitchFamily="18" charset="0"/>
              </a:rPr>
              <a:t> + 5 when </a:t>
            </a:r>
            <a:r>
              <a:rPr lang="en-GB" sz="2000" i="1" dirty="0">
                <a:effectLst/>
                <a:latin typeface="+mj-lt"/>
                <a:ea typeface="Calibri" panose="020F0502020204030204" pitchFamily="34" charset="0"/>
                <a:cs typeface="Times New Roman" panose="02020603050405020304" pitchFamily="18" charset="0"/>
              </a:rPr>
              <a:t>p</a:t>
            </a:r>
            <a:r>
              <a:rPr lang="en-GB" sz="2000" dirty="0">
                <a:effectLst/>
                <a:latin typeface="+mj-lt"/>
                <a:ea typeface="Calibri" panose="020F0502020204030204" pitchFamily="34" charset="0"/>
                <a:cs typeface="Times New Roman" panose="02020603050405020304" pitchFamily="18" charset="0"/>
              </a:rPr>
              <a:t> = 7.</a:t>
            </a:r>
          </a:p>
          <a:p>
            <a:pPr algn="ctr">
              <a:buNone/>
            </a:pPr>
            <a:endParaRPr lang="en-GB" sz="2000" dirty="0"/>
          </a:p>
        </p:txBody>
      </p:sp>
      <p:pic>
        <p:nvPicPr>
          <p:cNvPr id="9" name="Picture 8">
            <a:extLst>
              <a:ext uri="{FF2B5EF4-FFF2-40B4-BE49-F238E27FC236}">
                <a16:creationId xmlns:a16="http://schemas.microsoft.com/office/drawing/2014/main" id="{86326CB9-CE00-49C1-B20E-5F8A9FE6B7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2598" y="1277886"/>
            <a:ext cx="4219876" cy="2829864"/>
          </a:xfrm>
          <a:prstGeom prst="rect">
            <a:avLst/>
          </a:prstGeom>
        </p:spPr>
      </p:pic>
      <p:sp>
        <p:nvSpPr>
          <p:cNvPr id="13" name="TextBox 12">
            <a:extLst>
              <a:ext uri="{FF2B5EF4-FFF2-40B4-BE49-F238E27FC236}">
                <a16:creationId xmlns:a16="http://schemas.microsoft.com/office/drawing/2014/main" id="{F7684596-8637-4676-90C1-BD9B45BF791D}"/>
              </a:ext>
            </a:extLst>
          </p:cNvPr>
          <p:cNvSpPr txBox="1"/>
          <p:nvPr/>
        </p:nvSpPr>
        <p:spPr>
          <a:xfrm>
            <a:off x="335360" y="4324780"/>
            <a:ext cx="7975880" cy="1672253"/>
          </a:xfrm>
          <a:prstGeom prst="rect">
            <a:avLst/>
          </a:prstGeom>
          <a:noFill/>
        </p:spPr>
        <p:txBody>
          <a:bodyPr wrap="square">
            <a:spAutoFit/>
          </a:bodyPr>
          <a:lstStyle/>
          <a:p>
            <a:pPr algn="ctr">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What is the same and different about each representation?</a:t>
            </a:r>
          </a:p>
          <a:p>
            <a:pPr algn="ctr">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How does each representation help you to find the value of 3</a:t>
            </a:r>
            <a:r>
              <a:rPr lang="en-GB" sz="2400" i="1" dirty="0">
                <a:effectLst/>
                <a:latin typeface="+mj-lt"/>
                <a:ea typeface="Calibri" panose="020F0502020204030204" pitchFamily="34" charset="0"/>
                <a:cs typeface="Times New Roman" panose="02020603050405020304" pitchFamily="18" charset="0"/>
              </a:rPr>
              <a:t>p</a:t>
            </a:r>
            <a:r>
              <a:rPr lang="en-GB" sz="2400" dirty="0">
                <a:effectLst/>
                <a:latin typeface="+mj-lt"/>
                <a:ea typeface="Calibri" panose="020F0502020204030204" pitchFamily="34" charset="0"/>
                <a:cs typeface="Times New Roman" panose="02020603050405020304" pitchFamily="18" charset="0"/>
              </a:rPr>
              <a:t> + 5 when </a:t>
            </a:r>
            <a:r>
              <a:rPr lang="en-GB" sz="2400" i="1" dirty="0">
                <a:effectLst/>
                <a:latin typeface="+mj-lt"/>
                <a:ea typeface="Calibri" panose="020F0502020204030204" pitchFamily="34" charset="0"/>
                <a:cs typeface="Times New Roman" panose="02020603050405020304" pitchFamily="18" charset="0"/>
              </a:rPr>
              <a:t>p</a:t>
            </a:r>
            <a:r>
              <a:rPr lang="en-GB" sz="2400" dirty="0">
                <a:effectLst/>
                <a:latin typeface="+mj-lt"/>
                <a:ea typeface="Calibri" panose="020F0502020204030204" pitchFamily="34" charset="0"/>
                <a:cs typeface="Times New Roman" panose="02020603050405020304" pitchFamily="18" charset="0"/>
              </a:rPr>
              <a:t> = 7?</a:t>
            </a:r>
          </a:p>
        </p:txBody>
      </p:sp>
      <p:graphicFrame>
        <p:nvGraphicFramePr>
          <p:cNvPr id="15" name="Table 14">
            <a:extLst>
              <a:ext uri="{FF2B5EF4-FFF2-40B4-BE49-F238E27FC236}">
                <a16:creationId xmlns:a16="http://schemas.microsoft.com/office/drawing/2014/main" id="{91F5FB57-BEDC-463B-AB07-6648676DD71F}"/>
              </a:ext>
            </a:extLst>
          </p:cNvPr>
          <p:cNvGraphicFramePr>
            <a:graphicFrameLocks noGrp="1"/>
          </p:cNvGraphicFramePr>
          <p:nvPr>
            <p:extLst>
              <p:ext uri="{D42A27DB-BD31-4B8C-83A1-F6EECF244321}">
                <p14:modId xmlns:p14="http://schemas.microsoft.com/office/powerpoint/2010/main" val="474169194"/>
              </p:ext>
            </p:extLst>
          </p:nvPr>
        </p:nvGraphicFramePr>
        <p:xfrm>
          <a:off x="8658692" y="1124130"/>
          <a:ext cx="2160000" cy="5261760"/>
        </p:xfrm>
        <a:graphic>
          <a:graphicData uri="http://schemas.openxmlformats.org/drawingml/2006/table">
            <a:tbl>
              <a:tblPr firstRow="1" firstCol="1" bandRow="1">
                <a:tableStyleId>{10A1B5D5-9B99-4C35-A422-299274C87663}</a:tableStyleId>
              </a:tblPr>
              <a:tblGrid>
                <a:gridCol w="1080000">
                  <a:extLst>
                    <a:ext uri="{9D8B030D-6E8A-4147-A177-3AD203B41FA5}">
                      <a16:colId xmlns:a16="http://schemas.microsoft.com/office/drawing/2014/main" val="2245247305"/>
                    </a:ext>
                  </a:extLst>
                </a:gridCol>
                <a:gridCol w="1080000">
                  <a:extLst>
                    <a:ext uri="{9D8B030D-6E8A-4147-A177-3AD203B41FA5}">
                      <a16:colId xmlns:a16="http://schemas.microsoft.com/office/drawing/2014/main" val="2809701007"/>
                    </a:ext>
                  </a:extLst>
                </a:gridCol>
              </a:tblGrid>
              <a:tr h="324000">
                <a:tc>
                  <a:txBody>
                    <a:bodyPr/>
                    <a:lstStyle/>
                    <a:p>
                      <a:pPr algn="ctr">
                        <a:spcBef>
                          <a:spcPts val="400"/>
                        </a:spcBef>
                        <a:spcAft>
                          <a:spcPts val="400"/>
                        </a:spcAft>
                      </a:pPr>
                      <a:r>
                        <a:rPr lang="en-GB" sz="1800" dirty="0">
                          <a:effectLst/>
                        </a:rPr>
                        <a:t>p</a:t>
                      </a:r>
                      <a:endParaRPr lang="en-GB" sz="1800" b="1"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3p + 5</a:t>
                      </a:r>
                      <a:endParaRPr lang="en-GB" sz="1800" b="1"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5293623"/>
                  </a:ext>
                </a:extLst>
              </a:tr>
              <a:tr h="162560">
                <a:tc>
                  <a:txBody>
                    <a:bodyPr/>
                    <a:lstStyle/>
                    <a:p>
                      <a:pPr algn="ctr">
                        <a:spcBef>
                          <a:spcPts val="400"/>
                        </a:spcBef>
                        <a:spcAft>
                          <a:spcPts val="400"/>
                        </a:spcAft>
                      </a:pPr>
                      <a:r>
                        <a:rPr lang="en-GB" sz="1800" b="0" dirty="0">
                          <a:effectLst/>
                        </a:rPr>
                        <a:t>−5</a:t>
                      </a:r>
                      <a:endParaRPr lang="en-GB" sz="18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–10</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9437750"/>
                  </a:ext>
                </a:extLst>
              </a:tr>
              <a:tr h="170815">
                <a:tc>
                  <a:txBody>
                    <a:bodyPr/>
                    <a:lstStyle/>
                    <a:p>
                      <a:pPr algn="ctr">
                        <a:spcBef>
                          <a:spcPts val="400"/>
                        </a:spcBef>
                        <a:spcAft>
                          <a:spcPts val="400"/>
                        </a:spcAft>
                      </a:pPr>
                      <a:r>
                        <a:rPr lang="en-GB" sz="1800" b="0" dirty="0">
                          <a:effectLst/>
                        </a:rPr>
                        <a:t>–4</a:t>
                      </a:r>
                      <a:endParaRPr lang="en-GB" sz="18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–7</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365229"/>
                  </a:ext>
                </a:extLst>
              </a:tr>
              <a:tr h="170815">
                <a:tc>
                  <a:txBody>
                    <a:bodyPr/>
                    <a:lstStyle/>
                    <a:p>
                      <a:pPr algn="ctr">
                        <a:spcBef>
                          <a:spcPts val="400"/>
                        </a:spcBef>
                        <a:spcAft>
                          <a:spcPts val="400"/>
                        </a:spcAft>
                      </a:pPr>
                      <a:r>
                        <a:rPr lang="en-GB" sz="1800" b="0" dirty="0">
                          <a:effectLst/>
                        </a:rPr>
                        <a:t>–3</a:t>
                      </a:r>
                      <a:endParaRPr lang="en-GB" sz="18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a:effectLst/>
                        </a:rPr>
                        <a:t>–4</a:t>
                      </a:r>
                      <a:endParaRPr lang="en-GB" sz="18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4806705"/>
                  </a:ext>
                </a:extLst>
              </a:tr>
              <a:tr h="162560">
                <a:tc>
                  <a:txBody>
                    <a:bodyPr/>
                    <a:lstStyle/>
                    <a:p>
                      <a:pPr algn="ctr">
                        <a:spcBef>
                          <a:spcPts val="400"/>
                        </a:spcBef>
                        <a:spcAft>
                          <a:spcPts val="400"/>
                        </a:spcAft>
                      </a:pPr>
                      <a:r>
                        <a:rPr lang="en-GB" sz="1800" b="0" dirty="0">
                          <a:effectLst/>
                        </a:rPr>
                        <a:t>–2</a:t>
                      </a:r>
                      <a:endParaRPr lang="en-GB" sz="18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–1</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9106614"/>
                  </a:ext>
                </a:extLst>
              </a:tr>
              <a:tr h="170815">
                <a:tc>
                  <a:txBody>
                    <a:bodyPr/>
                    <a:lstStyle/>
                    <a:p>
                      <a:pPr algn="ctr">
                        <a:spcBef>
                          <a:spcPts val="400"/>
                        </a:spcBef>
                        <a:spcAft>
                          <a:spcPts val="400"/>
                        </a:spcAft>
                      </a:pPr>
                      <a:r>
                        <a:rPr lang="en-GB" sz="1800" b="0" dirty="0">
                          <a:effectLst/>
                        </a:rPr>
                        <a:t>–1</a:t>
                      </a:r>
                      <a:endParaRPr lang="en-GB" sz="18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a:effectLst/>
                        </a:rPr>
                        <a:t>2</a:t>
                      </a:r>
                      <a:endParaRPr lang="en-GB" sz="18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3610589"/>
                  </a:ext>
                </a:extLst>
              </a:tr>
              <a:tr h="170815">
                <a:tc>
                  <a:txBody>
                    <a:bodyPr/>
                    <a:lstStyle/>
                    <a:p>
                      <a:pPr algn="ctr">
                        <a:spcBef>
                          <a:spcPts val="400"/>
                        </a:spcBef>
                        <a:spcAft>
                          <a:spcPts val="400"/>
                        </a:spcAft>
                      </a:pPr>
                      <a:r>
                        <a:rPr lang="en-GB" sz="1800" b="0" dirty="0">
                          <a:effectLst/>
                        </a:rPr>
                        <a:t>0</a:t>
                      </a:r>
                      <a:endParaRPr lang="en-GB" sz="18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5</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6520550"/>
                  </a:ext>
                </a:extLst>
              </a:tr>
              <a:tr h="162560">
                <a:tc>
                  <a:txBody>
                    <a:bodyPr/>
                    <a:lstStyle/>
                    <a:p>
                      <a:pPr algn="ctr">
                        <a:spcBef>
                          <a:spcPts val="400"/>
                        </a:spcBef>
                        <a:spcAft>
                          <a:spcPts val="400"/>
                        </a:spcAft>
                      </a:pPr>
                      <a:r>
                        <a:rPr lang="en-GB" sz="1800" b="0" dirty="0">
                          <a:effectLst/>
                        </a:rPr>
                        <a:t>1</a:t>
                      </a:r>
                      <a:endParaRPr lang="en-GB" sz="18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a:effectLst/>
                        </a:rPr>
                        <a:t>8</a:t>
                      </a:r>
                      <a:endParaRPr lang="en-GB" sz="18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5982038"/>
                  </a:ext>
                </a:extLst>
              </a:tr>
              <a:tr h="170815">
                <a:tc>
                  <a:txBody>
                    <a:bodyPr/>
                    <a:lstStyle/>
                    <a:p>
                      <a:pPr algn="ctr">
                        <a:spcBef>
                          <a:spcPts val="400"/>
                        </a:spcBef>
                        <a:spcAft>
                          <a:spcPts val="400"/>
                        </a:spcAft>
                      </a:pPr>
                      <a:r>
                        <a:rPr lang="en-GB" sz="1800" b="0" dirty="0">
                          <a:effectLst/>
                        </a:rPr>
                        <a:t>2</a:t>
                      </a:r>
                      <a:endParaRPr lang="en-GB" sz="18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a:effectLst/>
                        </a:rPr>
                        <a:t>11</a:t>
                      </a:r>
                      <a:endParaRPr lang="en-GB" sz="18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76951"/>
                  </a:ext>
                </a:extLst>
              </a:tr>
              <a:tr h="170815">
                <a:tc>
                  <a:txBody>
                    <a:bodyPr/>
                    <a:lstStyle/>
                    <a:p>
                      <a:pPr algn="ctr">
                        <a:spcBef>
                          <a:spcPts val="400"/>
                        </a:spcBef>
                        <a:spcAft>
                          <a:spcPts val="400"/>
                        </a:spcAft>
                      </a:pPr>
                      <a:r>
                        <a:rPr lang="en-GB" sz="1800" b="0" dirty="0">
                          <a:effectLst/>
                        </a:rPr>
                        <a:t>3</a:t>
                      </a:r>
                      <a:endParaRPr lang="en-GB" sz="18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14</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8863215"/>
                  </a:ext>
                </a:extLst>
              </a:tr>
              <a:tr h="170815">
                <a:tc>
                  <a:txBody>
                    <a:bodyPr/>
                    <a:lstStyle/>
                    <a:p>
                      <a:pPr algn="ctr">
                        <a:spcBef>
                          <a:spcPts val="400"/>
                        </a:spcBef>
                        <a:spcAft>
                          <a:spcPts val="400"/>
                        </a:spcAft>
                      </a:pPr>
                      <a:r>
                        <a:rPr lang="en-GB" sz="1800" b="0" dirty="0">
                          <a:effectLst/>
                        </a:rPr>
                        <a:t>4</a:t>
                      </a:r>
                      <a:endParaRPr lang="en-GB" sz="18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17</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6691518"/>
                  </a:ext>
                </a:extLst>
              </a:tr>
              <a:tr h="170815">
                <a:tc>
                  <a:txBody>
                    <a:bodyPr/>
                    <a:lstStyle/>
                    <a:p>
                      <a:pPr algn="ctr">
                        <a:spcBef>
                          <a:spcPts val="400"/>
                        </a:spcBef>
                        <a:spcAft>
                          <a:spcPts val="400"/>
                        </a:spcAft>
                      </a:pPr>
                      <a:r>
                        <a:rPr lang="en-GB" sz="1800" b="0" dirty="0">
                          <a:effectLst/>
                        </a:rPr>
                        <a:t>5</a:t>
                      </a:r>
                      <a:endParaRPr lang="en-GB" sz="18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20</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2542375"/>
                  </a:ext>
                </a:extLst>
              </a:tr>
              <a:tr h="170815">
                <a:tc>
                  <a:txBody>
                    <a:bodyPr/>
                    <a:lstStyle/>
                    <a:p>
                      <a:pPr algn="ctr">
                        <a:spcBef>
                          <a:spcPts val="400"/>
                        </a:spcBef>
                        <a:spcAft>
                          <a:spcPts val="400"/>
                        </a:spcAft>
                      </a:pPr>
                      <a:r>
                        <a:rPr lang="en-GB" sz="1800" b="0" dirty="0">
                          <a:effectLst/>
                        </a:rPr>
                        <a:t>6</a:t>
                      </a:r>
                      <a:endParaRPr lang="en-GB" sz="18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23</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1244452"/>
                  </a:ext>
                </a:extLst>
              </a:tr>
              <a:tr h="170815">
                <a:tc>
                  <a:txBody>
                    <a:bodyPr/>
                    <a:lstStyle/>
                    <a:p>
                      <a:pPr algn="ctr">
                        <a:spcBef>
                          <a:spcPts val="400"/>
                        </a:spcBef>
                        <a:spcAft>
                          <a:spcPts val="400"/>
                        </a:spcAft>
                      </a:pPr>
                      <a:r>
                        <a:rPr lang="en-GB" sz="1800" b="0" dirty="0">
                          <a:effectLst/>
                        </a:rPr>
                        <a:t>7</a:t>
                      </a:r>
                      <a:endParaRPr lang="en-GB" sz="18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26</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07168"/>
                  </a:ext>
                </a:extLst>
              </a:tr>
              <a:tr h="170815">
                <a:tc>
                  <a:txBody>
                    <a:bodyPr/>
                    <a:lstStyle/>
                    <a:p>
                      <a:pPr algn="ctr">
                        <a:spcBef>
                          <a:spcPts val="400"/>
                        </a:spcBef>
                        <a:spcAft>
                          <a:spcPts val="400"/>
                        </a:spcAft>
                      </a:pPr>
                      <a:r>
                        <a:rPr lang="en-GB" sz="1800" b="0" dirty="0">
                          <a:effectLst/>
                        </a:rPr>
                        <a:t>8</a:t>
                      </a:r>
                      <a:endParaRPr lang="en-GB" sz="18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29</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82945130"/>
                  </a:ext>
                </a:extLst>
              </a:tr>
              <a:tr h="170815">
                <a:tc>
                  <a:txBody>
                    <a:bodyPr/>
                    <a:lstStyle/>
                    <a:p>
                      <a:pPr algn="ctr">
                        <a:spcBef>
                          <a:spcPts val="400"/>
                        </a:spcBef>
                        <a:spcAft>
                          <a:spcPts val="400"/>
                        </a:spcAft>
                      </a:pPr>
                      <a:r>
                        <a:rPr lang="en-GB" sz="1800" b="0" dirty="0">
                          <a:effectLst/>
                        </a:rPr>
                        <a:t>9</a:t>
                      </a:r>
                      <a:endParaRPr lang="en-GB" sz="18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32</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7484331"/>
                  </a:ext>
                </a:extLst>
              </a:tr>
              <a:tr h="170815">
                <a:tc>
                  <a:txBody>
                    <a:bodyPr/>
                    <a:lstStyle/>
                    <a:p>
                      <a:pPr algn="ctr">
                        <a:spcBef>
                          <a:spcPts val="400"/>
                        </a:spcBef>
                        <a:spcAft>
                          <a:spcPts val="400"/>
                        </a:spcAft>
                      </a:pPr>
                      <a:r>
                        <a:rPr lang="en-GB" sz="1800" b="0" dirty="0">
                          <a:effectLst/>
                        </a:rPr>
                        <a:t>10</a:t>
                      </a:r>
                      <a:endParaRPr lang="en-GB" sz="18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35</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8293193"/>
                  </a:ext>
                </a:extLst>
              </a:tr>
              <a:tr h="170815">
                <a:tc>
                  <a:txBody>
                    <a:bodyPr/>
                    <a:lstStyle/>
                    <a:p>
                      <a:pPr algn="ctr">
                        <a:spcBef>
                          <a:spcPts val="400"/>
                        </a:spcBef>
                        <a:spcAft>
                          <a:spcPts val="400"/>
                        </a:spcAft>
                      </a:pPr>
                      <a:r>
                        <a:rPr lang="en-GB" sz="1800" b="0" dirty="0">
                          <a:effectLst/>
                        </a:rPr>
                        <a:t>11</a:t>
                      </a:r>
                      <a:endParaRPr lang="en-GB" sz="18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a:effectLst/>
                        </a:rPr>
                        <a:t>38</a:t>
                      </a:r>
                      <a:endParaRPr lang="en-GB" sz="18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1993823"/>
                  </a:ext>
                </a:extLst>
              </a:tr>
              <a:tr h="170815">
                <a:tc>
                  <a:txBody>
                    <a:bodyPr/>
                    <a:lstStyle/>
                    <a:p>
                      <a:pPr algn="ctr">
                        <a:spcBef>
                          <a:spcPts val="400"/>
                        </a:spcBef>
                        <a:spcAft>
                          <a:spcPts val="400"/>
                        </a:spcAft>
                      </a:pPr>
                      <a:r>
                        <a:rPr lang="en-GB" sz="1800" b="0" dirty="0">
                          <a:effectLst/>
                        </a:rPr>
                        <a:t>12</a:t>
                      </a:r>
                      <a:endParaRPr lang="en-GB" sz="18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41</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2310515"/>
                  </a:ext>
                </a:extLst>
              </a:tr>
            </a:tbl>
          </a:graphicData>
        </a:graphic>
      </p:graphicFrame>
    </p:spTree>
    <p:extLst>
      <p:ext uri="{BB962C8B-B14F-4D97-AF65-F5344CB8AC3E}">
        <p14:creationId xmlns:p14="http://schemas.microsoft.com/office/powerpoint/2010/main" val="3425439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C3BFA9DB-4F8E-4A7D-B447-F362382A246D}"/>
              </a:ext>
            </a:extLst>
          </p:cNvPr>
          <p:cNvSpPr txBox="1">
            <a:spLocks/>
          </p:cNvSpPr>
          <p:nvPr/>
        </p:nvSpPr>
        <p:spPr>
          <a:xfrm>
            <a:off x="8129745" y="1225280"/>
            <a:ext cx="3600400" cy="4568649"/>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Understand that the solution to an equation is a particular snapshot of a relationship between a variable and an expression</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Examples 2 and 3</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263353" y="1916832"/>
            <a:ext cx="3852248" cy="420774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How do each of these representations help students to understand </a:t>
            </a:r>
            <a:r>
              <a:rPr lang="en-GB" sz="2400" i="1" dirty="0"/>
              <a:t>p</a:t>
            </a:r>
            <a:r>
              <a:rPr lang="en-GB" sz="2400" dirty="0"/>
              <a:t> as a variable? </a:t>
            </a:r>
          </a:p>
          <a:p>
            <a:pPr marL="360000" lvl="1" fontAlgn="auto">
              <a:lnSpc>
                <a:spcPct val="100000"/>
              </a:lnSpc>
              <a:spcBef>
                <a:spcPts val="0"/>
              </a:spcBef>
              <a:spcAft>
                <a:spcPts val="1200"/>
              </a:spcAft>
              <a:buClrTx/>
            </a:pPr>
            <a:r>
              <a:rPr lang="en-GB" sz="2400" dirty="0"/>
              <a:t>What are the strengths and limitations of each representation?</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4295800" y="1052736"/>
            <a:ext cx="3600400" cy="5688632"/>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3965A74A-A7D2-4A24-9515-5D56126FAD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6113" y="1255706"/>
            <a:ext cx="3484032" cy="2336404"/>
          </a:xfrm>
          <a:prstGeom prst="rect">
            <a:avLst/>
          </a:prstGeom>
        </p:spPr>
      </p:pic>
      <p:pic>
        <p:nvPicPr>
          <p:cNvPr id="8" name="Picture 7">
            <a:extLst>
              <a:ext uri="{FF2B5EF4-FFF2-40B4-BE49-F238E27FC236}">
                <a16:creationId xmlns:a16="http://schemas.microsoft.com/office/drawing/2014/main" id="{2E5CE037-6F4D-4BFB-8C6D-1D7F4D0604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04297" y="3483083"/>
            <a:ext cx="3484032" cy="2336404"/>
          </a:xfrm>
          <a:prstGeom prst="rect">
            <a:avLst/>
          </a:prstGeom>
        </p:spPr>
      </p:pic>
      <p:graphicFrame>
        <p:nvGraphicFramePr>
          <p:cNvPr id="9" name="Table 8">
            <a:extLst>
              <a:ext uri="{FF2B5EF4-FFF2-40B4-BE49-F238E27FC236}">
                <a16:creationId xmlns:a16="http://schemas.microsoft.com/office/drawing/2014/main" id="{183E2885-BE1C-425E-8938-658E6D359AB1}"/>
              </a:ext>
            </a:extLst>
          </p:cNvPr>
          <p:cNvGraphicFramePr>
            <a:graphicFrameLocks noGrp="1"/>
          </p:cNvGraphicFramePr>
          <p:nvPr>
            <p:extLst>
              <p:ext uri="{D42A27DB-BD31-4B8C-83A1-F6EECF244321}">
                <p14:modId xmlns:p14="http://schemas.microsoft.com/office/powerpoint/2010/main" val="4282212457"/>
              </p:ext>
            </p:extLst>
          </p:nvPr>
        </p:nvGraphicFramePr>
        <p:xfrm>
          <a:off x="4476000" y="1225280"/>
          <a:ext cx="3240000" cy="5261760"/>
        </p:xfrm>
        <a:graphic>
          <a:graphicData uri="http://schemas.openxmlformats.org/drawingml/2006/table">
            <a:tbl>
              <a:tblPr firstRow="1" firstCol="1" bandRow="1">
                <a:tableStyleId>{10A1B5D5-9B99-4C35-A422-299274C87663}</a:tableStyleId>
              </a:tblPr>
              <a:tblGrid>
                <a:gridCol w="1080000">
                  <a:extLst>
                    <a:ext uri="{9D8B030D-6E8A-4147-A177-3AD203B41FA5}">
                      <a16:colId xmlns:a16="http://schemas.microsoft.com/office/drawing/2014/main" val="2245247305"/>
                    </a:ext>
                  </a:extLst>
                </a:gridCol>
                <a:gridCol w="1080000">
                  <a:extLst>
                    <a:ext uri="{9D8B030D-6E8A-4147-A177-3AD203B41FA5}">
                      <a16:colId xmlns:a16="http://schemas.microsoft.com/office/drawing/2014/main" val="2809701007"/>
                    </a:ext>
                  </a:extLst>
                </a:gridCol>
                <a:gridCol w="1080000">
                  <a:extLst>
                    <a:ext uri="{9D8B030D-6E8A-4147-A177-3AD203B41FA5}">
                      <a16:colId xmlns:a16="http://schemas.microsoft.com/office/drawing/2014/main" val="4240334129"/>
                    </a:ext>
                  </a:extLst>
                </a:gridCol>
              </a:tblGrid>
              <a:tr h="324000">
                <a:tc>
                  <a:txBody>
                    <a:bodyPr/>
                    <a:lstStyle/>
                    <a:p>
                      <a:pPr algn="ctr">
                        <a:spcBef>
                          <a:spcPts val="400"/>
                        </a:spcBef>
                        <a:spcAft>
                          <a:spcPts val="400"/>
                        </a:spcAft>
                      </a:pPr>
                      <a:r>
                        <a:rPr lang="en-GB" sz="1800" dirty="0">
                          <a:effectLst/>
                        </a:rPr>
                        <a:t>p</a:t>
                      </a:r>
                      <a:endParaRPr lang="en-GB" sz="1800" b="1"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3p + 5</a:t>
                      </a:r>
                      <a:endParaRPr lang="en-GB" sz="1800" b="1"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5p − 1</a:t>
                      </a:r>
                      <a:endParaRPr lang="en-GB" sz="1800" b="1"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5293623"/>
                  </a:ext>
                </a:extLst>
              </a:tr>
              <a:tr h="162560">
                <a:tc>
                  <a:txBody>
                    <a:bodyPr/>
                    <a:lstStyle/>
                    <a:p>
                      <a:pPr algn="ctr">
                        <a:spcBef>
                          <a:spcPts val="400"/>
                        </a:spcBef>
                        <a:spcAft>
                          <a:spcPts val="400"/>
                        </a:spcAft>
                      </a:pPr>
                      <a:r>
                        <a:rPr lang="en-GB" sz="1800" b="0" dirty="0">
                          <a:effectLst/>
                        </a:rPr>
                        <a:t>−5</a:t>
                      </a:r>
                      <a:endParaRPr lang="en-GB" sz="18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–10</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–26</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9437750"/>
                  </a:ext>
                </a:extLst>
              </a:tr>
              <a:tr h="170815">
                <a:tc>
                  <a:txBody>
                    <a:bodyPr/>
                    <a:lstStyle/>
                    <a:p>
                      <a:pPr algn="ctr">
                        <a:spcBef>
                          <a:spcPts val="400"/>
                        </a:spcBef>
                        <a:spcAft>
                          <a:spcPts val="400"/>
                        </a:spcAft>
                      </a:pPr>
                      <a:r>
                        <a:rPr lang="en-GB" sz="1800" b="0" dirty="0">
                          <a:effectLst/>
                        </a:rPr>
                        <a:t>–4</a:t>
                      </a:r>
                      <a:endParaRPr lang="en-GB" sz="18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–7</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–21</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365229"/>
                  </a:ext>
                </a:extLst>
              </a:tr>
              <a:tr h="170815">
                <a:tc>
                  <a:txBody>
                    <a:bodyPr/>
                    <a:lstStyle/>
                    <a:p>
                      <a:pPr algn="ctr">
                        <a:spcBef>
                          <a:spcPts val="400"/>
                        </a:spcBef>
                        <a:spcAft>
                          <a:spcPts val="400"/>
                        </a:spcAft>
                      </a:pPr>
                      <a:r>
                        <a:rPr lang="en-GB" sz="1800" b="0" dirty="0">
                          <a:effectLst/>
                        </a:rPr>
                        <a:t>–3</a:t>
                      </a:r>
                      <a:endParaRPr lang="en-GB" sz="18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a:effectLst/>
                        </a:rPr>
                        <a:t>–4</a:t>
                      </a:r>
                      <a:endParaRPr lang="en-GB" sz="18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–16</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4806705"/>
                  </a:ext>
                </a:extLst>
              </a:tr>
              <a:tr h="162560">
                <a:tc>
                  <a:txBody>
                    <a:bodyPr/>
                    <a:lstStyle/>
                    <a:p>
                      <a:pPr algn="ctr">
                        <a:spcBef>
                          <a:spcPts val="400"/>
                        </a:spcBef>
                        <a:spcAft>
                          <a:spcPts val="400"/>
                        </a:spcAft>
                      </a:pPr>
                      <a:r>
                        <a:rPr lang="en-GB" sz="1800" b="0" dirty="0">
                          <a:effectLst/>
                        </a:rPr>
                        <a:t>–2</a:t>
                      </a:r>
                      <a:endParaRPr lang="en-GB" sz="18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a:effectLst/>
                        </a:rPr>
                        <a:t>–1</a:t>
                      </a:r>
                      <a:endParaRPr lang="en-GB" sz="18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–11</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9106614"/>
                  </a:ext>
                </a:extLst>
              </a:tr>
              <a:tr h="170815">
                <a:tc>
                  <a:txBody>
                    <a:bodyPr/>
                    <a:lstStyle/>
                    <a:p>
                      <a:pPr algn="ctr">
                        <a:spcBef>
                          <a:spcPts val="400"/>
                        </a:spcBef>
                        <a:spcAft>
                          <a:spcPts val="400"/>
                        </a:spcAft>
                      </a:pPr>
                      <a:r>
                        <a:rPr lang="en-GB" sz="1800" b="0" dirty="0">
                          <a:effectLst/>
                        </a:rPr>
                        <a:t>–1</a:t>
                      </a:r>
                      <a:endParaRPr lang="en-GB" sz="18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a:effectLst/>
                        </a:rPr>
                        <a:t>2</a:t>
                      </a:r>
                      <a:endParaRPr lang="en-GB" sz="18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–6</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3610589"/>
                  </a:ext>
                </a:extLst>
              </a:tr>
              <a:tr h="170815">
                <a:tc>
                  <a:txBody>
                    <a:bodyPr/>
                    <a:lstStyle/>
                    <a:p>
                      <a:pPr algn="ctr">
                        <a:spcBef>
                          <a:spcPts val="400"/>
                        </a:spcBef>
                        <a:spcAft>
                          <a:spcPts val="400"/>
                        </a:spcAft>
                      </a:pPr>
                      <a:r>
                        <a:rPr lang="en-GB" sz="1800" b="0" dirty="0">
                          <a:effectLst/>
                        </a:rPr>
                        <a:t>0</a:t>
                      </a:r>
                      <a:endParaRPr lang="en-GB" sz="18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a:effectLst/>
                        </a:rPr>
                        <a:t>5</a:t>
                      </a:r>
                      <a:endParaRPr lang="en-GB" sz="18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–1</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6520550"/>
                  </a:ext>
                </a:extLst>
              </a:tr>
              <a:tr h="162560">
                <a:tc>
                  <a:txBody>
                    <a:bodyPr/>
                    <a:lstStyle/>
                    <a:p>
                      <a:pPr algn="ctr">
                        <a:spcBef>
                          <a:spcPts val="400"/>
                        </a:spcBef>
                        <a:spcAft>
                          <a:spcPts val="400"/>
                        </a:spcAft>
                      </a:pPr>
                      <a:r>
                        <a:rPr lang="en-GB" sz="1800" b="0" dirty="0">
                          <a:effectLst/>
                        </a:rPr>
                        <a:t>1</a:t>
                      </a:r>
                      <a:endParaRPr lang="en-GB" sz="18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a:effectLst/>
                        </a:rPr>
                        <a:t>8</a:t>
                      </a:r>
                      <a:endParaRPr lang="en-GB" sz="18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4</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5982038"/>
                  </a:ext>
                </a:extLst>
              </a:tr>
              <a:tr h="170815">
                <a:tc>
                  <a:txBody>
                    <a:bodyPr/>
                    <a:lstStyle/>
                    <a:p>
                      <a:pPr algn="ctr">
                        <a:spcBef>
                          <a:spcPts val="400"/>
                        </a:spcBef>
                        <a:spcAft>
                          <a:spcPts val="400"/>
                        </a:spcAft>
                      </a:pPr>
                      <a:r>
                        <a:rPr lang="en-GB" sz="1800" b="0" dirty="0">
                          <a:effectLst/>
                        </a:rPr>
                        <a:t>2</a:t>
                      </a:r>
                      <a:endParaRPr lang="en-GB" sz="18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a:effectLst/>
                        </a:rPr>
                        <a:t>11</a:t>
                      </a:r>
                      <a:endParaRPr lang="en-GB" sz="18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9</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76951"/>
                  </a:ext>
                </a:extLst>
              </a:tr>
              <a:tr h="170815">
                <a:tc>
                  <a:txBody>
                    <a:bodyPr/>
                    <a:lstStyle/>
                    <a:p>
                      <a:pPr algn="ctr">
                        <a:spcBef>
                          <a:spcPts val="400"/>
                        </a:spcBef>
                        <a:spcAft>
                          <a:spcPts val="400"/>
                        </a:spcAft>
                      </a:pPr>
                      <a:r>
                        <a:rPr lang="en-GB" sz="1800" b="0" dirty="0">
                          <a:effectLst/>
                        </a:rPr>
                        <a:t>3</a:t>
                      </a:r>
                      <a:endParaRPr lang="en-GB" sz="18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14</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14</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8863215"/>
                  </a:ext>
                </a:extLst>
              </a:tr>
              <a:tr h="170815">
                <a:tc>
                  <a:txBody>
                    <a:bodyPr/>
                    <a:lstStyle/>
                    <a:p>
                      <a:pPr algn="ctr">
                        <a:spcBef>
                          <a:spcPts val="400"/>
                        </a:spcBef>
                        <a:spcAft>
                          <a:spcPts val="400"/>
                        </a:spcAft>
                      </a:pPr>
                      <a:r>
                        <a:rPr lang="en-GB" sz="1800" b="0" dirty="0">
                          <a:effectLst/>
                        </a:rPr>
                        <a:t>4</a:t>
                      </a:r>
                      <a:endParaRPr lang="en-GB" sz="18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17</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19</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6691518"/>
                  </a:ext>
                </a:extLst>
              </a:tr>
              <a:tr h="170815">
                <a:tc>
                  <a:txBody>
                    <a:bodyPr/>
                    <a:lstStyle/>
                    <a:p>
                      <a:pPr algn="ctr">
                        <a:spcBef>
                          <a:spcPts val="400"/>
                        </a:spcBef>
                        <a:spcAft>
                          <a:spcPts val="400"/>
                        </a:spcAft>
                      </a:pPr>
                      <a:r>
                        <a:rPr lang="en-GB" sz="1800" b="0" dirty="0">
                          <a:effectLst/>
                        </a:rPr>
                        <a:t>5</a:t>
                      </a:r>
                      <a:endParaRPr lang="en-GB" sz="18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20</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a:effectLst/>
                        </a:rPr>
                        <a:t>24</a:t>
                      </a:r>
                      <a:endParaRPr lang="en-GB" sz="18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2542375"/>
                  </a:ext>
                </a:extLst>
              </a:tr>
              <a:tr h="170815">
                <a:tc>
                  <a:txBody>
                    <a:bodyPr/>
                    <a:lstStyle/>
                    <a:p>
                      <a:pPr algn="ctr">
                        <a:spcBef>
                          <a:spcPts val="400"/>
                        </a:spcBef>
                        <a:spcAft>
                          <a:spcPts val="400"/>
                        </a:spcAft>
                      </a:pPr>
                      <a:r>
                        <a:rPr lang="en-GB" sz="1800" b="0" dirty="0">
                          <a:effectLst/>
                        </a:rPr>
                        <a:t>6</a:t>
                      </a:r>
                      <a:endParaRPr lang="en-GB" sz="18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23</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a:effectLst/>
                        </a:rPr>
                        <a:t>29</a:t>
                      </a:r>
                      <a:endParaRPr lang="en-GB" sz="18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1244452"/>
                  </a:ext>
                </a:extLst>
              </a:tr>
              <a:tr h="170815">
                <a:tc>
                  <a:txBody>
                    <a:bodyPr/>
                    <a:lstStyle/>
                    <a:p>
                      <a:pPr algn="ctr">
                        <a:spcBef>
                          <a:spcPts val="400"/>
                        </a:spcBef>
                        <a:spcAft>
                          <a:spcPts val="400"/>
                        </a:spcAft>
                      </a:pPr>
                      <a:r>
                        <a:rPr lang="en-GB" sz="1800" b="0" dirty="0">
                          <a:effectLst/>
                        </a:rPr>
                        <a:t>7</a:t>
                      </a:r>
                      <a:endParaRPr lang="en-GB" sz="18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26</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34</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07168"/>
                  </a:ext>
                </a:extLst>
              </a:tr>
              <a:tr h="170815">
                <a:tc>
                  <a:txBody>
                    <a:bodyPr/>
                    <a:lstStyle/>
                    <a:p>
                      <a:pPr algn="ctr">
                        <a:spcBef>
                          <a:spcPts val="400"/>
                        </a:spcBef>
                        <a:spcAft>
                          <a:spcPts val="400"/>
                        </a:spcAft>
                      </a:pPr>
                      <a:r>
                        <a:rPr lang="en-GB" sz="1800" b="0" dirty="0">
                          <a:effectLst/>
                        </a:rPr>
                        <a:t>8</a:t>
                      </a:r>
                      <a:endParaRPr lang="en-GB" sz="18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29</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39</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82945130"/>
                  </a:ext>
                </a:extLst>
              </a:tr>
              <a:tr h="170815">
                <a:tc>
                  <a:txBody>
                    <a:bodyPr/>
                    <a:lstStyle/>
                    <a:p>
                      <a:pPr algn="ctr">
                        <a:spcBef>
                          <a:spcPts val="400"/>
                        </a:spcBef>
                        <a:spcAft>
                          <a:spcPts val="400"/>
                        </a:spcAft>
                      </a:pPr>
                      <a:r>
                        <a:rPr lang="en-GB" sz="1800" b="0" dirty="0">
                          <a:effectLst/>
                        </a:rPr>
                        <a:t>9</a:t>
                      </a:r>
                      <a:endParaRPr lang="en-GB" sz="18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32</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44</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7484331"/>
                  </a:ext>
                </a:extLst>
              </a:tr>
              <a:tr h="170815">
                <a:tc>
                  <a:txBody>
                    <a:bodyPr/>
                    <a:lstStyle/>
                    <a:p>
                      <a:pPr algn="ctr">
                        <a:spcBef>
                          <a:spcPts val="400"/>
                        </a:spcBef>
                        <a:spcAft>
                          <a:spcPts val="400"/>
                        </a:spcAft>
                      </a:pPr>
                      <a:r>
                        <a:rPr lang="en-GB" sz="1800" b="0" dirty="0">
                          <a:effectLst/>
                        </a:rPr>
                        <a:t>10</a:t>
                      </a:r>
                      <a:endParaRPr lang="en-GB" sz="18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35</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49</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8293193"/>
                  </a:ext>
                </a:extLst>
              </a:tr>
              <a:tr h="170815">
                <a:tc>
                  <a:txBody>
                    <a:bodyPr/>
                    <a:lstStyle/>
                    <a:p>
                      <a:pPr algn="ctr">
                        <a:spcBef>
                          <a:spcPts val="400"/>
                        </a:spcBef>
                        <a:spcAft>
                          <a:spcPts val="400"/>
                        </a:spcAft>
                      </a:pPr>
                      <a:r>
                        <a:rPr lang="en-GB" sz="1800" b="0" dirty="0">
                          <a:effectLst/>
                        </a:rPr>
                        <a:t>11</a:t>
                      </a:r>
                      <a:endParaRPr lang="en-GB" sz="18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a:effectLst/>
                        </a:rPr>
                        <a:t>38</a:t>
                      </a:r>
                      <a:endParaRPr lang="en-GB" sz="18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54</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1993823"/>
                  </a:ext>
                </a:extLst>
              </a:tr>
              <a:tr h="170815">
                <a:tc>
                  <a:txBody>
                    <a:bodyPr/>
                    <a:lstStyle/>
                    <a:p>
                      <a:pPr algn="ctr">
                        <a:spcBef>
                          <a:spcPts val="400"/>
                        </a:spcBef>
                        <a:spcAft>
                          <a:spcPts val="400"/>
                        </a:spcAft>
                      </a:pPr>
                      <a:r>
                        <a:rPr lang="en-GB" sz="1800" b="0" dirty="0">
                          <a:effectLst/>
                        </a:rPr>
                        <a:t>12</a:t>
                      </a:r>
                      <a:endParaRPr lang="en-GB" sz="18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41</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59</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2310515"/>
                  </a:ext>
                </a:extLst>
              </a:tr>
            </a:tbl>
          </a:graphicData>
        </a:graphic>
      </p:graphicFrame>
    </p:spTree>
    <p:custDataLst>
      <p:tags r:id="rId1"/>
    </p:custDataLst>
    <p:extLst>
      <p:ext uri="{BB962C8B-B14F-4D97-AF65-F5344CB8AC3E}">
        <p14:creationId xmlns:p14="http://schemas.microsoft.com/office/powerpoint/2010/main" val="1278646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ea typeface="+mj-ea"/>
                <a:cs typeface="Arial" panose="020B0604020202020204" pitchFamily="34" charset="0"/>
              </a:rPr>
              <a:t>Example 4</a:t>
            </a:r>
            <a:endParaRPr lang="en-GB" dirty="0"/>
          </a:p>
        </p:txBody>
      </p:sp>
      <p:sp>
        <p:nvSpPr>
          <p:cNvPr id="7" name="Title 1">
            <a:extLst>
              <a:ext uri="{FF2B5EF4-FFF2-40B4-BE49-F238E27FC236}">
                <a16:creationId xmlns:a16="http://schemas.microsoft.com/office/drawing/2014/main" id="{4D581EB8-5389-48CC-BA5A-3FDB294DFF8E}"/>
              </a:ext>
            </a:extLst>
          </p:cNvPr>
          <p:cNvSpPr txBox="1">
            <a:spLocks/>
          </p:cNvSpPr>
          <p:nvPr/>
        </p:nvSpPr>
        <p:spPr>
          <a:xfrm>
            <a:off x="119336" y="434808"/>
            <a:ext cx="10657184" cy="4616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lnSpc>
                <a:spcPct val="100000"/>
              </a:lnSpc>
              <a:spcAft>
                <a:spcPts val="0"/>
              </a:spcAft>
              <a:buClrTx/>
              <a:buFontTx/>
            </a:pPr>
            <a:r>
              <a:rPr lang="en-GB" b="1" dirty="0"/>
              <a:t>Understand that the solution to an equation is the value of the variable at which two expressions are balanced</a:t>
            </a:r>
          </a:p>
        </p:txBody>
      </p:sp>
      <p:sp>
        <p:nvSpPr>
          <p:cNvPr id="13" name="TextBox 12">
            <a:extLst>
              <a:ext uri="{FF2B5EF4-FFF2-40B4-BE49-F238E27FC236}">
                <a16:creationId xmlns:a16="http://schemas.microsoft.com/office/drawing/2014/main" id="{773FC92C-BD5F-4BD4-99E4-5724A26B10A2}"/>
              </a:ext>
            </a:extLst>
          </p:cNvPr>
          <p:cNvSpPr txBox="1"/>
          <p:nvPr/>
        </p:nvSpPr>
        <p:spPr>
          <a:xfrm>
            <a:off x="234616" y="1744087"/>
            <a:ext cx="2448272" cy="4196020"/>
          </a:xfrm>
          <a:prstGeom prst="rect">
            <a:avLst/>
          </a:prstGeom>
          <a:noFill/>
        </p:spPr>
        <p:txBody>
          <a:bodyPr wrap="square">
            <a:spAutoFit/>
          </a:bodyPr>
          <a:lstStyle/>
          <a:p>
            <a:pPr marL="342900" lvl="0" indent="-342900">
              <a:spcBef>
                <a:spcPts val="400"/>
              </a:spcBef>
              <a:spcAft>
                <a:spcPts val="400"/>
              </a:spcAft>
              <a:buFont typeface="+mj-lt"/>
              <a:buAutoNum type="alphaLcParenR"/>
            </a:pPr>
            <a:r>
              <a:rPr lang="en-GB" sz="2000" dirty="0">
                <a:effectLst/>
                <a:latin typeface="+mj-lt"/>
                <a:ea typeface="Calibri" panose="020F0502020204030204" pitchFamily="34" charset="0"/>
                <a:cs typeface="Times New Roman" panose="02020603050405020304" pitchFamily="18" charset="0"/>
              </a:rPr>
              <a:t>Use the table to find the point where the expression 3</a:t>
            </a:r>
            <a:r>
              <a:rPr lang="en-GB" sz="2000" i="1" dirty="0">
                <a:effectLst/>
                <a:latin typeface="+mj-lt"/>
                <a:ea typeface="Calibri" panose="020F0502020204030204" pitchFamily="34" charset="0"/>
                <a:cs typeface="Times New Roman" panose="02020603050405020304" pitchFamily="18" charset="0"/>
              </a:rPr>
              <a:t>p</a:t>
            </a:r>
            <a:r>
              <a:rPr lang="en-GB" sz="2000" dirty="0">
                <a:effectLst/>
                <a:latin typeface="+mj-lt"/>
                <a:ea typeface="Calibri" panose="020F0502020204030204" pitchFamily="34" charset="0"/>
                <a:cs typeface="Times New Roman" panose="02020603050405020304" pitchFamily="18" charset="0"/>
              </a:rPr>
              <a:t> + 5 and the expression 5</a:t>
            </a:r>
            <a:r>
              <a:rPr lang="en-GB" sz="2000" i="1" dirty="0">
                <a:effectLst/>
                <a:latin typeface="+mj-lt"/>
                <a:ea typeface="Calibri" panose="020F0502020204030204" pitchFamily="34" charset="0"/>
                <a:cs typeface="Times New Roman" panose="02020603050405020304" pitchFamily="18" charset="0"/>
              </a:rPr>
              <a:t>p</a:t>
            </a:r>
            <a:r>
              <a:rPr lang="en-GB" sz="2000" dirty="0">
                <a:effectLst/>
                <a:latin typeface="+mj-lt"/>
                <a:ea typeface="Calibri" panose="020F0502020204030204" pitchFamily="34" charset="0"/>
                <a:cs typeface="Times New Roman" panose="02020603050405020304" pitchFamily="18" charset="0"/>
              </a:rPr>
              <a:t> − 1 both share the same value. </a:t>
            </a:r>
          </a:p>
          <a:p>
            <a:pPr marL="342900" lvl="0" indent="-342900">
              <a:spcBef>
                <a:spcPts val="400"/>
              </a:spcBef>
              <a:spcAft>
                <a:spcPts val="400"/>
              </a:spcAft>
              <a:buFont typeface="+mj-lt"/>
              <a:buAutoNum type="alphaLcParenR"/>
            </a:pPr>
            <a:r>
              <a:rPr lang="en-GB" sz="2000" dirty="0">
                <a:effectLst/>
                <a:latin typeface="+mj-lt"/>
                <a:ea typeface="Calibri" panose="020F0502020204030204" pitchFamily="34" charset="0"/>
                <a:cs typeface="Times New Roman" panose="02020603050405020304" pitchFamily="18" charset="0"/>
              </a:rPr>
              <a:t>Use the table to write down the value of p when 3</a:t>
            </a:r>
            <a:r>
              <a:rPr lang="en-GB" sz="2000" i="1" dirty="0">
                <a:effectLst/>
                <a:latin typeface="+mj-lt"/>
                <a:ea typeface="Calibri" panose="020F0502020204030204" pitchFamily="34" charset="0"/>
                <a:cs typeface="Times New Roman" panose="02020603050405020304" pitchFamily="18" charset="0"/>
              </a:rPr>
              <a:t>p</a:t>
            </a:r>
            <a:r>
              <a:rPr lang="en-GB" sz="2000" dirty="0">
                <a:effectLst/>
                <a:latin typeface="+mj-lt"/>
                <a:ea typeface="Calibri" panose="020F0502020204030204" pitchFamily="34" charset="0"/>
                <a:cs typeface="Times New Roman" panose="02020603050405020304" pitchFamily="18" charset="0"/>
              </a:rPr>
              <a:t> + 5 = 5</a:t>
            </a:r>
            <a:r>
              <a:rPr lang="en-GB" sz="2000" i="1" dirty="0">
                <a:effectLst/>
                <a:latin typeface="+mj-lt"/>
                <a:ea typeface="Calibri" panose="020F0502020204030204" pitchFamily="34" charset="0"/>
                <a:cs typeface="Times New Roman" panose="02020603050405020304" pitchFamily="18" charset="0"/>
              </a:rPr>
              <a:t>p</a:t>
            </a:r>
            <a:r>
              <a:rPr lang="en-GB" sz="2000" dirty="0">
                <a:effectLst/>
                <a:latin typeface="+mj-lt"/>
                <a:ea typeface="Calibri" panose="020F0502020204030204" pitchFamily="34" charset="0"/>
                <a:cs typeface="Times New Roman" panose="02020603050405020304" pitchFamily="18" charset="0"/>
              </a:rPr>
              <a:t> − 1. </a:t>
            </a:r>
          </a:p>
        </p:txBody>
      </p:sp>
      <p:sp>
        <p:nvSpPr>
          <p:cNvPr id="16" name="TextBox 15">
            <a:extLst>
              <a:ext uri="{FF2B5EF4-FFF2-40B4-BE49-F238E27FC236}">
                <a16:creationId xmlns:a16="http://schemas.microsoft.com/office/drawing/2014/main" id="{608BC48A-0E30-4C6F-AFB2-B111276C0B7F}"/>
              </a:ext>
            </a:extLst>
          </p:cNvPr>
          <p:cNvSpPr txBox="1"/>
          <p:nvPr/>
        </p:nvSpPr>
        <p:spPr>
          <a:xfrm>
            <a:off x="6070964" y="4232498"/>
            <a:ext cx="6097656" cy="1744067"/>
          </a:xfrm>
          <a:prstGeom prst="rect">
            <a:avLst/>
          </a:prstGeom>
          <a:noFill/>
        </p:spPr>
        <p:txBody>
          <a:bodyPr wrap="square">
            <a:spAutoFit/>
          </a:bodyPr>
          <a:lstStyle/>
          <a:p>
            <a:pPr marL="514350" lvl="0" indent="-514350">
              <a:spcBef>
                <a:spcPts val="400"/>
              </a:spcBef>
              <a:spcAft>
                <a:spcPts val="400"/>
              </a:spcAft>
              <a:buFont typeface="+mj-lt"/>
              <a:buAutoNum type="alphaLcParenR" startAt="3"/>
            </a:pPr>
            <a:r>
              <a:rPr lang="en-GB" sz="2000" dirty="0">
                <a:effectLst/>
                <a:latin typeface="+mj-lt"/>
                <a:ea typeface="Calibri" panose="020F0502020204030204" pitchFamily="34" charset="0"/>
                <a:cs typeface="Times New Roman" panose="02020603050405020304" pitchFamily="18" charset="0"/>
              </a:rPr>
              <a:t>Use the graph to find the point where the expression 3</a:t>
            </a:r>
            <a:r>
              <a:rPr lang="en-GB" sz="2000" i="1" dirty="0">
                <a:effectLst/>
                <a:latin typeface="+mj-lt"/>
                <a:ea typeface="Calibri" panose="020F0502020204030204" pitchFamily="34" charset="0"/>
                <a:cs typeface="Times New Roman" panose="02020603050405020304" pitchFamily="18" charset="0"/>
              </a:rPr>
              <a:t>p</a:t>
            </a:r>
            <a:r>
              <a:rPr lang="en-GB" sz="2000" dirty="0">
                <a:effectLst/>
                <a:latin typeface="+mj-lt"/>
                <a:ea typeface="Calibri" panose="020F0502020204030204" pitchFamily="34" charset="0"/>
                <a:cs typeface="Times New Roman" panose="02020603050405020304" pitchFamily="18" charset="0"/>
              </a:rPr>
              <a:t> + 5 and the expression 5</a:t>
            </a:r>
            <a:r>
              <a:rPr lang="en-GB" sz="2000" i="1" dirty="0">
                <a:effectLst/>
                <a:latin typeface="+mj-lt"/>
                <a:ea typeface="Calibri" panose="020F0502020204030204" pitchFamily="34" charset="0"/>
                <a:cs typeface="Times New Roman" panose="02020603050405020304" pitchFamily="18" charset="0"/>
              </a:rPr>
              <a:t>p</a:t>
            </a:r>
            <a:r>
              <a:rPr lang="en-GB" sz="2000" dirty="0">
                <a:effectLst/>
                <a:latin typeface="+mj-lt"/>
                <a:ea typeface="Calibri" panose="020F0502020204030204" pitchFamily="34" charset="0"/>
                <a:cs typeface="Times New Roman" panose="02020603050405020304" pitchFamily="18" charset="0"/>
              </a:rPr>
              <a:t> − 1 both share the same value.</a:t>
            </a:r>
          </a:p>
          <a:p>
            <a:pPr marL="514350" indent="-514350">
              <a:buFont typeface="+mj-lt"/>
              <a:buAutoNum type="alphaLcParenR" startAt="3"/>
            </a:pPr>
            <a:r>
              <a:rPr lang="en-GB" sz="2000" dirty="0">
                <a:effectLst/>
                <a:latin typeface="+mj-lt"/>
                <a:ea typeface="Calibri" panose="020F0502020204030204" pitchFamily="34" charset="0"/>
                <a:cs typeface="Times New Roman" panose="02020603050405020304" pitchFamily="18" charset="0"/>
              </a:rPr>
              <a:t>Use the graph to write down the value of </a:t>
            </a:r>
            <a:r>
              <a:rPr lang="en-GB" sz="2000" i="1" dirty="0">
                <a:effectLst/>
                <a:latin typeface="+mj-lt"/>
                <a:ea typeface="Calibri" panose="020F0502020204030204" pitchFamily="34" charset="0"/>
                <a:cs typeface="Times New Roman" panose="02020603050405020304" pitchFamily="18" charset="0"/>
              </a:rPr>
              <a:t>p</a:t>
            </a:r>
            <a:r>
              <a:rPr lang="en-GB" sz="2000" dirty="0">
                <a:effectLst/>
                <a:latin typeface="+mj-lt"/>
                <a:ea typeface="Calibri" panose="020F0502020204030204" pitchFamily="34" charset="0"/>
                <a:cs typeface="Times New Roman" panose="02020603050405020304" pitchFamily="18" charset="0"/>
              </a:rPr>
              <a:t> when 3</a:t>
            </a:r>
            <a:r>
              <a:rPr lang="en-GB" sz="2000" i="1" dirty="0">
                <a:effectLst/>
                <a:latin typeface="+mj-lt"/>
                <a:ea typeface="Calibri" panose="020F0502020204030204" pitchFamily="34" charset="0"/>
                <a:cs typeface="Times New Roman" panose="02020603050405020304" pitchFamily="18" charset="0"/>
              </a:rPr>
              <a:t>p</a:t>
            </a:r>
            <a:r>
              <a:rPr lang="en-GB" sz="2000" dirty="0">
                <a:effectLst/>
                <a:latin typeface="+mj-lt"/>
                <a:ea typeface="Calibri" panose="020F0502020204030204" pitchFamily="34" charset="0"/>
                <a:cs typeface="Times New Roman" panose="02020603050405020304" pitchFamily="18" charset="0"/>
              </a:rPr>
              <a:t> + 5 = 5</a:t>
            </a:r>
            <a:r>
              <a:rPr lang="en-GB" sz="2000" i="1" dirty="0">
                <a:effectLst/>
                <a:latin typeface="+mj-lt"/>
                <a:ea typeface="Calibri" panose="020F0502020204030204" pitchFamily="34" charset="0"/>
                <a:cs typeface="Times New Roman" panose="02020603050405020304" pitchFamily="18" charset="0"/>
              </a:rPr>
              <a:t>p</a:t>
            </a:r>
            <a:r>
              <a:rPr lang="en-GB" sz="2000" dirty="0">
                <a:effectLst/>
                <a:latin typeface="+mj-lt"/>
                <a:ea typeface="Calibri" panose="020F0502020204030204" pitchFamily="34" charset="0"/>
                <a:cs typeface="Times New Roman" panose="02020603050405020304" pitchFamily="18" charset="0"/>
              </a:rPr>
              <a:t> − 1.</a:t>
            </a:r>
            <a:endParaRPr lang="en-GB" sz="2000" dirty="0">
              <a:latin typeface="+mj-lt"/>
            </a:endParaRPr>
          </a:p>
        </p:txBody>
      </p:sp>
      <p:sp>
        <p:nvSpPr>
          <p:cNvPr id="18" name="TextBox 17">
            <a:extLst>
              <a:ext uri="{FF2B5EF4-FFF2-40B4-BE49-F238E27FC236}">
                <a16:creationId xmlns:a16="http://schemas.microsoft.com/office/drawing/2014/main" id="{A8DEF2F7-FDA3-48C8-A401-06B5FE2F90D5}"/>
              </a:ext>
            </a:extLst>
          </p:cNvPr>
          <p:cNvSpPr txBox="1"/>
          <p:nvPr/>
        </p:nvSpPr>
        <p:spPr>
          <a:xfrm>
            <a:off x="6070964" y="1278392"/>
            <a:ext cx="6097656" cy="400110"/>
          </a:xfrm>
          <a:prstGeom prst="rect">
            <a:avLst/>
          </a:prstGeom>
          <a:noFill/>
        </p:spPr>
        <p:txBody>
          <a:bodyPr wrap="square">
            <a:spAutoFit/>
          </a:bodyPr>
          <a:lstStyle/>
          <a:p>
            <a:pPr>
              <a:spcBef>
                <a:spcPts val="400"/>
              </a:spcBef>
              <a:spcAft>
                <a:spcPts val="400"/>
              </a:spcAft>
              <a:buNone/>
            </a:pPr>
            <a:r>
              <a:rPr lang="en-GB" sz="2000" dirty="0">
                <a:effectLst/>
                <a:latin typeface="+mj-lt"/>
                <a:ea typeface="Calibri" panose="020F0502020204030204" pitchFamily="34" charset="0"/>
                <a:cs typeface="Times New Roman" panose="02020603050405020304" pitchFamily="18" charset="0"/>
              </a:rPr>
              <a:t>Both lines have been drawn on the same axes.</a:t>
            </a:r>
          </a:p>
        </p:txBody>
      </p:sp>
      <p:pic>
        <p:nvPicPr>
          <p:cNvPr id="19" name="Picture 18">
            <a:extLst>
              <a:ext uri="{FF2B5EF4-FFF2-40B4-BE49-F238E27FC236}">
                <a16:creationId xmlns:a16="http://schemas.microsoft.com/office/drawing/2014/main" id="{51AEFD2C-1395-4559-8356-0570374750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4111" y="1678705"/>
            <a:ext cx="3800762" cy="2553793"/>
          </a:xfrm>
          <a:prstGeom prst="rect">
            <a:avLst/>
          </a:prstGeom>
        </p:spPr>
      </p:pic>
      <p:graphicFrame>
        <p:nvGraphicFramePr>
          <p:cNvPr id="20" name="Table 19">
            <a:extLst>
              <a:ext uri="{FF2B5EF4-FFF2-40B4-BE49-F238E27FC236}">
                <a16:creationId xmlns:a16="http://schemas.microsoft.com/office/drawing/2014/main" id="{D4A5CEDB-BBA9-4771-8955-4093FDBB1FE5}"/>
              </a:ext>
            </a:extLst>
          </p:cNvPr>
          <p:cNvGraphicFramePr>
            <a:graphicFrameLocks noGrp="1"/>
          </p:cNvGraphicFramePr>
          <p:nvPr>
            <p:extLst>
              <p:ext uri="{D42A27DB-BD31-4B8C-83A1-F6EECF244321}">
                <p14:modId xmlns:p14="http://schemas.microsoft.com/office/powerpoint/2010/main" val="910108798"/>
              </p:ext>
            </p:extLst>
          </p:nvPr>
        </p:nvGraphicFramePr>
        <p:xfrm>
          <a:off x="2682888" y="1161432"/>
          <a:ext cx="3240000" cy="5261760"/>
        </p:xfrm>
        <a:graphic>
          <a:graphicData uri="http://schemas.openxmlformats.org/drawingml/2006/table">
            <a:tbl>
              <a:tblPr firstRow="1" firstCol="1" bandRow="1">
                <a:tableStyleId>{10A1B5D5-9B99-4C35-A422-299274C87663}</a:tableStyleId>
              </a:tblPr>
              <a:tblGrid>
                <a:gridCol w="1080000">
                  <a:extLst>
                    <a:ext uri="{9D8B030D-6E8A-4147-A177-3AD203B41FA5}">
                      <a16:colId xmlns:a16="http://schemas.microsoft.com/office/drawing/2014/main" val="2245247305"/>
                    </a:ext>
                  </a:extLst>
                </a:gridCol>
                <a:gridCol w="1080000">
                  <a:extLst>
                    <a:ext uri="{9D8B030D-6E8A-4147-A177-3AD203B41FA5}">
                      <a16:colId xmlns:a16="http://schemas.microsoft.com/office/drawing/2014/main" val="2809701007"/>
                    </a:ext>
                  </a:extLst>
                </a:gridCol>
                <a:gridCol w="1080000">
                  <a:extLst>
                    <a:ext uri="{9D8B030D-6E8A-4147-A177-3AD203B41FA5}">
                      <a16:colId xmlns:a16="http://schemas.microsoft.com/office/drawing/2014/main" val="4240334129"/>
                    </a:ext>
                  </a:extLst>
                </a:gridCol>
              </a:tblGrid>
              <a:tr h="324000">
                <a:tc>
                  <a:txBody>
                    <a:bodyPr/>
                    <a:lstStyle/>
                    <a:p>
                      <a:pPr algn="ctr">
                        <a:spcBef>
                          <a:spcPts val="400"/>
                        </a:spcBef>
                        <a:spcAft>
                          <a:spcPts val="400"/>
                        </a:spcAft>
                      </a:pPr>
                      <a:r>
                        <a:rPr lang="en-GB" sz="1800" dirty="0">
                          <a:effectLst/>
                        </a:rPr>
                        <a:t>p</a:t>
                      </a:r>
                      <a:endParaRPr lang="en-GB" sz="1800" b="1"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3p + 5</a:t>
                      </a:r>
                      <a:endParaRPr lang="en-GB" sz="1800" b="1"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5p − 1</a:t>
                      </a:r>
                      <a:endParaRPr lang="en-GB" sz="1800" b="1"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5293623"/>
                  </a:ext>
                </a:extLst>
              </a:tr>
              <a:tr h="162560">
                <a:tc>
                  <a:txBody>
                    <a:bodyPr/>
                    <a:lstStyle/>
                    <a:p>
                      <a:pPr algn="ctr">
                        <a:spcBef>
                          <a:spcPts val="400"/>
                        </a:spcBef>
                        <a:spcAft>
                          <a:spcPts val="400"/>
                        </a:spcAft>
                      </a:pPr>
                      <a:r>
                        <a:rPr lang="en-GB" sz="1800" b="0" dirty="0">
                          <a:effectLst/>
                        </a:rPr>
                        <a:t>−5</a:t>
                      </a:r>
                      <a:endParaRPr lang="en-GB" sz="18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–10</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–26</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9437750"/>
                  </a:ext>
                </a:extLst>
              </a:tr>
              <a:tr h="170815">
                <a:tc>
                  <a:txBody>
                    <a:bodyPr/>
                    <a:lstStyle/>
                    <a:p>
                      <a:pPr algn="ctr">
                        <a:spcBef>
                          <a:spcPts val="400"/>
                        </a:spcBef>
                        <a:spcAft>
                          <a:spcPts val="400"/>
                        </a:spcAft>
                      </a:pPr>
                      <a:r>
                        <a:rPr lang="en-GB" sz="1800" b="0" dirty="0">
                          <a:effectLst/>
                        </a:rPr>
                        <a:t>–4</a:t>
                      </a:r>
                      <a:endParaRPr lang="en-GB" sz="18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–7</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–21</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365229"/>
                  </a:ext>
                </a:extLst>
              </a:tr>
              <a:tr h="170815">
                <a:tc>
                  <a:txBody>
                    <a:bodyPr/>
                    <a:lstStyle/>
                    <a:p>
                      <a:pPr algn="ctr">
                        <a:spcBef>
                          <a:spcPts val="400"/>
                        </a:spcBef>
                        <a:spcAft>
                          <a:spcPts val="400"/>
                        </a:spcAft>
                      </a:pPr>
                      <a:r>
                        <a:rPr lang="en-GB" sz="1800" b="0" dirty="0">
                          <a:effectLst/>
                        </a:rPr>
                        <a:t>–3</a:t>
                      </a:r>
                      <a:endParaRPr lang="en-GB" sz="18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a:effectLst/>
                        </a:rPr>
                        <a:t>–4</a:t>
                      </a:r>
                      <a:endParaRPr lang="en-GB" sz="18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–16</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4806705"/>
                  </a:ext>
                </a:extLst>
              </a:tr>
              <a:tr h="162560">
                <a:tc>
                  <a:txBody>
                    <a:bodyPr/>
                    <a:lstStyle/>
                    <a:p>
                      <a:pPr algn="ctr">
                        <a:spcBef>
                          <a:spcPts val="400"/>
                        </a:spcBef>
                        <a:spcAft>
                          <a:spcPts val="400"/>
                        </a:spcAft>
                      </a:pPr>
                      <a:r>
                        <a:rPr lang="en-GB" sz="1800" b="0" dirty="0">
                          <a:effectLst/>
                        </a:rPr>
                        <a:t>–2</a:t>
                      </a:r>
                      <a:endParaRPr lang="en-GB" sz="18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a:effectLst/>
                        </a:rPr>
                        <a:t>–1</a:t>
                      </a:r>
                      <a:endParaRPr lang="en-GB" sz="18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–11</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9106614"/>
                  </a:ext>
                </a:extLst>
              </a:tr>
              <a:tr h="170815">
                <a:tc>
                  <a:txBody>
                    <a:bodyPr/>
                    <a:lstStyle/>
                    <a:p>
                      <a:pPr algn="ctr">
                        <a:spcBef>
                          <a:spcPts val="400"/>
                        </a:spcBef>
                        <a:spcAft>
                          <a:spcPts val="400"/>
                        </a:spcAft>
                      </a:pPr>
                      <a:r>
                        <a:rPr lang="en-GB" sz="1800" b="0" dirty="0">
                          <a:effectLst/>
                        </a:rPr>
                        <a:t>–1</a:t>
                      </a:r>
                      <a:endParaRPr lang="en-GB" sz="18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a:effectLst/>
                        </a:rPr>
                        <a:t>2</a:t>
                      </a:r>
                      <a:endParaRPr lang="en-GB" sz="18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–6</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3610589"/>
                  </a:ext>
                </a:extLst>
              </a:tr>
              <a:tr h="170815">
                <a:tc>
                  <a:txBody>
                    <a:bodyPr/>
                    <a:lstStyle/>
                    <a:p>
                      <a:pPr algn="ctr">
                        <a:spcBef>
                          <a:spcPts val="400"/>
                        </a:spcBef>
                        <a:spcAft>
                          <a:spcPts val="400"/>
                        </a:spcAft>
                      </a:pPr>
                      <a:r>
                        <a:rPr lang="en-GB" sz="1800" b="0" dirty="0">
                          <a:effectLst/>
                        </a:rPr>
                        <a:t>0</a:t>
                      </a:r>
                      <a:endParaRPr lang="en-GB" sz="18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a:effectLst/>
                        </a:rPr>
                        <a:t>5</a:t>
                      </a:r>
                      <a:endParaRPr lang="en-GB" sz="18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–1</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6520550"/>
                  </a:ext>
                </a:extLst>
              </a:tr>
              <a:tr h="162560">
                <a:tc>
                  <a:txBody>
                    <a:bodyPr/>
                    <a:lstStyle/>
                    <a:p>
                      <a:pPr algn="ctr">
                        <a:spcBef>
                          <a:spcPts val="400"/>
                        </a:spcBef>
                        <a:spcAft>
                          <a:spcPts val="400"/>
                        </a:spcAft>
                      </a:pPr>
                      <a:r>
                        <a:rPr lang="en-GB" sz="1800" b="0" dirty="0">
                          <a:effectLst/>
                        </a:rPr>
                        <a:t>1</a:t>
                      </a:r>
                      <a:endParaRPr lang="en-GB" sz="18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a:effectLst/>
                        </a:rPr>
                        <a:t>8</a:t>
                      </a:r>
                      <a:endParaRPr lang="en-GB" sz="18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4</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5982038"/>
                  </a:ext>
                </a:extLst>
              </a:tr>
              <a:tr h="170815">
                <a:tc>
                  <a:txBody>
                    <a:bodyPr/>
                    <a:lstStyle/>
                    <a:p>
                      <a:pPr algn="ctr">
                        <a:spcBef>
                          <a:spcPts val="400"/>
                        </a:spcBef>
                        <a:spcAft>
                          <a:spcPts val="400"/>
                        </a:spcAft>
                      </a:pPr>
                      <a:r>
                        <a:rPr lang="en-GB" sz="1800" b="0" dirty="0">
                          <a:effectLst/>
                        </a:rPr>
                        <a:t>2</a:t>
                      </a:r>
                      <a:endParaRPr lang="en-GB" sz="18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a:effectLst/>
                        </a:rPr>
                        <a:t>11</a:t>
                      </a:r>
                      <a:endParaRPr lang="en-GB" sz="18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9</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76951"/>
                  </a:ext>
                </a:extLst>
              </a:tr>
              <a:tr h="170815">
                <a:tc>
                  <a:txBody>
                    <a:bodyPr/>
                    <a:lstStyle/>
                    <a:p>
                      <a:pPr algn="ctr">
                        <a:spcBef>
                          <a:spcPts val="400"/>
                        </a:spcBef>
                        <a:spcAft>
                          <a:spcPts val="400"/>
                        </a:spcAft>
                      </a:pPr>
                      <a:r>
                        <a:rPr lang="en-GB" sz="1800" b="0" dirty="0">
                          <a:effectLst/>
                        </a:rPr>
                        <a:t>3</a:t>
                      </a:r>
                      <a:endParaRPr lang="en-GB" sz="18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14</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14</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8863215"/>
                  </a:ext>
                </a:extLst>
              </a:tr>
              <a:tr h="170815">
                <a:tc>
                  <a:txBody>
                    <a:bodyPr/>
                    <a:lstStyle/>
                    <a:p>
                      <a:pPr algn="ctr">
                        <a:spcBef>
                          <a:spcPts val="400"/>
                        </a:spcBef>
                        <a:spcAft>
                          <a:spcPts val="400"/>
                        </a:spcAft>
                      </a:pPr>
                      <a:r>
                        <a:rPr lang="en-GB" sz="1800" b="0" dirty="0">
                          <a:effectLst/>
                        </a:rPr>
                        <a:t>4</a:t>
                      </a:r>
                      <a:endParaRPr lang="en-GB" sz="18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17</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19</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6691518"/>
                  </a:ext>
                </a:extLst>
              </a:tr>
              <a:tr h="170815">
                <a:tc>
                  <a:txBody>
                    <a:bodyPr/>
                    <a:lstStyle/>
                    <a:p>
                      <a:pPr algn="ctr">
                        <a:spcBef>
                          <a:spcPts val="400"/>
                        </a:spcBef>
                        <a:spcAft>
                          <a:spcPts val="400"/>
                        </a:spcAft>
                      </a:pPr>
                      <a:r>
                        <a:rPr lang="en-GB" sz="1800" b="0" dirty="0">
                          <a:effectLst/>
                        </a:rPr>
                        <a:t>5</a:t>
                      </a:r>
                      <a:endParaRPr lang="en-GB" sz="18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20</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a:effectLst/>
                        </a:rPr>
                        <a:t>24</a:t>
                      </a:r>
                      <a:endParaRPr lang="en-GB" sz="18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2542375"/>
                  </a:ext>
                </a:extLst>
              </a:tr>
              <a:tr h="170815">
                <a:tc>
                  <a:txBody>
                    <a:bodyPr/>
                    <a:lstStyle/>
                    <a:p>
                      <a:pPr algn="ctr">
                        <a:spcBef>
                          <a:spcPts val="400"/>
                        </a:spcBef>
                        <a:spcAft>
                          <a:spcPts val="400"/>
                        </a:spcAft>
                      </a:pPr>
                      <a:r>
                        <a:rPr lang="en-GB" sz="1800" b="0" dirty="0">
                          <a:effectLst/>
                        </a:rPr>
                        <a:t>6</a:t>
                      </a:r>
                      <a:endParaRPr lang="en-GB" sz="18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23</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a:effectLst/>
                        </a:rPr>
                        <a:t>29</a:t>
                      </a:r>
                      <a:endParaRPr lang="en-GB" sz="18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1244452"/>
                  </a:ext>
                </a:extLst>
              </a:tr>
              <a:tr h="170815">
                <a:tc>
                  <a:txBody>
                    <a:bodyPr/>
                    <a:lstStyle/>
                    <a:p>
                      <a:pPr algn="ctr">
                        <a:spcBef>
                          <a:spcPts val="400"/>
                        </a:spcBef>
                        <a:spcAft>
                          <a:spcPts val="400"/>
                        </a:spcAft>
                      </a:pPr>
                      <a:r>
                        <a:rPr lang="en-GB" sz="1800" b="0" dirty="0">
                          <a:effectLst/>
                        </a:rPr>
                        <a:t>7</a:t>
                      </a:r>
                      <a:endParaRPr lang="en-GB" sz="18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26</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34</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07168"/>
                  </a:ext>
                </a:extLst>
              </a:tr>
              <a:tr h="170815">
                <a:tc>
                  <a:txBody>
                    <a:bodyPr/>
                    <a:lstStyle/>
                    <a:p>
                      <a:pPr algn="ctr">
                        <a:spcBef>
                          <a:spcPts val="400"/>
                        </a:spcBef>
                        <a:spcAft>
                          <a:spcPts val="400"/>
                        </a:spcAft>
                      </a:pPr>
                      <a:r>
                        <a:rPr lang="en-GB" sz="1800" b="0" dirty="0">
                          <a:effectLst/>
                        </a:rPr>
                        <a:t>8</a:t>
                      </a:r>
                      <a:endParaRPr lang="en-GB" sz="18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29</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39</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82945130"/>
                  </a:ext>
                </a:extLst>
              </a:tr>
              <a:tr h="170815">
                <a:tc>
                  <a:txBody>
                    <a:bodyPr/>
                    <a:lstStyle/>
                    <a:p>
                      <a:pPr algn="ctr">
                        <a:spcBef>
                          <a:spcPts val="400"/>
                        </a:spcBef>
                        <a:spcAft>
                          <a:spcPts val="400"/>
                        </a:spcAft>
                      </a:pPr>
                      <a:r>
                        <a:rPr lang="en-GB" sz="1800" b="0" dirty="0">
                          <a:effectLst/>
                        </a:rPr>
                        <a:t>9</a:t>
                      </a:r>
                      <a:endParaRPr lang="en-GB" sz="18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32</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44</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7484331"/>
                  </a:ext>
                </a:extLst>
              </a:tr>
              <a:tr h="170815">
                <a:tc>
                  <a:txBody>
                    <a:bodyPr/>
                    <a:lstStyle/>
                    <a:p>
                      <a:pPr algn="ctr">
                        <a:spcBef>
                          <a:spcPts val="400"/>
                        </a:spcBef>
                        <a:spcAft>
                          <a:spcPts val="400"/>
                        </a:spcAft>
                      </a:pPr>
                      <a:r>
                        <a:rPr lang="en-GB" sz="1800" b="0" dirty="0">
                          <a:effectLst/>
                        </a:rPr>
                        <a:t>10</a:t>
                      </a:r>
                      <a:endParaRPr lang="en-GB" sz="18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35</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49</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8293193"/>
                  </a:ext>
                </a:extLst>
              </a:tr>
              <a:tr h="170815">
                <a:tc>
                  <a:txBody>
                    <a:bodyPr/>
                    <a:lstStyle/>
                    <a:p>
                      <a:pPr algn="ctr">
                        <a:spcBef>
                          <a:spcPts val="400"/>
                        </a:spcBef>
                        <a:spcAft>
                          <a:spcPts val="400"/>
                        </a:spcAft>
                      </a:pPr>
                      <a:r>
                        <a:rPr lang="en-GB" sz="1800" b="0" dirty="0">
                          <a:effectLst/>
                        </a:rPr>
                        <a:t>11</a:t>
                      </a:r>
                      <a:endParaRPr lang="en-GB" sz="18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a:effectLst/>
                        </a:rPr>
                        <a:t>38</a:t>
                      </a:r>
                      <a:endParaRPr lang="en-GB" sz="18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54</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1993823"/>
                  </a:ext>
                </a:extLst>
              </a:tr>
              <a:tr h="170815">
                <a:tc>
                  <a:txBody>
                    <a:bodyPr/>
                    <a:lstStyle/>
                    <a:p>
                      <a:pPr algn="ctr">
                        <a:spcBef>
                          <a:spcPts val="400"/>
                        </a:spcBef>
                        <a:spcAft>
                          <a:spcPts val="400"/>
                        </a:spcAft>
                      </a:pPr>
                      <a:r>
                        <a:rPr lang="en-GB" sz="1800" b="0" dirty="0">
                          <a:effectLst/>
                        </a:rPr>
                        <a:t>12</a:t>
                      </a:r>
                      <a:endParaRPr lang="en-GB" sz="18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a:effectLst/>
                        </a:rPr>
                        <a:t>41</a:t>
                      </a:r>
                      <a:endParaRPr lang="en-GB" sz="18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59</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2310515"/>
                  </a:ext>
                </a:extLst>
              </a:tr>
            </a:tbl>
          </a:graphicData>
        </a:graphic>
      </p:graphicFrame>
    </p:spTree>
    <p:extLst>
      <p:ext uri="{BB962C8B-B14F-4D97-AF65-F5344CB8AC3E}">
        <p14:creationId xmlns:p14="http://schemas.microsoft.com/office/powerpoint/2010/main" val="717258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4</a:t>
            </a:r>
            <a:endParaRPr lang="en-GB" dirty="0"/>
          </a:p>
        </p:txBody>
      </p:sp>
      <p:sp>
        <p:nvSpPr>
          <p:cNvPr id="7" name="Title 1">
            <a:extLst>
              <a:ext uri="{FF2B5EF4-FFF2-40B4-BE49-F238E27FC236}">
                <a16:creationId xmlns:a16="http://schemas.microsoft.com/office/drawing/2014/main" id="{4D581EB8-5389-48CC-BA5A-3FDB294DFF8E}"/>
              </a:ext>
            </a:extLst>
          </p:cNvPr>
          <p:cNvSpPr txBox="1">
            <a:spLocks/>
          </p:cNvSpPr>
          <p:nvPr/>
        </p:nvSpPr>
        <p:spPr>
          <a:xfrm>
            <a:off x="119336" y="434808"/>
            <a:ext cx="10657184" cy="4616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lnSpc>
                <a:spcPct val="100000"/>
              </a:lnSpc>
              <a:spcAft>
                <a:spcPts val="0"/>
              </a:spcAft>
              <a:buClrTx/>
              <a:buFontTx/>
            </a:pPr>
            <a:r>
              <a:rPr lang="en-GB" b="1" dirty="0"/>
              <a:t>Understand that the solution to an equation is the value of the variable at which two expressions are balanced</a:t>
            </a:r>
          </a:p>
        </p:txBody>
      </p:sp>
      <p:sp>
        <p:nvSpPr>
          <p:cNvPr id="18" name="TextBox 17">
            <a:extLst>
              <a:ext uri="{FF2B5EF4-FFF2-40B4-BE49-F238E27FC236}">
                <a16:creationId xmlns:a16="http://schemas.microsoft.com/office/drawing/2014/main" id="{A8DEF2F7-FDA3-48C8-A401-06B5FE2F90D5}"/>
              </a:ext>
            </a:extLst>
          </p:cNvPr>
          <p:cNvSpPr txBox="1"/>
          <p:nvPr/>
        </p:nvSpPr>
        <p:spPr>
          <a:xfrm>
            <a:off x="6023992" y="1441649"/>
            <a:ext cx="6097656" cy="400110"/>
          </a:xfrm>
          <a:prstGeom prst="rect">
            <a:avLst/>
          </a:prstGeom>
          <a:noFill/>
        </p:spPr>
        <p:txBody>
          <a:bodyPr wrap="square">
            <a:spAutoFit/>
          </a:bodyPr>
          <a:lstStyle/>
          <a:p>
            <a:pPr>
              <a:spcBef>
                <a:spcPts val="400"/>
              </a:spcBef>
              <a:spcAft>
                <a:spcPts val="400"/>
              </a:spcAft>
              <a:buNone/>
            </a:pPr>
            <a:r>
              <a:rPr lang="en-GB" sz="2000" dirty="0">
                <a:effectLst/>
                <a:latin typeface="+mj-lt"/>
                <a:ea typeface="Calibri" panose="020F0502020204030204" pitchFamily="34" charset="0"/>
                <a:cs typeface="Times New Roman" panose="02020603050405020304" pitchFamily="18" charset="0"/>
              </a:rPr>
              <a:t>Both lines have been drawn on the same axes.</a:t>
            </a:r>
          </a:p>
        </p:txBody>
      </p:sp>
      <p:pic>
        <p:nvPicPr>
          <p:cNvPr id="19" name="Picture 18">
            <a:extLst>
              <a:ext uri="{FF2B5EF4-FFF2-40B4-BE49-F238E27FC236}">
                <a16:creationId xmlns:a16="http://schemas.microsoft.com/office/drawing/2014/main" id="{51AEFD2C-1395-4559-8356-0570374750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3992" y="1841759"/>
            <a:ext cx="5805943" cy="3901106"/>
          </a:xfrm>
          <a:prstGeom prst="rect">
            <a:avLst/>
          </a:prstGeom>
        </p:spPr>
      </p:pic>
      <p:graphicFrame>
        <p:nvGraphicFramePr>
          <p:cNvPr id="20" name="Table 19">
            <a:extLst>
              <a:ext uri="{FF2B5EF4-FFF2-40B4-BE49-F238E27FC236}">
                <a16:creationId xmlns:a16="http://schemas.microsoft.com/office/drawing/2014/main" id="{D4A5CEDB-BBA9-4771-8955-4093FDBB1FE5}"/>
              </a:ext>
            </a:extLst>
          </p:cNvPr>
          <p:cNvGraphicFramePr>
            <a:graphicFrameLocks noGrp="1"/>
          </p:cNvGraphicFramePr>
          <p:nvPr>
            <p:extLst>
              <p:ext uri="{D42A27DB-BD31-4B8C-83A1-F6EECF244321}">
                <p14:modId xmlns:p14="http://schemas.microsoft.com/office/powerpoint/2010/main" val="1098021805"/>
              </p:ext>
            </p:extLst>
          </p:nvPr>
        </p:nvGraphicFramePr>
        <p:xfrm>
          <a:off x="2207928" y="1161432"/>
          <a:ext cx="3240000" cy="5261760"/>
        </p:xfrm>
        <a:graphic>
          <a:graphicData uri="http://schemas.openxmlformats.org/drawingml/2006/table">
            <a:tbl>
              <a:tblPr firstRow="1" firstCol="1" bandRow="1">
                <a:tableStyleId>{10A1B5D5-9B99-4C35-A422-299274C87663}</a:tableStyleId>
              </a:tblPr>
              <a:tblGrid>
                <a:gridCol w="1080000">
                  <a:extLst>
                    <a:ext uri="{9D8B030D-6E8A-4147-A177-3AD203B41FA5}">
                      <a16:colId xmlns:a16="http://schemas.microsoft.com/office/drawing/2014/main" val="2245247305"/>
                    </a:ext>
                  </a:extLst>
                </a:gridCol>
                <a:gridCol w="1080000">
                  <a:extLst>
                    <a:ext uri="{9D8B030D-6E8A-4147-A177-3AD203B41FA5}">
                      <a16:colId xmlns:a16="http://schemas.microsoft.com/office/drawing/2014/main" val="2809701007"/>
                    </a:ext>
                  </a:extLst>
                </a:gridCol>
                <a:gridCol w="1080000">
                  <a:extLst>
                    <a:ext uri="{9D8B030D-6E8A-4147-A177-3AD203B41FA5}">
                      <a16:colId xmlns:a16="http://schemas.microsoft.com/office/drawing/2014/main" val="4240334129"/>
                    </a:ext>
                  </a:extLst>
                </a:gridCol>
              </a:tblGrid>
              <a:tr h="324000">
                <a:tc>
                  <a:txBody>
                    <a:bodyPr/>
                    <a:lstStyle/>
                    <a:p>
                      <a:pPr algn="ctr">
                        <a:spcBef>
                          <a:spcPts val="400"/>
                        </a:spcBef>
                        <a:spcAft>
                          <a:spcPts val="400"/>
                        </a:spcAft>
                      </a:pPr>
                      <a:r>
                        <a:rPr lang="en-GB" sz="1800" dirty="0">
                          <a:effectLst/>
                        </a:rPr>
                        <a:t>p</a:t>
                      </a:r>
                      <a:endParaRPr lang="en-GB" sz="1800" b="1"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3p + 5</a:t>
                      </a:r>
                      <a:endParaRPr lang="en-GB" sz="1800" b="1"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5p − 1</a:t>
                      </a:r>
                      <a:endParaRPr lang="en-GB" sz="1800" b="1"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5293623"/>
                  </a:ext>
                </a:extLst>
              </a:tr>
              <a:tr h="162560">
                <a:tc>
                  <a:txBody>
                    <a:bodyPr/>
                    <a:lstStyle/>
                    <a:p>
                      <a:pPr algn="ctr">
                        <a:spcBef>
                          <a:spcPts val="400"/>
                        </a:spcBef>
                        <a:spcAft>
                          <a:spcPts val="400"/>
                        </a:spcAft>
                      </a:pPr>
                      <a:r>
                        <a:rPr lang="en-GB" sz="1800" b="0" dirty="0">
                          <a:effectLst/>
                        </a:rPr>
                        <a:t>−5</a:t>
                      </a:r>
                      <a:endParaRPr lang="en-GB" sz="18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–10</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–26</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9437750"/>
                  </a:ext>
                </a:extLst>
              </a:tr>
              <a:tr h="170815">
                <a:tc>
                  <a:txBody>
                    <a:bodyPr/>
                    <a:lstStyle/>
                    <a:p>
                      <a:pPr algn="ctr">
                        <a:spcBef>
                          <a:spcPts val="400"/>
                        </a:spcBef>
                        <a:spcAft>
                          <a:spcPts val="400"/>
                        </a:spcAft>
                      </a:pPr>
                      <a:r>
                        <a:rPr lang="en-GB" sz="1800" b="0" dirty="0">
                          <a:effectLst/>
                        </a:rPr>
                        <a:t>–4</a:t>
                      </a:r>
                      <a:endParaRPr lang="en-GB" sz="18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–7</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–21</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365229"/>
                  </a:ext>
                </a:extLst>
              </a:tr>
              <a:tr h="170815">
                <a:tc>
                  <a:txBody>
                    <a:bodyPr/>
                    <a:lstStyle/>
                    <a:p>
                      <a:pPr algn="ctr">
                        <a:spcBef>
                          <a:spcPts val="400"/>
                        </a:spcBef>
                        <a:spcAft>
                          <a:spcPts val="400"/>
                        </a:spcAft>
                      </a:pPr>
                      <a:r>
                        <a:rPr lang="en-GB" sz="1800" b="0" dirty="0">
                          <a:effectLst/>
                        </a:rPr>
                        <a:t>–3</a:t>
                      </a:r>
                      <a:endParaRPr lang="en-GB" sz="18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a:effectLst/>
                        </a:rPr>
                        <a:t>–4</a:t>
                      </a:r>
                      <a:endParaRPr lang="en-GB" sz="18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–16</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4806705"/>
                  </a:ext>
                </a:extLst>
              </a:tr>
              <a:tr h="162560">
                <a:tc>
                  <a:txBody>
                    <a:bodyPr/>
                    <a:lstStyle/>
                    <a:p>
                      <a:pPr algn="ctr">
                        <a:spcBef>
                          <a:spcPts val="400"/>
                        </a:spcBef>
                        <a:spcAft>
                          <a:spcPts val="400"/>
                        </a:spcAft>
                      </a:pPr>
                      <a:r>
                        <a:rPr lang="en-GB" sz="1800" b="0" dirty="0">
                          <a:effectLst/>
                        </a:rPr>
                        <a:t>–2</a:t>
                      </a:r>
                      <a:endParaRPr lang="en-GB" sz="18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a:effectLst/>
                        </a:rPr>
                        <a:t>–1</a:t>
                      </a:r>
                      <a:endParaRPr lang="en-GB" sz="18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–11</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9106614"/>
                  </a:ext>
                </a:extLst>
              </a:tr>
              <a:tr h="170815">
                <a:tc>
                  <a:txBody>
                    <a:bodyPr/>
                    <a:lstStyle/>
                    <a:p>
                      <a:pPr algn="ctr">
                        <a:spcBef>
                          <a:spcPts val="400"/>
                        </a:spcBef>
                        <a:spcAft>
                          <a:spcPts val="400"/>
                        </a:spcAft>
                      </a:pPr>
                      <a:r>
                        <a:rPr lang="en-GB" sz="1800" b="0" dirty="0">
                          <a:effectLst/>
                        </a:rPr>
                        <a:t>–1</a:t>
                      </a:r>
                      <a:endParaRPr lang="en-GB" sz="18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a:effectLst/>
                        </a:rPr>
                        <a:t>2</a:t>
                      </a:r>
                      <a:endParaRPr lang="en-GB" sz="18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–6</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3610589"/>
                  </a:ext>
                </a:extLst>
              </a:tr>
              <a:tr h="170815">
                <a:tc>
                  <a:txBody>
                    <a:bodyPr/>
                    <a:lstStyle/>
                    <a:p>
                      <a:pPr algn="ctr">
                        <a:spcBef>
                          <a:spcPts val="400"/>
                        </a:spcBef>
                        <a:spcAft>
                          <a:spcPts val="400"/>
                        </a:spcAft>
                      </a:pPr>
                      <a:r>
                        <a:rPr lang="en-GB" sz="1800" b="0" dirty="0">
                          <a:effectLst/>
                        </a:rPr>
                        <a:t>0</a:t>
                      </a:r>
                      <a:endParaRPr lang="en-GB" sz="18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5</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–1</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6520550"/>
                  </a:ext>
                </a:extLst>
              </a:tr>
              <a:tr h="162560">
                <a:tc>
                  <a:txBody>
                    <a:bodyPr/>
                    <a:lstStyle/>
                    <a:p>
                      <a:pPr algn="ctr">
                        <a:spcBef>
                          <a:spcPts val="400"/>
                        </a:spcBef>
                        <a:spcAft>
                          <a:spcPts val="400"/>
                        </a:spcAft>
                      </a:pPr>
                      <a:r>
                        <a:rPr lang="en-GB" sz="1800" b="0" dirty="0">
                          <a:effectLst/>
                        </a:rPr>
                        <a:t>1</a:t>
                      </a:r>
                      <a:endParaRPr lang="en-GB" sz="18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a:effectLst/>
                        </a:rPr>
                        <a:t>8</a:t>
                      </a:r>
                      <a:endParaRPr lang="en-GB" sz="18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4</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5982038"/>
                  </a:ext>
                </a:extLst>
              </a:tr>
              <a:tr h="170815">
                <a:tc>
                  <a:txBody>
                    <a:bodyPr/>
                    <a:lstStyle/>
                    <a:p>
                      <a:pPr algn="ctr">
                        <a:spcBef>
                          <a:spcPts val="400"/>
                        </a:spcBef>
                        <a:spcAft>
                          <a:spcPts val="400"/>
                        </a:spcAft>
                      </a:pPr>
                      <a:r>
                        <a:rPr lang="en-GB" sz="1800" b="0" dirty="0">
                          <a:effectLst/>
                        </a:rPr>
                        <a:t>2</a:t>
                      </a:r>
                      <a:endParaRPr lang="en-GB" sz="18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a:effectLst/>
                        </a:rPr>
                        <a:t>11</a:t>
                      </a:r>
                      <a:endParaRPr lang="en-GB" sz="18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9</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76951"/>
                  </a:ext>
                </a:extLst>
              </a:tr>
              <a:tr h="170815">
                <a:tc>
                  <a:txBody>
                    <a:bodyPr/>
                    <a:lstStyle/>
                    <a:p>
                      <a:pPr algn="ctr">
                        <a:spcBef>
                          <a:spcPts val="400"/>
                        </a:spcBef>
                        <a:spcAft>
                          <a:spcPts val="400"/>
                        </a:spcAft>
                      </a:pPr>
                      <a:r>
                        <a:rPr lang="en-GB" sz="1800" b="0" dirty="0">
                          <a:effectLst/>
                        </a:rPr>
                        <a:t>3</a:t>
                      </a:r>
                      <a:endParaRPr lang="en-GB" sz="18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14</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14</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8863215"/>
                  </a:ext>
                </a:extLst>
              </a:tr>
              <a:tr h="170815">
                <a:tc>
                  <a:txBody>
                    <a:bodyPr/>
                    <a:lstStyle/>
                    <a:p>
                      <a:pPr algn="ctr">
                        <a:spcBef>
                          <a:spcPts val="400"/>
                        </a:spcBef>
                        <a:spcAft>
                          <a:spcPts val="400"/>
                        </a:spcAft>
                      </a:pPr>
                      <a:r>
                        <a:rPr lang="en-GB" sz="1800" b="0" dirty="0">
                          <a:effectLst/>
                        </a:rPr>
                        <a:t>4</a:t>
                      </a:r>
                      <a:endParaRPr lang="en-GB" sz="18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17</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19</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6691518"/>
                  </a:ext>
                </a:extLst>
              </a:tr>
              <a:tr h="170815">
                <a:tc>
                  <a:txBody>
                    <a:bodyPr/>
                    <a:lstStyle/>
                    <a:p>
                      <a:pPr algn="ctr">
                        <a:spcBef>
                          <a:spcPts val="400"/>
                        </a:spcBef>
                        <a:spcAft>
                          <a:spcPts val="400"/>
                        </a:spcAft>
                      </a:pPr>
                      <a:r>
                        <a:rPr lang="en-GB" sz="1800" b="0" dirty="0">
                          <a:effectLst/>
                        </a:rPr>
                        <a:t>5</a:t>
                      </a:r>
                      <a:endParaRPr lang="en-GB" sz="18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20</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a:effectLst/>
                        </a:rPr>
                        <a:t>24</a:t>
                      </a:r>
                      <a:endParaRPr lang="en-GB" sz="18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2542375"/>
                  </a:ext>
                </a:extLst>
              </a:tr>
              <a:tr h="170815">
                <a:tc>
                  <a:txBody>
                    <a:bodyPr/>
                    <a:lstStyle/>
                    <a:p>
                      <a:pPr algn="ctr">
                        <a:spcBef>
                          <a:spcPts val="400"/>
                        </a:spcBef>
                        <a:spcAft>
                          <a:spcPts val="400"/>
                        </a:spcAft>
                      </a:pPr>
                      <a:r>
                        <a:rPr lang="en-GB" sz="1800" b="0" dirty="0">
                          <a:effectLst/>
                        </a:rPr>
                        <a:t>6</a:t>
                      </a:r>
                      <a:endParaRPr lang="en-GB" sz="18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23</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a:effectLst/>
                        </a:rPr>
                        <a:t>29</a:t>
                      </a:r>
                      <a:endParaRPr lang="en-GB" sz="18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1244452"/>
                  </a:ext>
                </a:extLst>
              </a:tr>
              <a:tr h="170815">
                <a:tc>
                  <a:txBody>
                    <a:bodyPr/>
                    <a:lstStyle/>
                    <a:p>
                      <a:pPr algn="ctr">
                        <a:spcBef>
                          <a:spcPts val="400"/>
                        </a:spcBef>
                        <a:spcAft>
                          <a:spcPts val="400"/>
                        </a:spcAft>
                      </a:pPr>
                      <a:r>
                        <a:rPr lang="en-GB" sz="1800" b="0" dirty="0">
                          <a:effectLst/>
                        </a:rPr>
                        <a:t>7</a:t>
                      </a:r>
                      <a:endParaRPr lang="en-GB" sz="18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26</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34</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07168"/>
                  </a:ext>
                </a:extLst>
              </a:tr>
              <a:tr h="170815">
                <a:tc>
                  <a:txBody>
                    <a:bodyPr/>
                    <a:lstStyle/>
                    <a:p>
                      <a:pPr algn="ctr">
                        <a:spcBef>
                          <a:spcPts val="400"/>
                        </a:spcBef>
                        <a:spcAft>
                          <a:spcPts val="400"/>
                        </a:spcAft>
                      </a:pPr>
                      <a:r>
                        <a:rPr lang="en-GB" sz="1800" b="0" dirty="0">
                          <a:effectLst/>
                        </a:rPr>
                        <a:t>8</a:t>
                      </a:r>
                      <a:endParaRPr lang="en-GB" sz="18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29</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39</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82945130"/>
                  </a:ext>
                </a:extLst>
              </a:tr>
              <a:tr h="170815">
                <a:tc>
                  <a:txBody>
                    <a:bodyPr/>
                    <a:lstStyle/>
                    <a:p>
                      <a:pPr algn="ctr">
                        <a:spcBef>
                          <a:spcPts val="400"/>
                        </a:spcBef>
                        <a:spcAft>
                          <a:spcPts val="400"/>
                        </a:spcAft>
                      </a:pPr>
                      <a:r>
                        <a:rPr lang="en-GB" sz="1800" b="0" dirty="0">
                          <a:effectLst/>
                        </a:rPr>
                        <a:t>9</a:t>
                      </a:r>
                      <a:endParaRPr lang="en-GB" sz="18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32</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44</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7484331"/>
                  </a:ext>
                </a:extLst>
              </a:tr>
              <a:tr h="170815">
                <a:tc>
                  <a:txBody>
                    <a:bodyPr/>
                    <a:lstStyle/>
                    <a:p>
                      <a:pPr algn="ctr">
                        <a:spcBef>
                          <a:spcPts val="400"/>
                        </a:spcBef>
                        <a:spcAft>
                          <a:spcPts val="400"/>
                        </a:spcAft>
                      </a:pPr>
                      <a:r>
                        <a:rPr lang="en-GB" sz="1800" b="0" dirty="0">
                          <a:effectLst/>
                        </a:rPr>
                        <a:t>10</a:t>
                      </a:r>
                      <a:endParaRPr lang="en-GB" sz="18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35</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49</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8293193"/>
                  </a:ext>
                </a:extLst>
              </a:tr>
              <a:tr h="170815">
                <a:tc>
                  <a:txBody>
                    <a:bodyPr/>
                    <a:lstStyle/>
                    <a:p>
                      <a:pPr algn="ctr">
                        <a:spcBef>
                          <a:spcPts val="400"/>
                        </a:spcBef>
                        <a:spcAft>
                          <a:spcPts val="400"/>
                        </a:spcAft>
                      </a:pPr>
                      <a:r>
                        <a:rPr lang="en-GB" sz="1800" b="0" dirty="0">
                          <a:effectLst/>
                        </a:rPr>
                        <a:t>11</a:t>
                      </a:r>
                      <a:endParaRPr lang="en-GB" sz="18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a:effectLst/>
                        </a:rPr>
                        <a:t>38</a:t>
                      </a:r>
                      <a:endParaRPr lang="en-GB" sz="18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54</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1993823"/>
                  </a:ext>
                </a:extLst>
              </a:tr>
              <a:tr h="170815">
                <a:tc>
                  <a:txBody>
                    <a:bodyPr/>
                    <a:lstStyle/>
                    <a:p>
                      <a:pPr algn="ctr">
                        <a:spcBef>
                          <a:spcPts val="400"/>
                        </a:spcBef>
                        <a:spcAft>
                          <a:spcPts val="400"/>
                        </a:spcAft>
                      </a:pPr>
                      <a:r>
                        <a:rPr lang="en-GB" sz="1800" b="0" dirty="0">
                          <a:effectLst/>
                        </a:rPr>
                        <a:t>12</a:t>
                      </a:r>
                      <a:endParaRPr lang="en-GB" sz="18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a:effectLst/>
                        </a:rPr>
                        <a:t>41</a:t>
                      </a:r>
                      <a:endParaRPr lang="en-GB" sz="18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59</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2310515"/>
                  </a:ext>
                </a:extLst>
              </a:tr>
            </a:tbl>
          </a:graphicData>
        </a:graphic>
      </p:graphicFrame>
    </p:spTree>
    <p:extLst>
      <p:ext uri="{BB962C8B-B14F-4D97-AF65-F5344CB8AC3E}">
        <p14:creationId xmlns:p14="http://schemas.microsoft.com/office/powerpoint/2010/main" val="57572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0657184" cy="4616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lnSpc>
                <a:spcPct val="100000"/>
              </a:lnSpc>
              <a:spcAft>
                <a:spcPts val="0"/>
              </a:spcAft>
              <a:buClrTx/>
              <a:buFontTx/>
            </a:pPr>
            <a:r>
              <a:rPr lang="en-GB" b="1" dirty="0"/>
              <a:t>Understand that the solution to an equation is the value of the variable at which two expressions are balanced</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4</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994195" y="1424761"/>
            <a:ext cx="4718430" cy="4164480"/>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How does asking the same question in different ways build students’ understanding of solutions to equations?</a:t>
            </a:r>
          </a:p>
          <a:p>
            <a:pPr marL="360000" lvl="1" fontAlgn="auto">
              <a:lnSpc>
                <a:spcPct val="100000"/>
              </a:lnSpc>
              <a:spcBef>
                <a:spcPts val="0"/>
              </a:spcBef>
              <a:spcAft>
                <a:spcPts val="1200"/>
              </a:spcAft>
              <a:buClrTx/>
            </a:pPr>
            <a:r>
              <a:rPr lang="en-GB" sz="2400" dirty="0"/>
              <a:t>How confident are your students with graphical representations of equations? What skills or knowledge might you want to revisit first?</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263352" y="1556792"/>
            <a:ext cx="6768752" cy="4680520"/>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B2340FBA-919D-4C2D-849B-B5D5FC32B3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5987" y="2047561"/>
            <a:ext cx="3022748" cy="2031033"/>
          </a:xfrm>
          <a:prstGeom prst="rect">
            <a:avLst/>
          </a:prstGeom>
        </p:spPr>
      </p:pic>
      <p:graphicFrame>
        <p:nvGraphicFramePr>
          <p:cNvPr id="8" name="Table 7">
            <a:extLst>
              <a:ext uri="{FF2B5EF4-FFF2-40B4-BE49-F238E27FC236}">
                <a16:creationId xmlns:a16="http://schemas.microsoft.com/office/drawing/2014/main" id="{7956C064-0668-486C-8EF9-3FAD716F0324}"/>
              </a:ext>
            </a:extLst>
          </p:cNvPr>
          <p:cNvGraphicFramePr>
            <a:graphicFrameLocks noGrp="1"/>
          </p:cNvGraphicFramePr>
          <p:nvPr>
            <p:extLst>
              <p:ext uri="{D42A27DB-BD31-4B8C-83A1-F6EECF244321}">
                <p14:modId xmlns:p14="http://schemas.microsoft.com/office/powerpoint/2010/main" val="97411666"/>
              </p:ext>
            </p:extLst>
          </p:nvPr>
        </p:nvGraphicFramePr>
        <p:xfrm>
          <a:off x="407368" y="1835174"/>
          <a:ext cx="2591928" cy="4164480"/>
        </p:xfrm>
        <a:graphic>
          <a:graphicData uri="http://schemas.openxmlformats.org/drawingml/2006/table">
            <a:tbl>
              <a:tblPr firstRow="1" firstCol="1" bandRow="1">
                <a:tableStyleId>{10A1B5D5-9B99-4C35-A422-299274C87663}</a:tableStyleId>
              </a:tblPr>
              <a:tblGrid>
                <a:gridCol w="863976">
                  <a:extLst>
                    <a:ext uri="{9D8B030D-6E8A-4147-A177-3AD203B41FA5}">
                      <a16:colId xmlns:a16="http://schemas.microsoft.com/office/drawing/2014/main" val="2245247305"/>
                    </a:ext>
                  </a:extLst>
                </a:gridCol>
                <a:gridCol w="863976">
                  <a:extLst>
                    <a:ext uri="{9D8B030D-6E8A-4147-A177-3AD203B41FA5}">
                      <a16:colId xmlns:a16="http://schemas.microsoft.com/office/drawing/2014/main" val="2809701007"/>
                    </a:ext>
                  </a:extLst>
                </a:gridCol>
                <a:gridCol w="863976">
                  <a:extLst>
                    <a:ext uri="{9D8B030D-6E8A-4147-A177-3AD203B41FA5}">
                      <a16:colId xmlns:a16="http://schemas.microsoft.com/office/drawing/2014/main" val="4240334129"/>
                    </a:ext>
                  </a:extLst>
                </a:gridCol>
              </a:tblGrid>
              <a:tr h="324000">
                <a:tc>
                  <a:txBody>
                    <a:bodyPr/>
                    <a:lstStyle/>
                    <a:p>
                      <a:pPr algn="ctr">
                        <a:spcBef>
                          <a:spcPts val="400"/>
                        </a:spcBef>
                        <a:spcAft>
                          <a:spcPts val="400"/>
                        </a:spcAft>
                      </a:pPr>
                      <a:r>
                        <a:rPr lang="en-GB" sz="1400" dirty="0">
                          <a:effectLst/>
                        </a:rPr>
                        <a:t>p</a:t>
                      </a:r>
                      <a:endParaRPr lang="en-GB" sz="1400" b="1"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400" dirty="0">
                          <a:effectLst/>
                        </a:rPr>
                        <a:t>3p + 5</a:t>
                      </a:r>
                      <a:endParaRPr lang="en-GB" sz="1400" b="1"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400" dirty="0">
                          <a:effectLst/>
                        </a:rPr>
                        <a:t>5p − 1</a:t>
                      </a:r>
                      <a:endParaRPr lang="en-GB" sz="1400" b="1"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5293623"/>
                  </a:ext>
                </a:extLst>
              </a:tr>
              <a:tr h="162560">
                <a:tc>
                  <a:txBody>
                    <a:bodyPr/>
                    <a:lstStyle/>
                    <a:p>
                      <a:pPr algn="ctr">
                        <a:spcBef>
                          <a:spcPts val="400"/>
                        </a:spcBef>
                        <a:spcAft>
                          <a:spcPts val="400"/>
                        </a:spcAft>
                      </a:pPr>
                      <a:r>
                        <a:rPr lang="en-GB" sz="1400" b="0" dirty="0">
                          <a:effectLst/>
                        </a:rPr>
                        <a:t>−5</a:t>
                      </a:r>
                      <a:endParaRPr lang="en-GB" sz="14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400" dirty="0">
                          <a:effectLst/>
                        </a:rPr>
                        <a:t>–10</a:t>
                      </a:r>
                      <a:endParaRPr lang="en-GB" sz="1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400" dirty="0">
                          <a:effectLst/>
                        </a:rPr>
                        <a:t>–26</a:t>
                      </a:r>
                      <a:endParaRPr lang="en-GB" sz="1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9437750"/>
                  </a:ext>
                </a:extLst>
              </a:tr>
              <a:tr h="170815">
                <a:tc>
                  <a:txBody>
                    <a:bodyPr/>
                    <a:lstStyle/>
                    <a:p>
                      <a:pPr algn="ctr">
                        <a:spcBef>
                          <a:spcPts val="400"/>
                        </a:spcBef>
                        <a:spcAft>
                          <a:spcPts val="400"/>
                        </a:spcAft>
                      </a:pPr>
                      <a:r>
                        <a:rPr lang="en-GB" sz="1400" b="0" dirty="0">
                          <a:effectLst/>
                        </a:rPr>
                        <a:t>–4</a:t>
                      </a:r>
                      <a:endParaRPr lang="en-GB" sz="14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400" dirty="0">
                          <a:effectLst/>
                        </a:rPr>
                        <a:t>–7</a:t>
                      </a:r>
                      <a:endParaRPr lang="en-GB" sz="1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400" dirty="0">
                          <a:effectLst/>
                        </a:rPr>
                        <a:t>–21</a:t>
                      </a:r>
                      <a:endParaRPr lang="en-GB" sz="1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365229"/>
                  </a:ext>
                </a:extLst>
              </a:tr>
              <a:tr h="170815">
                <a:tc>
                  <a:txBody>
                    <a:bodyPr/>
                    <a:lstStyle/>
                    <a:p>
                      <a:pPr algn="ctr">
                        <a:spcBef>
                          <a:spcPts val="400"/>
                        </a:spcBef>
                        <a:spcAft>
                          <a:spcPts val="400"/>
                        </a:spcAft>
                      </a:pPr>
                      <a:r>
                        <a:rPr lang="en-GB" sz="1400" b="0" dirty="0">
                          <a:effectLst/>
                        </a:rPr>
                        <a:t>–3</a:t>
                      </a:r>
                      <a:endParaRPr lang="en-GB" sz="14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400">
                          <a:effectLst/>
                        </a:rPr>
                        <a:t>–4</a:t>
                      </a:r>
                      <a:endParaRPr lang="en-GB" sz="14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400" dirty="0">
                          <a:effectLst/>
                        </a:rPr>
                        <a:t>–16</a:t>
                      </a:r>
                      <a:endParaRPr lang="en-GB" sz="1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4806705"/>
                  </a:ext>
                </a:extLst>
              </a:tr>
              <a:tr h="162560">
                <a:tc>
                  <a:txBody>
                    <a:bodyPr/>
                    <a:lstStyle/>
                    <a:p>
                      <a:pPr algn="ctr">
                        <a:spcBef>
                          <a:spcPts val="400"/>
                        </a:spcBef>
                        <a:spcAft>
                          <a:spcPts val="400"/>
                        </a:spcAft>
                      </a:pPr>
                      <a:r>
                        <a:rPr lang="en-GB" sz="1400" b="0" dirty="0">
                          <a:effectLst/>
                        </a:rPr>
                        <a:t>–2</a:t>
                      </a:r>
                      <a:endParaRPr lang="en-GB" sz="14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400">
                          <a:effectLst/>
                        </a:rPr>
                        <a:t>–1</a:t>
                      </a:r>
                      <a:endParaRPr lang="en-GB" sz="14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400" dirty="0">
                          <a:effectLst/>
                        </a:rPr>
                        <a:t>–11</a:t>
                      </a:r>
                      <a:endParaRPr lang="en-GB" sz="1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9106614"/>
                  </a:ext>
                </a:extLst>
              </a:tr>
              <a:tr h="170815">
                <a:tc>
                  <a:txBody>
                    <a:bodyPr/>
                    <a:lstStyle/>
                    <a:p>
                      <a:pPr algn="ctr">
                        <a:spcBef>
                          <a:spcPts val="400"/>
                        </a:spcBef>
                        <a:spcAft>
                          <a:spcPts val="400"/>
                        </a:spcAft>
                      </a:pPr>
                      <a:r>
                        <a:rPr lang="en-GB" sz="1400" b="0" dirty="0">
                          <a:effectLst/>
                        </a:rPr>
                        <a:t>–1</a:t>
                      </a:r>
                      <a:endParaRPr lang="en-GB" sz="14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400">
                          <a:effectLst/>
                        </a:rPr>
                        <a:t>2</a:t>
                      </a:r>
                      <a:endParaRPr lang="en-GB" sz="14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400" dirty="0">
                          <a:effectLst/>
                        </a:rPr>
                        <a:t>–6</a:t>
                      </a:r>
                      <a:endParaRPr lang="en-GB" sz="1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3610589"/>
                  </a:ext>
                </a:extLst>
              </a:tr>
              <a:tr h="170815">
                <a:tc>
                  <a:txBody>
                    <a:bodyPr/>
                    <a:lstStyle/>
                    <a:p>
                      <a:pPr algn="ctr">
                        <a:spcBef>
                          <a:spcPts val="400"/>
                        </a:spcBef>
                        <a:spcAft>
                          <a:spcPts val="400"/>
                        </a:spcAft>
                      </a:pPr>
                      <a:r>
                        <a:rPr lang="en-GB" sz="1400" b="0" dirty="0">
                          <a:effectLst/>
                        </a:rPr>
                        <a:t>0</a:t>
                      </a:r>
                      <a:endParaRPr lang="en-GB" sz="14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400" dirty="0">
                          <a:effectLst/>
                        </a:rPr>
                        <a:t>5</a:t>
                      </a:r>
                      <a:endParaRPr lang="en-GB" sz="1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400" dirty="0">
                          <a:effectLst/>
                        </a:rPr>
                        <a:t>–1</a:t>
                      </a:r>
                      <a:endParaRPr lang="en-GB" sz="1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6520550"/>
                  </a:ext>
                </a:extLst>
              </a:tr>
              <a:tr h="162560">
                <a:tc>
                  <a:txBody>
                    <a:bodyPr/>
                    <a:lstStyle/>
                    <a:p>
                      <a:pPr algn="ctr">
                        <a:spcBef>
                          <a:spcPts val="400"/>
                        </a:spcBef>
                        <a:spcAft>
                          <a:spcPts val="400"/>
                        </a:spcAft>
                      </a:pPr>
                      <a:r>
                        <a:rPr lang="en-GB" sz="1400" b="0" dirty="0">
                          <a:effectLst/>
                        </a:rPr>
                        <a:t>1</a:t>
                      </a:r>
                      <a:endParaRPr lang="en-GB" sz="14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400">
                          <a:effectLst/>
                        </a:rPr>
                        <a:t>8</a:t>
                      </a:r>
                      <a:endParaRPr lang="en-GB" sz="14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400" dirty="0">
                          <a:effectLst/>
                        </a:rPr>
                        <a:t>4</a:t>
                      </a:r>
                      <a:endParaRPr lang="en-GB" sz="1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5982038"/>
                  </a:ext>
                </a:extLst>
              </a:tr>
              <a:tr h="170815">
                <a:tc>
                  <a:txBody>
                    <a:bodyPr/>
                    <a:lstStyle/>
                    <a:p>
                      <a:pPr algn="ctr">
                        <a:spcBef>
                          <a:spcPts val="400"/>
                        </a:spcBef>
                        <a:spcAft>
                          <a:spcPts val="400"/>
                        </a:spcAft>
                      </a:pPr>
                      <a:r>
                        <a:rPr lang="en-GB" sz="1400" b="0" dirty="0">
                          <a:effectLst/>
                        </a:rPr>
                        <a:t>2</a:t>
                      </a:r>
                      <a:endParaRPr lang="en-GB" sz="14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400">
                          <a:effectLst/>
                        </a:rPr>
                        <a:t>11</a:t>
                      </a:r>
                      <a:endParaRPr lang="en-GB" sz="14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400" dirty="0">
                          <a:effectLst/>
                        </a:rPr>
                        <a:t>9</a:t>
                      </a:r>
                      <a:endParaRPr lang="en-GB" sz="1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76951"/>
                  </a:ext>
                </a:extLst>
              </a:tr>
              <a:tr h="170815">
                <a:tc>
                  <a:txBody>
                    <a:bodyPr/>
                    <a:lstStyle/>
                    <a:p>
                      <a:pPr algn="ctr">
                        <a:spcBef>
                          <a:spcPts val="400"/>
                        </a:spcBef>
                        <a:spcAft>
                          <a:spcPts val="400"/>
                        </a:spcAft>
                      </a:pPr>
                      <a:r>
                        <a:rPr lang="en-GB" sz="1400" b="0" dirty="0">
                          <a:effectLst/>
                        </a:rPr>
                        <a:t>3</a:t>
                      </a:r>
                      <a:endParaRPr lang="en-GB" sz="14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400" dirty="0">
                          <a:effectLst/>
                        </a:rPr>
                        <a:t>14</a:t>
                      </a:r>
                      <a:endParaRPr lang="en-GB" sz="1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400" dirty="0">
                          <a:effectLst/>
                        </a:rPr>
                        <a:t>14</a:t>
                      </a:r>
                      <a:endParaRPr lang="en-GB" sz="1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8863215"/>
                  </a:ext>
                </a:extLst>
              </a:tr>
              <a:tr h="170815">
                <a:tc>
                  <a:txBody>
                    <a:bodyPr/>
                    <a:lstStyle/>
                    <a:p>
                      <a:pPr algn="ctr">
                        <a:spcBef>
                          <a:spcPts val="400"/>
                        </a:spcBef>
                        <a:spcAft>
                          <a:spcPts val="400"/>
                        </a:spcAft>
                      </a:pPr>
                      <a:r>
                        <a:rPr lang="en-GB" sz="1400" b="0" dirty="0">
                          <a:effectLst/>
                        </a:rPr>
                        <a:t>4</a:t>
                      </a:r>
                      <a:endParaRPr lang="en-GB" sz="14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400" dirty="0">
                          <a:effectLst/>
                        </a:rPr>
                        <a:t>17</a:t>
                      </a:r>
                      <a:endParaRPr lang="en-GB" sz="1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400" dirty="0">
                          <a:effectLst/>
                        </a:rPr>
                        <a:t>19</a:t>
                      </a:r>
                      <a:endParaRPr lang="en-GB" sz="1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6691518"/>
                  </a:ext>
                </a:extLst>
              </a:tr>
              <a:tr h="170815">
                <a:tc>
                  <a:txBody>
                    <a:bodyPr/>
                    <a:lstStyle/>
                    <a:p>
                      <a:pPr algn="ctr">
                        <a:spcBef>
                          <a:spcPts val="400"/>
                        </a:spcBef>
                        <a:spcAft>
                          <a:spcPts val="400"/>
                        </a:spcAft>
                      </a:pPr>
                      <a:r>
                        <a:rPr lang="en-GB" sz="1400" b="0" dirty="0">
                          <a:effectLst/>
                        </a:rPr>
                        <a:t>5</a:t>
                      </a:r>
                      <a:endParaRPr lang="en-GB" sz="14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400" dirty="0">
                          <a:effectLst/>
                        </a:rPr>
                        <a:t>20</a:t>
                      </a:r>
                      <a:endParaRPr lang="en-GB" sz="1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400">
                          <a:effectLst/>
                        </a:rPr>
                        <a:t>24</a:t>
                      </a:r>
                      <a:endParaRPr lang="en-GB" sz="14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2542375"/>
                  </a:ext>
                </a:extLst>
              </a:tr>
              <a:tr h="170815">
                <a:tc>
                  <a:txBody>
                    <a:bodyPr/>
                    <a:lstStyle/>
                    <a:p>
                      <a:pPr algn="ctr">
                        <a:spcBef>
                          <a:spcPts val="400"/>
                        </a:spcBef>
                        <a:spcAft>
                          <a:spcPts val="400"/>
                        </a:spcAft>
                      </a:pPr>
                      <a:r>
                        <a:rPr lang="en-GB" sz="1400" b="0" dirty="0">
                          <a:effectLst/>
                        </a:rPr>
                        <a:t>6</a:t>
                      </a:r>
                      <a:endParaRPr lang="en-GB" sz="14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400" dirty="0">
                          <a:effectLst/>
                        </a:rPr>
                        <a:t>23</a:t>
                      </a:r>
                      <a:endParaRPr lang="en-GB" sz="1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400">
                          <a:effectLst/>
                        </a:rPr>
                        <a:t>29</a:t>
                      </a:r>
                      <a:endParaRPr lang="en-GB" sz="14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1244452"/>
                  </a:ext>
                </a:extLst>
              </a:tr>
              <a:tr h="170815">
                <a:tc>
                  <a:txBody>
                    <a:bodyPr/>
                    <a:lstStyle/>
                    <a:p>
                      <a:pPr algn="ctr">
                        <a:spcBef>
                          <a:spcPts val="400"/>
                        </a:spcBef>
                        <a:spcAft>
                          <a:spcPts val="400"/>
                        </a:spcAft>
                      </a:pPr>
                      <a:r>
                        <a:rPr lang="en-GB" sz="1400" b="0" dirty="0">
                          <a:effectLst/>
                        </a:rPr>
                        <a:t>7</a:t>
                      </a:r>
                      <a:endParaRPr lang="en-GB" sz="14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400" dirty="0">
                          <a:effectLst/>
                        </a:rPr>
                        <a:t>26</a:t>
                      </a:r>
                      <a:endParaRPr lang="en-GB" sz="1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400" dirty="0">
                          <a:effectLst/>
                        </a:rPr>
                        <a:t>34</a:t>
                      </a:r>
                      <a:endParaRPr lang="en-GB" sz="1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07168"/>
                  </a:ext>
                </a:extLst>
              </a:tr>
              <a:tr h="170815">
                <a:tc>
                  <a:txBody>
                    <a:bodyPr/>
                    <a:lstStyle/>
                    <a:p>
                      <a:pPr algn="ctr">
                        <a:spcBef>
                          <a:spcPts val="400"/>
                        </a:spcBef>
                        <a:spcAft>
                          <a:spcPts val="400"/>
                        </a:spcAft>
                      </a:pPr>
                      <a:r>
                        <a:rPr lang="en-GB" sz="1400" b="0" dirty="0">
                          <a:effectLst/>
                        </a:rPr>
                        <a:t>8</a:t>
                      </a:r>
                      <a:endParaRPr lang="en-GB" sz="14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400" dirty="0">
                          <a:effectLst/>
                        </a:rPr>
                        <a:t>29</a:t>
                      </a:r>
                      <a:endParaRPr lang="en-GB" sz="1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400" dirty="0">
                          <a:effectLst/>
                        </a:rPr>
                        <a:t>39</a:t>
                      </a:r>
                      <a:endParaRPr lang="en-GB" sz="1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82945130"/>
                  </a:ext>
                </a:extLst>
              </a:tr>
              <a:tr h="170815">
                <a:tc>
                  <a:txBody>
                    <a:bodyPr/>
                    <a:lstStyle/>
                    <a:p>
                      <a:pPr algn="ctr">
                        <a:spcBef>
                          <a:spcPts val="400"/>
                        </a:spcBef>
                        <a:spcAft>
                          <a:spcPts val="400"/>
                        </a:spcAft>
                      </a:pPr>
                      <a:r>
                        <a:rPr lang="en-GB" sz="1400" b="0" dirty="0">
                          <a:effectLst/>
                        </a:rPr>
                        <a:t>9</a:t>
                      </a:r>
                      <a:endParaRPr lang="en-GB" sz="14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400" dirty="0">
                          <a:effectLst/>
                        </a:rPr>
                        <a:t>32</a:t>
                      </a:r>
                      <a:endParaRPr lang="en-GB" sz="1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400" dirty="0">
                          <a:effectLst/>
                        </a:rPr>
                        <a:t>44</a:t>
                      </a:r>
                      <a:endParaRPr lang="en-GB" sz="1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7484331"/>
                  </a:ext>
                </a:extLst>
              </a:tr>
              <a:tr h="170815">
                <a:tc>
                  <a:txBody>
                    <a:bodyPr/>
                    <a:lstStyle/>
                    <a:p>
                      <a:pPr algn="ctr">
                        <a:spcBef>
                          <a:spcPts val="400"/>
                        </a:spcBef>
                        <a:spcAft>
                          <a:spcPts val="400"/>
                        </a:spcAft>
                      </a:pPr>
                      <a:r>
                        <a:rPr lang="en-GB" sz="1400" b="0" dirty="0">
                          <a:effectLst/>
                        </a:rPr>
                        <a:t>10</a:t>
                      </a:r>
                      <a:endParaRPr lang="en-GB" sz="14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400" dirty="0">
                          <a:effectLst/>
                        </a:rPr>
                        <a:t>35</a:t>
                      </a:r>
                      <a:endParaRPr lang="en-GB" sz="1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400" dirty="0">
                          <a:effectLst/>
                        </a:rPr>
                        <a:t>49</a:t>
                      </a:r>
                      <a:endParaRPr lang="en-GB" sz="1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8293193"/>
                  </a:ext>
                </a:extLst>
              </a:tr>
              <a:tr h="170815">
                <a:tc>
                  <a:txBody>
                    <a:bodyPr/>
                    <a:lstStyle/>
                    <a:p>
                      <a:pPr algn="ctr">
                        <a:spcBef>
                          <a:spcPts val="400"/>
                        </a:spcBef>
                        <a:spcAft>
                          <a:spcPts val="400"/>
                        </a:spcAft>
                      </a:pPr>
                      <a:r>
                        <a:rPr lang="en-GB" sz="1400" b="0" dirty="0">
                          <a:effectLst/>
                        </a:rPr>
                        <a:t>11</a:t>
                      </a:r>
                      <a:endParaRPr lang="en-GB" sz="14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400">
                          <a:effectLst/>
                        </a:rPr>
                        <a:t>38</a:t>
                      </a:r>
                      <a:endParaRPr lang="en-GB" sz="14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400" dirty="0">
                          <a:effectLst/>
                        </a:rPr>
                        <a:t>54</a:t>
                      </a:r>
                      <a:endParaRPr lang="en-GB" sz="1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1993823"/>
                  </a:ext>
                </a:extLst>
              </a:tr>
              <a:tr h="170815">
                <a:tc>
                  <a:txBody>
                    <a:bodyPr/>
                    <a:lstStyle/>
                    <a:p>
                      <a:pPr algn="ctr">
                        <a:spcBef>
                          <a:spcPts val="400"/>
                        </a:spcBef>
                        <a:spcAft>
                          <a:spcPts val="400"/>
                        </a:spcAft>
                      </a:pPr>
                      <a:r>
                        <a:rPr lang="en-GB" sz="1400" b="0" dirty="0">
                          <a:effectLst/>
                        </a:rPr>
                        <a:t>12</a:t>
                      </a:r>
                      <a:endParaRPr lang="en-GB" sz="14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400">
                          <a:effectLst/>
                        </a:rPr>
                        <a:t>41</a:t>
                      </a:r>
                      <a:endParaRPr lang="en-GB" sz="14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400" dirty="0">
                          <a:effectLst/>
                        </a:rPr>
                        <a:t>59</a:t>
                      </a:r>
                      <a:endParaRPr lang="en-GB" sz="1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2310515"/>
                  </a:ext>
                </a:extLst>
              </a:tr>
            </a:tbl>
          </a:graphicData>
        </a:graphic>
      </p:graphicFrame>
      <p:sp>
        <p:nvSpPr>
          <p:cNvPr id="9" name="TextBox 8">
            <a:extLst>
              <a:ext uri="{FF2B5EF4-FFF2-40B4-BE49-F238E27FC236}">
                <a16:creationId xmlns:a16="http://schemas.microsoft.com/office/drawing/2014/main" id="{68BC8900-5662-426C-A4B7-A090877D56AA}"/>
              </a:ext>
            </a:extLst>
          </p:cNvPr>
          <p:cNvSpPr txBox="1"/>
          <p:nvPr/>
        </p:nvSpPr>
        <p:spPr>
          <a:xfrm>
            <a:off x="3120526" y="3984588"/>
            <a:ext cx="3911577" cy="2267287"/>
          </a:xfrm>
          <a:prstGeom prst="rect">
            <a:avLst/>
          </a:prstGeom>
          <a:noFill/>
        </p:spPr>
        <p:txBody>
          <a:bodyPr wrap="square">
            <a:spAutoFit/>
          </a:bodyPr>
          <a:lstStyle/>
          <a:p>
            <a:pPr marL="342900" lvl="0" indent="-342900">
              <a:spcBef>
                <a:spcPts val="400"/>
              </a:spcBef>
              <a:spcAft>
                <a:spcPts val="400"/>
              </a:spcAft>
              <a:buFont typeface="+mj-lt"/>
              <a:buAutoNum type="alphaLcParenR"/>
            </a:pPr>
            <a:r>
              <a:rPr lang="en-GB" sz="1600" dirty="0">
                <a:effectLst/>
                <a:latin typeface="+mj-lt"/>
                <a:ea typeface="Calibri" panose="020F0502020204030204" pitchFamily="34" charset="0"/>
                <a:cs typeface="Times New Roman" panose="02020603050405020304" pitchFamily="18" charset="0"/>
              </a:rPr>
              <a:t>Use the table to find the point where the expression 3</a:t>
            </a:r>
            <a:r>
              <a:rPr lang="en-GB" sz="1600" i="1" dirty="0">
                <a:effectLst/>
                <a:latin typeface="+mj-lt"/>
                <a:ea typeface="Calibri" panose="020F0502020204030204" pitchFamily="34" charset="0"/>
                <a:cs typeface="Times New Roman" panose="02020603050405020304" pitchFamily="18" charset="0"/>
              </a:rPr>
              <a:t>p</a:t>
            </a:r>
            <a:r>
              <a:rPr lang="en-GB" sz="1600" dirty="0">
                <a:effectLst/>
                <a:latin typeface="+mj-lt"/>
                <a:ea typeface="Calibri" panose="020F0502020204030204" pitchFamily="34" charset="0"/>
                <a:cs typeface="Times New Roman" panose="02020603050405020304" pitchFamily="18" charset="0"/>
              </a:rPr>
              <a:t> + 5 and the expression 5</a:t>
            </a:r>
            <a:r>
              <a:rPr lang="en-GB" sz="1600" i="1" dirty="0">
                <a:effectLst/>
                <a:latin typeface="+mj-lt"/>
                <a:ea typeface="Calibri" panose="020F0502020204030204" pitchFamily="34" charset="0"/>
                <a:cs typeface="Times New Roman" panose="02020603050405020304" pitchFamily="18" charset="0"/>
              </a:rPr>
              <a:t>p</a:t>
            </a:r>
            <a:r>
              <a:rPr lang="en-GB" sz="1600" dirty="0">
                <a:effectLst/>
                <a:latin typeface="+mj-lt"/>
                <a:ea typeface="Calibri" panose="020F0502020204030204" pitchFamily="34" charset="0"/>
                <a:cs typeface="Times New Roman" panose="02020603050405020304" pitchFamily="18" charset="0"/>
              </a:rPr>
              <a:t> − 1 both share the same value. </a:t>
            </a:r>
          </a:p>
          <a:p>
            <a:pPr marL="342900" lvl="0" indent="-342900">
              <a:spcBef>
                <a:spcPts val="400"/>
              </a:spcBef>
              <a:spcAft>
                <a:spcPts val="400"/>
              </a:spcAft>
              <a:buFont typeface="+mj-lt"/>
              <a:buAutoNum type="alphaLcParenR"/>
            </a:pPr>
            <a:r>
              <a:rPr lang="en-GB" sz="1600" dirty="0">
                <a:effectLst/>
                <a:latin typeface="+mj-lt"/>
                <a:ea typeface="Calibri" panose="020F0502020204030204" pitchFamily="34" charset="0"/>
                <a:cs typeface="Times New Roman" panose="02020603050405020304" pitchFamily="18" charset="0"/>
              </a:rPr>
              <a:t>Use the table to write down the value of </a:t>
            </a:r>
            <a:r>
              <a:rPr lang="en-GB" sz="1600" i="1" dirty="0">
                <a:effectLst/>
                <a:latin typeface="+mj-lt"/>
                <a:ea typeface="Calibri" panose="020F0502020204030204" pitchFamily="34" charset="0"/>
                <a:cs typeface="Times New Roman" panose="02020603050405020304" pitchFamily="18" charset="0"/>
              </a:rPr>
              <a:t>p</a:t>
            </a:r>
            <a:r>
              <a:rPr lang="en-GB" sz="1600" dirty="0">
                <a:effectLst/>
                <a:latin typeface="+mj-lt"/>
                <a:ea typeface="Calibri" panose="020F0502020204030204" pitchFamily="34" charset="0"/>
                <a:cs typeface="Times New Roman" panose="02020603050405020304" pitchFamily="18" charset="0"/>
              </a:rPr>
              <a:t> when 3</a:t>
            </a:r>
            <a:r>
              <a:rPr lang="en-GB" sz="1600" i="1" dirty="0">
                <a:effectLst/>
                <a:latin typeface="+mj-lt"/>
                <a:ea typeface="Calibri" panose="020F0502020204030204" pitchFamily="34" charset="0"/>
                <a:cs typeface="Times New Roman" panose="02020603050405020304" pitchFamily="18" charset="0"/>
              </a:rPr>
              <a:t>p</a:t>
            </a:r>
            <a:r>
              <a:rPr lang="en-GB" sz="1600" dirty="0">
                <a:effectLst/>
                <a:latin typeface="+mj-lt"/>
                <a:ea typeface="Calibri" panose="020F0502020204030204" pitchFamily="34" charset="0"/>
                <a:cs typeface="Times New Roman" panose="02020603050405020304" pitchFamily="18" charset="0"/>
              </a:rPr>
              <a:t> + 5 = 5</a:t>
            </a:r>
            <a:r>
              <a:rPr lang="en-GB" sz="1600" i="1" dirty="0">
                <a:effectLst/>
                <a:latin typeface="+mj-lt"/>
                <a:ea typeface="Calibri" panose="020F0502020204030204" pitchFamily="34" charset="0"/>
                <a:cs typeface="Times New Roman" panose="02020603050405020304" pitchFamily="18" charset="0"/>
              </a:rPr>
              <a:t>p</a:t>
            </a:r>
            <a:r>
              <a:rPr lang="en-GB" sz="1600" dirty="0">
                <a:effectLst/>
                <a:latin typeface="+mj-lt"/>
                <a:ea typeface="Calibri" panose="020F0502020204030204" pitchFamily="34" charset="0"/>
                <a:cs typeface="Times New Roman" panose="02020603050405020304" pitchFamily="18" charset="0"/>
              </a:rPr>
              <a:t> − 1.</a:t>
            </a:r>
          </a:p>
          <a:p>
            <a:pPr lvl="0">
              <a:spcBef>
                <a:spcPts val="400"/>
              </a:spcBef>
              <a:spcAft>
                <a:spcPts val="400"/>
              </a:spcAft>
              <a:buNone/>
            </a:pPr>
            <a:r>
              <a:rPr lang="en-GB" sz="1600" dirty="0">
                <a:latin typeface="+mj-lt"/>
                <a:ea typeface="Calibri" panose="020F0502020204030204" pitchFamily="34" charset="0"/>
                <a:cs typeface="Times New Roman" panose="02020603050405020304" pitchFamily="18" charset="0"/>
              </a:rPr>
              <a:t>Parts </a:t>
            </a:r>
            <a:r>
              <a:rPr lang="en-GB" sz="1600" dirty="0">
                <a:solidFill>
                  <a:srgbClr val="00628C"/>
                </a:solidFill>
                <a:latin typeface="+mj-lt"/>
                <a:ea typeface="Calibri" panose="020F0502020204030204" pitchFamily="34" charset="0"/>
                <a:cs typeface="Times New Roman" panose="02020603050405020304" pitchFamily="18" charset="0"/>
              </a:rPr>
              <a:t>c) </a:t>
            </a:r>
            <a:r>
              <a:rPr lang="en-GB" sz="1600" dirty="0">
                <a:latin typeface="+mj-lt"/>
                <a:ea typeface="Calibri" panose="020F0502020204030204" pitchFamily="34" charset="0"/>
                <a:cs typeface="Times New Roman" panose="02020603050405020304" pitchFamily="18" charset="0"/>
              </a:rPr>
              <a:t>and </a:t>
            </a:r>
            <a:r>
              <a:rPr lang="en-GB" sz="1600" dirty="0">
                <a:solidFill>
                  <a:srgbClr val="00628C"/>
                </a:solidFill>
                <a:latin typeface="+mj-lt"/>
                <a:ea typeface="Calibri" panose="020F0502020204030204" pitchFamily="34" charset="0"/>
                <a:cs typeface="Times New Roman" panose="02020603050405020304" pitchFamily="18" charset="0"/>
              </a:rPr>
              <a:t>d) </a:t>
            </a:r>
            <a:r>
              <a:rPr lang="en-GB" sz="1600" dirty="0">
                <a:latin typeface="+mj-lt"/>
                <a:ea typeface="Calibri" panose="020F0502020204030204" pitchFamily="34" charset="0"/>
                <a:cs typeface="Times New Roman" panose="02020603050405020304" pitchFamily="18" charset="0"/>
              </a:rPr>
              <a:t>ask students to repeat </a:t>
            </a:r>
            <a:r>
              <a:rPr lang="en-GB" sz="1600" dirty="0">
                <a:solidFill>
                  <a:srgbClr val="00628C"/>
                </a:solidFill>
                <a:latin typeface="+mj-lt"/>
                <a:ea typeface="Calibri" panose="020F0502020204030204" pitchFamily="34" charset="0"/>
                <a:cs typeface="Times New Roman" panose="02020603050405020304" pitchFamily="18" charset="0"/>
              </a:rPr>
              <a:t>a) </a:t>
            </a:r>
            <a:r>
              <a:rPr lang="en-GB" sz="1600" dirty="0">
                <a:latin typeface="+mj-lt"/>
                <a:ea typeface="Calibri" panose="020F0502020204030204" pitchFamily="34" charset="0"/>
                <a:cs typeface="Times New Roman" panose="02020603050405020304" pitchFamily="18" charset="0"/>
              </a:rPr>
              <a:t>and </a:t>
            </a:r>
            <a:r>
              <a:rPr lang="en-GB" sz="1600" dirty="0">
                <a:solidFill>
                  <a:srgbClr val="00628C"/>
                </a:solidFill>
                <a:latin typeface="+mj-lt"/>
                <a:ea typeface="Calibri" panose="020F0502020204030204" pitchFamily="34" charset="0"/>
                <a:cs typeface="Times New Roman" panose="02020603050405020304" pitchFamily="18" charset="0"/>
              </a:rPr>
              <a:t>b) </a:t>
            </a:r>
            <a:r>
              <a:rPr lang="en-GB" sz="1600" dirty="0">
                <a:latin typeface="+mj-lt"/>
                <a:ea typeface="Calibri" panose="020F0502020204030204" pitchFamily="34" charset="0"/>
                <a:cs typeface="Times New Roman" panose="02020603050405020304" pitchFamily="18" charset="0"/>
              </a:rPr>
              <a:t>using the graph. </a:t>
            </a:r>
            <a:r>
              <a:rPr lang="en-GB" sz="1600" dirty="0">
                <a:effectLst/>
                <a:latin typeface="+mj-lt"/>
                <a:ea typeface="Calibri" panose="020F0502020204030204" pitchFamily="34" charset="0"/>
                <a:cs typeface="Times New Roman" panose="02020603050405020304" pitchFamily="18" charset="0"/>
              </a:rPr>
              <a:t> </a:t>
            </a:r>
          </a:p>
        </p:txBody>
      </p:sp>
      <p:sp>
        <p:nvSpPr>
          <p:cNvPr id="11" name="TextBox 10">
            <a:extLst>
              <a:ext uri="{FF2B5EF4-FFF2-40B4-BE49-F238E27FC236}">
                <a16:creationId xmlns:a16="http://schemas.microsoft.com/office/drawing/2014/main" id="{0E33DE85-0F69-491E-A4E9-B1ABE7811778}"/>
              </a:ext>
            </a:extLst>
          </p:cNvPr>
          <p:cNvSpPr txBox="1"/>
          <p:nvPr/>
        </p:nvSpPr>
        <p:spPr>
          <a:xfrm>
            <a:off x="3056687" y="1556792"/>
            <a:ext cx="3975416" cy="584775"/>
          </a:xfrm>
          <a:prstGeom prst="rect">
            <a:avLst/>
          </a:prstGeom>
          <a:noFill/>
        </p:spPr>
        <p:txBody>
          <a:bodyPr wrap="square">
            <a:spAutoFit/>
          </a:bodyPr>
          <a:lstStyle/>
          <a:p>
            <a:pPr>
              <a:spcBef>
                <a:spcPts val="400"/>
              </a:spcBef>
              <a:spcAft>
                <a:spcPts val="400"/>
              </a:spcAft>
              <a:buNone/>
            </a:pPr>
            <a:r>
              <a:rPr lang="en-GB" sz="1600" dirty="0">
                <a:effectLst/>
                <a:latin typeface="+mj-lt"/>
                <a:ea typeface="Calibri" panose="020F0502020204030204" pitchFamily="34" charset="0"/>
                <a:cs typeface="Times New Roman" panose="02020603050405020304" pitchFamily="18" charset="0"/>
              </a:rPr>
              <a:t>Both lines have been drawn on the same axes.</a:t>
            </a:r>
          </a:p>
        </p:txBody>
      </p:sp>
    </p:spTree>
    <p:custDataLst>
      <p:tags r:id="rId1"/>
    </p:custDataLst>
    <p:extLst>
      <p:ext uri="{BB962C8B-B14F-4D97-AF65-F5344CB8AC3E}">
        <p14:creationId xmlns:p14="http://schemas.microsoft.com/office/powerpoint/2010/main" val="197207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5 </a:t>
            </a:r>
            <a:endParaRPr lang="en-GB" dirty="0"/>
          </a:p>
        </p:txBody>
      </p:sp>
      <p:sp>
        <p:nvSpPr>
          <p:cNvPr id="7" name="Title 1">
            <a:extLst>
              <a:ext uri="{FF2B5EF4-FFF2-40B4-BE49-F238E27FC236}">
                <a16:creationId xmlns:a16="http://schemas.microsoft.com/office/drawing/2014/main" id="{3B64C9C1-2589-4A65-8CF4-DB9A33CC355C}"/>
              </a:ext>
            </a:extLst>
          </p:cNvPr>
          <p:cNvSpPr txBox="1">
            <a:spLocks/>
          </p:cNvSpPr>
          <p:nvPr/>
        </p:nvSpPr>
        <p:spPr>
          <a:xfrm>
            <a:off x="119336" y="434808"/>
            <a:ext cx="10657184" cy="4616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lnSpc>
                <a:spcPct val="100000"/>
              </a:lnSpc>
              <a:spcAft>
                <a:spcPts val="0"/>
              </a:spcAft>
              <a:buClrTx/>
              <a:buFontTx/>
            </a:pPr>
            <a:r>
              <a:rPr lang="en-GB" b="1" dirty="0"/>
              <a:t>Understand that the solution to an equation is the value of the variable at which two expressions are balanced</a:t>
            </a:r>
          </a:p>
        </p:txBody>
      </p:sp>
      <p:pic>
        <p:nvPicPr>
          <p:cNvPr id="9" name="Picture 8" descr="A screen shot of a computer&#10;&#10;Description automatically generated">
            <a:extLst>
              <a:ext uri="{FF2B5EF4-FFF2-40B4-BE49-F238E27FC236}">
                <a16:creationId xmlns:a16="http://schemas.microsoft.com/office/drawing/2014/main" id="{102E2123-6D08-4709-BD59-680B089404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8048" y="2060848"/>
            <a:ext cx="4750953" cy="3441635"/>
          </a:xfrm>
          <a:prstGeom prst="rect">
            <a:avLst/>
          </a:prstGeom>
        </p:spPr>
      </p:pic>
      <p:sp>
        <p:nvSpPr>
          <p:cNvPr id="10" name="TextBox 9">
            <a:extLst>
              <a:ext uri="{FF2B5EF4-FFF2-40B4-BE49-F238E27FC236}">
                <a16:creationId xmlns:a16="http://schemas.microsoft.com/office/drawing/2014/main" id="{BCFD06F6-4ECE-4583-B19A-A8CE12BD2CC6}"/>
              </a:ext>
            </a:extLst>
          </p:cNvPr>
          <p:cNvSpPr txBox="1"/>
          <p:nvPr/>
        </p:nvSpPr>
        <p:spPr>
          <a:xfrm>
            <a:off x="479376" y="2251162"/>
            <a:ext cx="5256584" cy="2802819"/>
          </a:xfrm>
          <a:prstGeom prst="rect">
            <a:avLst/>
          </a:prstGeom>
          <a:noFill/>
        </p:spPr>
        <p:txBody>
          <a:bodyPr wrap="square">
            <a:spAutoFit/>
          </a:bodyPr>
          <a:lstStyle/>
          <a:p>
            <a:pPr marL="457200" lvl="0" indent="-457200">
              <a:spcBef>
                <a:spcPts val="400"/>
              </a:spcBef>
              <a:spcAft>
                <a:spcPts val="400"/>
              </a:spcAft>
              <a:buFont typeface="+mj-lt"/>
              <a:buAutoNum type="alphaLcParenR"/>
            </a:pPr>
            <a:r>
              <a:rPr lang="en-GB" sz="2400" dirty="0">
                <a:solidFill>
                  <a:srgbClr val="585858"/>
                </a:solidFill>
                <a:effectLst/>
                <a:latin typeface="+mj-lt"/>
                <a:ea typeface="Calibri" panose="020F0502020204030204" pitchFamily="34" charset="0"/>
                <a:cs typeface="Times New Roman" panose="02020603050405020304" pitchFamily="18" charset="0"/>
              </a:rPr>
              <a:t>If</a:t>
            </a:r>
            <a:r>
              <a:rPr lang="en-GB" sz="2400" i="1" dirty="0">
                <a:solidFill>
                  <a:srgbClr val="585858"/>
                </a:solidFill>
                <a:effectLst/>
                <a:latin typeface="+mj-lt"/>
                <a:ea typeface="Calibri" panose="020F0502020204030204" pitchFamily="34" charset="0"/>
                <a:cs typeface="Times New Roman" panose="02020603050405020304" pitchFamily="18" charset="0"/>
              </a:rPr>
              <a:t> </a:t>
            </a:r>
            <a:r>
              <a:rPr lang="en-GB" sz="2400" dirty="0">
                <a:solidFill>
                  <a:srgbClr val="585858"/>
                </a:solidFill>
                <a:effectLst/>
                <a:latin typeface="+mj-lt"/>
                <a:ea typeface="Calibri" panose="020F0502020204030204" pitchFamily="34" charset="0"/>
                <a:cs typeface="Times New Roman" panose="02020603050405020304" pitchFamily="18" charset="0"/>
              </a:rPr>
              <a:t>drawn accurately, would the rectangle be short and wide, or tall and thin? Explain how you know.</a:t>
            </a:r>
          </a:p>
          <a:p>
            <a:pPr marL="457200" indent="-457200">
              <a:buFont typeface="+mj-lt"/>
              <a:buAutoNum type="alphaLcParenR"/>
            </a:pPr>
            <a:r>
              <a:rPr lang="en-GB" sz="2400" dirty="0">
                <a:solidFill>
                  <a:srgbClr val="585858"/>
                </a:solidFill>
                <a:effectLst/>
                <a:latin typeface="+mj-lt"/>
                <a:ea typeface="Calibri" panose="020F0502020204030204" pitchFamily="34" charset="0"/>
                <a:cs typeface="Times New Roman" panose="02020603050405020304" pitchFamily="18" charset="0"/>
              </a:rPr>
              <a:t>Is there a value (or values) of </a:t>
            </a:r>
            <a:r>
              <a:rPr lang="en-GB" sz="2400" i="1" dirty="0">
                <a:solidFill>
                  <a:srgbClr val="585858"/>
                </a:solidFill>
                <a:effectLst/>
                <a:latin typeface="+mj-lt"/>
                <a:ea typeface="Calibri" panose="020F0502020204030204" pitchFamily="34" charset="0"/>
                <a:cs typeface="Times New Roman" panose="02020603050405020304" pitchFamily="18" charset="0"/>
              </a:rPr>
              <a:t>m</a:t>
            </a:r>
            <a:r>
              <a:rPr lang="en-GB" sz="2400" dirty="0">
                <a:solidFill>
                  <a:srgbClr val="585858"/>
                </a:solidFill>
                <a:effectLst/>
                <a:latin typeface="+mj-lt"/>
                <a:ea typeface="Calibri" panose="020F0502020204030204" pitchFamily="34" charset="0"/>
                <a:cs typeface="Times New Roman" panose="02020603050405020304" pitchFamily="18" charset="0"/>
              </a:rPr>
              <a:t> for which the shape will become a square? Explain how you know.</a:t>
            </a:r>
            <a:endParaRPr lang="en-GB" sz="2400" dirty="0">
              <a:solidFill>
                <a:srgbClr val="585858"/>
              </a:solidFill>
              <a:latin typeface="+mj-lt"/>
            </a:endParaRPr>
          </a:p>
        </p:txBody>
      </p:sp>
      <p:sp>
        <p:nvSpPr>
          <p:cNvPr id="8" name="TextBox 7">
            <a:extLst>
              <a:ext uri="{FF2B5EF4-FFF2-40B4-BE49-F238E27FC236}">
                <a16:creationId xmlns:a16="http://schemas.microsoft.com/office/drawing/2014/main" id="{B46A86A0-ED93-4416-B998-1E34CBB149C6}"/>
              </a:ext>
            </a:extLst>
          </p:cNvPr>
          <p:cNvSpPr txBox="1"/>
          <p:nvPr/>
        </p:nvSpPr>
        <p:spPr>
          <a:xfrm>
            <a:off x="6744072" y="1541643"/>
            <a:ext cx="6094268" cy="400110"/>
          </a:xfrm>
          <a:prstGeom prst="rect">
            <a:avLst/>
          </a:prstGeom>
          <a:noFill/>
        </p:spPr>
        <p:txBody>
          <a:bodyPr wrap="square">
            <a:spAutoFit/>
          </a:bodyPr>
          <a:lstStyle/>
          <a:p>
            <a:pPr lvl="0">
              <a:spcBef>
                <a:spcPts val="400"/>
              </a:spcBef>
              <a:spcAft>
                <a:spcPts val="400"/>
              </a:spcAft>
              <a:buNone/>
            </a:pPr>
            <a:r>
              <a:rPr lang="en-GB" sz="2000" i="1" dirty="0">
                <a:solidFill>
                  <a:srgbClr val="585858"/>
                </a:solidFill>
                <a:effectLst/>
                <a:latin typeface="+mj-lt"/>
                <a:ea typeface="Calibri" panose="020F0502020204030204" pitchFamily="34" charset="0"/>
                <a:cs typeface="Times New Roman" panose="02020603050405020304" pitchFamily="18" charset="0"/>
              </a:rPr>
              <a:t>This rectangle is not drawn to scale.</a:t>
            </a:r>
          </a:p>
        </p:txBody>
      </p:sp>
    </p:spTree>
    <p:extLst>
      <p:ext uri="{BB962C8B-B14F-4D97-AF65-F5344CB8AC3E}">
        <p14:creationId xmlns:p14="http://schemas.microsoft.com/office/powerpoint/2010/main" val="2064241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lstStyle/>
          <a:p>
            <a:r>
              <a:rPr lang="en-GB" dirty="0"/>
              <a:t>About this resource</a:t>
            </a:r>
          </a:p>
        </p:txBody>
      </p:sp>
      <p:sp>
        <p:nvSpPr>
          <p:cNvPr id="5" name="Content Placeholder 4">
            <a:extLst>
              <a:ext uri="{FF2B5EF4-FFF2-40B4-BE49-F238E27FC236}">
                <a16:creationId xmlns:a16="http://schemas.microsoft.com/office/drawing/2014/main" id="{F3AEFA3D-6E0E-40FE-BDA2-AC1662A877CD}"/>
              </a:ext>
            </a:extLst>
          </p:cNvPr>
          <p:cNvSpPr>
            <a:spLocks noGrp="1"/>
          </p:cNvSpPr>
          <p:nvPr>
            <p:ph idx="1"/>
          </p:nvPr>
        </p:nvSpPr>
        <p:spPr>
          <a:xfrm>
            <a:off x="609600" y="1268760"/>
            <a:ext cx="10972800" cy="3888432"/>
          </a:xfrm>
        </p:spPr>
        <p:txBody>
          <a:bodyPr>
            <a:noAutofit/>
          </a:bodyPr>
          <a:lstStyle/>
          <a:p>
            <a:pPr marL="0" indent="0">
              <a:buNone/>
            </a:pPr>
            <a:r>
              <a:rPr lang="en-GB" dirty="0"/>
              <a:t>The slides are structured as follows:</a:t>
            </a:r>
          </a:p>
          <a:p>
            <a:pPr lvl="1"/>
            <a:r>
              <a:rPr lang="en-GB" dirty="0"/>
              <a:t>The big picture:</a:t>
            </a:r>
          </a:p>
          <a:p>
            <a:pPr lvl="2"/>
            <a:r>
              <a:rPr lang="en-GB" dirty="0"/>
              <a:t>Where does this fit in? </a:t>
            </a:r>
          </a:p>
          <a:p>
            <a:pPr lvl="2"/>
            <a:r>
              <a:rPr lang="en-GB" dirty="0"/>
              <a:t>What do students need to understand? </a:t>
            </a:r>
          </a:p>
          <a:p>
            <a:pPr lvl="2"/>
            <a:r>
              <a:rPr lang="en-GB" dirty="0"/>
              <a:t>Why is this key idea important?</a:t>
            </a:r>
          </a:p>
          <a:p>
            <a:pPr lvl="1"/>
            <a:r>
              <a:rPr lang="en-GB" dirty="0"/>
              <a:t>Prior learning </a:t>
            </a:r>
          </a:p>
          <a:p>
            <a:pPr lvl="1"/>
            <a:r>
              <a:rPr lang="en-GB" dirty="0"/>
              <a:t>Misconceptions</a:t>
            </a:r>
          </a:p>
          <a:p>
            <a:pPr lvl="1"/>
            <a:r>
              <a:rPr lang="en-GB" b="1" dirty="0"/>
              <a:t>Exemplified key ideas</a:t>
            </a:r>
          </a:p>
          <a:p>
            <a:pPr lvl="1"/>
            <a:r>
              <a:rPr lang="en-GB" dirty="0"/>
              <a:t>Reflection questions</a:t>
            </a:r>
          </a:p>
          <a:p>
            <a:pPr lvl="1"/>
            <a:r>
              <a:rPr lang="en-GB" dirty="0"/>
              <a:t>Appendices:</a:t>
            </a:r>
          </a:p>
          <a:p>
            <a:pPr lvl="2"/>
            <a:r>
              <a:rPr lang="en-GB" dirty="0"/>
              <a:t>Key vocabulary</a:t>
            </a:r>
          </a:p>
          <a:p>
            <a:pPr lvl="2"/>
            <a:r>
              <a:rPr lang="en-GB" dirty="0"/>
              <a:t>Representations and structure</a:t>
            </a:r>
          </a:p>
          <a:p>
            <a:pPr lvl="2"/>
            <a:r>
              <a:rPr lang="en-GB" dirty="0"/>
              <a:t>Previous and Future learning</a:t>
            </a:r>
          </a:p>
          <a:p>
            <a:pPr lvl="2"/>
            <a:r>
              <a:rPr lang="en-GB" dirty="0"/>
              <a:t>Useful links</a:t>
            </a:r>
          </a:p>
        </p:txBody>
      </p:sp>
      <p:sp>
        <p:nvSpPr>
          <p:cNvPr id="6" name="TextBox 5">
            <a:extLst>
              <a:ext uri="{FF2B5EF4-FFF2-40B4-BE49-F238E27FC236}">
                <a16:creationId xmlns:a16="http://schemas.microsoft.com/office/drawing/2014/main" id="{C93CE553-E2B8-463F-A228-214C727F90EF}"/>
              </a:ext>
            </a:extLst>
          </p:cNvPr>
          <p:cNvSpPr txBox="1"/>
          <p:nvPr/>
        </p:nvSpPr>
        <p:spPr>
          <a:xfrm>
            <a:off x="6456040" y="1638667"/>
            <a:ext cx="5301844" cy="3662541"/>
          </a:xfrm>
          <a:prstGeom prst="rect">
            <a:avLst/>
          </a:prstGeom>
          <a:solidFill>
            <a:schemeClr val="accent2">
              <a:lumMod val="20000"/>
              <a:lumOff val="80000"/>
            </a:schemeClr>
          </a:solidFill>
        </p:spPr>
        <p:txBody>
          <a:bodyPr wrap="square">
            <a:spAutoFit/>
          </a:bodyPr>
          <a:lstStyle/>
          <a:p>
            <a:pPr marL="0" indent="0" algn="l">
              <a:lnSpc>
                <a:spcPct val="100000"/>
              </a:lnSpc>
              <a:spcBef>
                <a:spcPts val="1200"/>
              </a:spcBef>
              <a:spcAft>
                <a:spcPts val="1200"/>
              </a:spcAft>
              <a:buNone/>
            </a:pPr>
            <a:r>
              <a:rPr lang="en-GB" sz="1400" dirty="0">
                <a:solidFill>
                  <a:srgbClr val="585858"/>
                </a:solidFill>
                <a:effectLst/>
                <a:ea typeface="Times New Roman" panose="02020603050405020304" pitchFamily="18" charset="0"/>
                <a:cs typeface="Arial" panose="020B0604020202020204" pitchFamily="34" charset="0"/>
              </a:rPr>
              <a:t>The </a:t>
            </a:r>
            <a:r>
              <a:rPr lang="en-GB" sz="1400" b="1" dirty="0">
                <a:solidFill>
                  <a:srgbClr val="585858"/>
                </a:solidFill>
                <a:ea typeface="Times New Roman" panose="02020603050405020304" pitchFamily="18" charset="0"/>
                <a:cs typeface="Arial" panose="020B0604020202020204" pitchFamily="34" charset="0"/>
              </a:rPr>
              <a:t>exemplified key idea </a:t>
            </a:r>
            <a:r>
              <a:rPr lang="en-GB" sz="1400" dirty="0">
                <a:solidFill>
                  <a:srgbClr val="585858"/>
                </a:solidFill>
                <a:effectLst/>
                <a:ea typeface="Times New Roman" panose="02020603050405020304" pitchFamily="18" charset="0"/>
                <a:cs typeface="Arial" panose="020B0604020202020204" pitchFamily="34" charset="0"/>
              </a:rPr>
              <a:t>slides have the following symbols to indicate how they have been designed to be used:</a:t>
            </a: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effectLst/>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p:txBody>
      </p:sp>
      <p:sp>
        <p:nvSpPr>
          <p:cNvPr id="8" name="TextBox 7">
            <a:extLst>
              <a:ext uri="{FF2B5EF4-FFF2-40B4-BE49-F238E27FC236}">
                <a16:creationId xmlns:a16="http://schemas.microsoft.com/office/drawing/2014/main" id="{79E969ED-E4E1-40D7-B371-487C5836F744}"/>
              </a:ext>
            </a:extLst>
          </p:cNvPr>
          <p:cNvSpPr txBox="1"/>
          <p:nvPr/>
        </p:nvSpPr>
        <p:spPr>
          <a:xfrm>
            <a:off x="7683351" y="2184299"/>
            <a:ext cx="3996000" cy="1686616"/>
          </a:xfrm>
          <a:prstGeom prst="rect">
            <a:avLst/>
          </a:prstGeom>
          <a:noFill/>
        </p:spPr>
        <p:txBody>
          <a:bodyPr wrap="square" rtlCol="0">
            <a:spAutoFit/>
          </a:bodyPr>
          <a:lstStyle/>
          <a:p>
            <a:pPr>
              <a:buNone/>
            </a:pPr>
            <a:r>
              <a:rPr lang="en-GB" sz="1400" b="1" dirty="0">
                <a:solidFill>
                  <a:srgbClr val="585858"/>
                </a:solidFill>
                <a:cs typeface="Arial" panose="020B0604020202020204" pitchFamily="34" charset="0"/>
              </a:rPr>
              <a:t>Into the classroom</a:t>
            </a:r>
          </a:p>
          <a:p>
            <a:pPr>
              <a:buNone/>
            </a:pPr>
            <a:r>
              <a:rPr lang="en-GB" sz="1400" b="0" dirty="0">
                <a:solidFill>
                  <a:srgbClr val="585858"/>
                </a:solidFill>
                <a:effectLst/>
                <a:ea typeface="Times New Roman" panose="02020603050405020304" pitchFamily="18" charset="0"/>
                <a:cs typeface="Arial" panose="020B0604020202020204" pitchFamily="34" charset="0"/>
              </a:rPr>
              <a:t>The examples are presented on these slides </a:t>
            </a:r>
            <a:r>
              <a:rPr lang="en-GB" sz="1400" dirty="0">
                <a:solidFill>
                  <a:srgbClr val="585858"/>
                </a:solidFill>
                <a:ea typeface="Times New Roman" panose="02020603050405020304" pitchFamily="18" charset="0"/>
                <a:cs typeface="Arial" panose="020B0604020202020204" pitchFamily="34" charset="0"/>
              </a:rPr>
              <a:t>so that they could be used in PD, but also </a:t>
            </a:r>
            <a:r>
              <a:rPr lang="en-GB" sz="1400" b="0" dirty="0">
                <a:solidFill>
                  <a:srgbClr val="585858"/>
                </a:solidFill>
                <a:effectLst/>
                <a:ea typeface="Times New Roman" panose="02020603050405020304" pitchFamily="18" charset="0"/>
                <a:cs typeface="Arial" panose="020B0604020202020204" pitchFamily="34" charset="0"/>
              </a:rPr>
              <a:t>directly in the classroom. The notes feature suggested questions and things teachers might consider when using with students.</a:t>
            </a:r>
            <a:endParaRPr lang="en-GB" sz="1400" b="0" dirty="0">
              <a:solidFill>
                <a:srgbClr val="585858"/>
              </a:solidFill>
              <a:cs typeface="Arial" panose="020B0604020202020204" pitchFamily="34" charset="0"/>
            </a:endParaRPr>
          </a:p>
          <a:p>
            <a:pPr>
              <a:buNone/>
            </a:pPr>
            <a:endParaRPr lang="en-GB" sz="1400" b="1" dirty="0">
              <a:solidFill>
                <a:srgbClr val="585858"/>
              </a:solidFill>
              <a:cs typeface="Arial" panose="020B0604020202020204" pitchFamily="34" charset="0"/>
            </a:endParaRPr>
          </a:p>
        </p:txBody>
      </p:sp>
      <p:sp>
        <p:nvSpPr>
          <p:cNvPr id="12" name="TextBox 11">
            <a:extLst>
              <a:ext uri="{FF2B5EF4-FFF2-40B4-BE49-F238E27FC236}">
                <a16:creationId xmlns:a16="http://schemas.microsoft.com/office/drawing/2014/main" id="{33564DB4-F5AF-4C7D-8130-A24CA070635D}"/>
              </a:ext>
            </a:extLst>
          </p:cNvPr>
          <p:cNvSpPr txBox="1"/>
          <p:nvPr/>
        </p:nvSpPr>
        <p:spPr>
          <a:xfrm>
            <a:off x="7671520" y="3757405"/>
            <a:ext cx="3996000" cy="1384995"/>
          </a:xfrm>
          <a:prstGeom prst="rect">
            <a:avLst/>
          </a:prstGeom>
          <a:noFill/>
        </p:spPr>
        <p:txBody>
          <a:bodyPr wrap="square">
            <a:spAutoFit/>
          </a:bodyPr>
          <a:lstStyle/>
          <a:p>
            <a:pPr fontAlgn="auto">
              <a:spcBef>
                <a:spcPts val="0"/>
              </a:spcBef>
              <a:spcAft>
                <a:spcPts val="0"/>
              </a:spcAft>
              <a:buClrTx/>
              <a:buNone/>
              <a:defRPr/>
            </a:pPr>
            <a:r>
              <a:rPr lang="en-GB" sz="1400" b="1" dirty="0">
                <a:solidFill>
                  <a:srgbClr val="585858"/>
                </a:solidFill>
                <a:cs typeface="Arial" panose="020B0604020202020204" pitchFamily="34" charset="0"/>
              </a:rPr>
              <a:t>PD</a:t>
            </a:r>
            <a:r>
              <a:rPr lang="en-GB" sz="1400" dirty="0">
                <a:solidFill>
                  <a:srgbClr val="585858"/>
                </a:solidFill>
                <a:cs typeface="Arial" panose="020B0604020202020204" pitchFamily="34" charset="0"/>
              </a:rPr>
              <a:t> </a:t>
            </a:r>
            <a:r>
              <a:rPr lang="en-GB" sz="1400" b="1" dirty="0">
                <a:solidFill>
                  <a:srgbClr val="585858"/>
                </a:solidFill>
                <a:cs typeface="Arial" panose="020B0604020202020204" pitchFamily="34" charset="0"/>
              </a:rPr>
              <a:t>discussion prompts</a:t>
            </a:r>
          </a:p>
          <a:p>
            <a:pPr fontAlgn="auto">
              <a:spcBef>
                <a:spcPts val="0"/>
              </a:spcBef>
              <a:spcAft>
                <a:spcPts val="0"/>
              </a:spcAft>
              <a:buClrTx/>
              <a:buNone/>
              <a:defRPr/>
            </a:pPr>
            <a:r>
              <a:rPr lang="en-GB" sz="1400" dirty="0">
                <a:solidFill>
                  <a:srgbClr val="585858"/>
                </a:solidFill>
                <a:cs typeface="Arial" panose="020B0604020202020204" pitchFamily="34" charset="0"/>
              </a:rPr>
              <a:t>These slides look at the examples in more detail, with question prompts to promote discussion among maths teachers. The notes feature reference to further information and guidance within the Core Concepts document.</a:t>
            </a:r>
          </a:p>
        </p:txBody>
      </p:sp>
      <p:pic>
        <p:nvPicPr>
          <p:cNvPr id="3" name="Picture 2" descr="Logo, icon&#10;&#10;Description automatically generated">
            <a:extLst>
              <a:ext uri="{FF2B5EF4-FFF2-40B4-BE49-F238E27FC236}">
                <a16:creationId xmlns:a16="http://schemas.microsoft.com/office/drawing/2014/main" id="{98372D16-5B8D-44D5-A8F3-B5B81CEA24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5355" y="2451568"/>
            <a:ext cx="993650" cy="993650"/>
          </a:xfrm>
          <a:prstGeom prst="rect">
            <a:avLst/>
          </a:prstGeom>
        </p:spPr>
      </p:pic>
      <p:pic>
        <p:nvPicPr>
          <p:cNvPr id="9" name="Picture 8" descr="Icon&#10;&#10;Description automatically generated">
            <a:extLst>
              <a:ext uri="{FF2B5EF4-FFF2-40B4-BE49-F238E27FC236}">
                <a16:creationId xmlns:a16="http://schemas.microsoft.com/office/drawing/2014/main" id="{1D0A02C7-CE34-44AA-8167-2E440C37E1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5355" y="3951785"/>
            <a:ext cx="993650" cy="993650"/>
          </a:xfrm>
          <a:prstGeom prst="rect">
            <a:avLst/>
          </a:prstGeom>
        </p:spPr>
      </p:pic>
    </p:spTree>
    <p:extLst>
      <p:ext uri="{BB962C8B-B14F-4D97-AF65-F5344CB8AC3E}">
        <p14:creationId xmlns:p14="http://schemas.microsoft.com/office/powerpoint/2010/main" val="2998317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5</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325959"/>
            <a:ext cx="4891318" cy="4351763"/>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How does the rectangle representation support students to understand the letter symbol as a variable? How can it be used to emphasise the continuous nature of that variable?</a:t>
            </a:r>
          </a:p>
          <a:p>
            <a:pPr marL="360000" lvl="1" fontAlgn="auto">
              <a:lnSpc>
                <a:spcPct val="100000"/>
              </a:lnSpc>
              <a:spcBef>
                <a:spcPts val="0"/>
              </a:spcBef>
              <a:spcAft>
                <a:spcPts val="1200"/>
              </a:spcAft>
              <a:buClrTx/>
            </a:pPr>
            <a:r>
              <a:rPr lang="en-GB" sz="2400" dirty="0"/>
              <a:t>How could you use tabular or graphical representations to show different values of m, and different solutions to part b?</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335360" y="1741532"/>
            <a:ext cx="6485947" cy="4351764"/>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FF2C91B7-92DA-482A-B5F8-A3F8F3571A59}"/>
              </a:ext>
            </a:extLst>
          </p:cNvPr>
          <p:cNvSpPr txBox="1">
            <a:spLocks/>
          </p:cNvSpPr>
          <p:nvPr/>
        </p:nvSpPr>
        <p:spPr>
          <a:xfrm>
            <a:off x="119336" y="434808"/>
            <a:ext cx="10657184" cy="4616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lnSpc>
                <a:spcPct val="100000"/>
              </a:lnSpc>
              <a:spcAft>
                <a:spcPts val="0"/>
              </a:spcAft>
              <a:buClrTx/>
              <a:buFontTx/>
            </a:pPr>
            <a:r>
              <a:rPr lang="en-GB" b="1" dirty="0"/>
              <a:t>Understand that the solution to an equation is the value of the variable at which two expressions are balanced</a:t>
            </a:r>
          </a:p>
        </p:txBody>
      </p:sp>
      <p:pic>
        <p:nvPicPr>
          <p:cNvPr id="8" name="Picture 7" descr="A screen shot of a computer&#10;&#10;Description automatically generated">
            <a:extLst>
              <a:ext uri="{FF2B5EF4-FFF2-40B4-BE49-F238E27FC236}">
                <a16:creationId xmlns:a16="http://schemas.microsoft.com/office/drawing/2014/main" id="{50F5B081-F0B7-49DA-988D-3915DD6DA4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2690" y="2581129"/>
            <a:ext cx="3886857" cy="2815676"/>
          </a:xfrm>
          <a:prstGeom prst="rect">
            <a:avLst/>
          </a:prstGeom>
        </p:spPr>
      </p:pic>
      <p:sp>
        <p:nvSpPr>
          <p:cNvPr id="9" name="TextBox 8">
            <a:extLst>
              <a:ext uri="{FF2B5EF4-FFF2-40B4-BE49-F238E27FC236}">
                <a16:creationId xmlns:a16="http://schemas.microsoft.com/office/drawing/2014/main" id="{479420EF-E5FB-4CCC-914E-7635AD95A3CB}"/>
              </a:ext>
            </a:extLst>
          </p:cNvPr>
          <p:cNvSpPr txBox="1"/>
          <p:nvPr/>
        </p:nvSpPr>
        <p:spPr>
          <a:xfrm>
            <a:off x="414309" y="1860266"/>
            <a:ext cx="2718381" cy="3902607"/>
          </a:xfrm>
          <a:prstGeom prst="rect">
            <a:avLst/>
          </a:prstGeom>
          <a:noFill/>
        </p:spPr>
        <p:txBody>
          <a:bodyPr wrap="square">
            <a:spAutoFit/>
          </a:bodyPr>
          <a:lstStyle/>
          <a:p>
            <a:pPr lvl="0">
              <a:spcBef>
                <a:spcPts val="400"/>
              </a:spcBef>
              <a:spcAft>
                <a:spcPts val="400"/>
              </a:spcAft>
              <a:buNone/>
            </a:pPr>
            <a:endParaRPr lang="en-GB" sz="1800" dirty="0">
              <a:effectLst/>
              <a:latin typeface="+mj-lt"/>
              <a:ea typeface="Calibri" panose="020F0502020204030204" pitchFamily="34" charset="0"/>
              <a:cs typeface="Times New Roman" panose="02020603050405020304" pitchFamily="18" charset="0"/>
            </a:endParaRPr>
          </a:p>
          <a:p>
            <a:pPr marL="457200" lvl="0" indent="-457200">
              <a:spcBef>
                <a:spcPts val="400"/>
              </a:spcBef>
              <a:spcAft>
                <a:spcPts val="400"/>
              </a:spcAft>
              <a:buFont typeface="+mj-lt"/>
              <a:buAutoNum type="alphaLcParenR"/>
            </a:pPr>
            <a:r>
              <a:rPr lang="en-GB" sz="1800" dirty="0">
                <a:effectLst/>
                <a:latin typeface="+mj-lt"/>
                <a:ea typeface="Calibri" panose="020F0502020204030204" pitchFamily="34" charset="0"/>
                <a:cs typeface="Times New Roman" panose="02020603050405020304" pitchFamily="18" charset="0"/>
              </a:rPr>
              <a:t>If drawn accurately, would the rectangle be short and wide, or tall and thin? Explain how you know.</a:t>
            </a:r>
          </a:p>
          <a:p>
            <a:pPr marL="457200" indent="-457200">
              <a:buFont typeface="+mj-lt"/>
              <a:buAutoNum type="alphaLcParenR"/>
            </a:pPr>
            <a:r>
              <a:rPr lang="en-GB" sz="1800" dirty="0">
                <a:effectLst/>
                <a:latin typeface="+mj-lt"/>
                <a:ea typeface="Calibri" panose="020F0502020204030204" pitchFamily="34" charset="0"/>
                <a:cs typeface="Times New Roman" panose="02020603050405020304" pitchFamily="18" charset="0"/>
              </a:rPr>
              <a:t>Is there a value (or values) of </a:t>
            </a:r>
            <a:r>
              <a:rPr lang="en-GB" sz="1800" i="1" dirty="0">
                <a:effectLst/>
                <a:latin typeface="+mj-lt"/>
                <a:ea typeface="Calibri" panose="020F0502020204030204" pitchFamily="34" charset="0"/>
                <a:cs typeface="Times New Roman" panose="02020603050405020304" pitchFamily="18" charset="0"/>
              </a:rPr>
              <a:t>m</a:t>
            </a:r>
            <a:r>
              <a:rPr lang="en-GB" sz="1800" dirty="0">
                <a:effectLst/>
                <a:latin typeface="+mj-lt"/>
                <a:ea typeface="Calibri" panose="020F0502020204030204" pitchFamily="34" charset="0"/>
                <a:cs typeface="Times New Roman" panose="02020603050405020304" pitchFamily="18" charset="0"/>
              </a:rPr>
              <a:t> for which the shape will become a square? Explain how you know.</a:t>
            </a:r>
            <a:endParaRPr lang="en-GB" sz="1800" dirty="0">
              <a:latin typeface="+mj-lt"/>
            </a:endParaRPr>
          </a:p>
        </p:txBody>
      </p:sp>
      <p:sp>
        <p:nvSpPr>
          <p:cNvPr id="10" name="TextBox 9">
            <a:extLst>
              <a:ext uri="{FF2B5EF4-FFF2-40B4-BE49-F238E27FC236}">
                <a16:creationId xmlns:a16="http://schemas.microsoft.com/office/drawing/2014/main" id="{5D8CF71C-CA54-4FEE-9A03-B8797A5D3390}"/>
              </a:ext>
            </a:extLst>
          </p:cNvPr>
          <p:cNvSpPr txBox="1"/>
          <p:nvPr/>
        </p:nvSpPr>
        <p:spPr>
          <a:xfrm>
            <a:off x="3334194" y="2057835"/>
            <a:ext cx="3487113" cy="338554"/>
          </a:xfrm>
          <a:prstGeom prst="rect">
            <a:avLst/>
          </a:prstGeom>
          <a:noFill/>
        </p:spPr>
        <p:txBody>
          <a:bodyPr wrap="square">
            <a:spAutoFit/>
          </a:bodyPr>
          <a:lstStyle/>
          <a:p>
            <a:pPr>
              <a:buNone/>
            </a:pPr>
            <a:r>
              <a:rPr lang="en-GB" sz="1600" i="1" dirty="0">
                <a:effectLst/>
                <a:latin typeface="+mj-lt"/>
                <a:ea typeface="Calibri" panose="020F0502020204030204" pitchFamily="34" charset="0"/>
                <a:cs typeface="Times New Roman" panose="02020603050405020304" pitchFamily="18" charset="0"/>
              </a:rPr>
              <a:t>This rectangle is not drawn to scale.</a:t>
            </a:r>
            <a:endParaRPr lang="en-GB" sz="1600" i="1" dirty="0"/>
          </a:p>
        </p:txBody>
      </p:sp>
    </p:spTree>
    <p:custDataLst>
      <p:tags r:id="rId1"/>
    </p:custDataLst>
    <p:extLst>
      <p:ext uri="{BB962C8B-B14F-4D97-AF65-F5344CB8AC3E}">
        <p14:creationId xmlns:p14="http://schemas.microsoft.com/office/powerpoint/2010/main" val="39182393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5a </a:t>
            </a:r>
            <a:endParaRPr lang="en-GB" dirty="0"/>
          </a:p>
        </p:txBody>
      </p:sp>
      <p:sp>
        <p:nvSpPr>
          <p:cNvPr id="7" name="Title 1">
            <a:extLst>
              <a:ext uri="{FF2B5EF4-FFF2-40B4-BE49-F238E27FC236}">
                <a16:creationId xmlns:a16="http://schemas.microsoft.com/office/drawing/2014/main" id="{3B64C9C1-2589-4A65-8CF4-DB9A33CC355C}"/>
              </a:ext>
            </a:extLst>
          </p:cNvPr>
          <p:cNvSpPr txBox="1">
            <a:spLocks/>
          </p:cNvSpPr>
          <p:nvPr/>
        </p:nvSpPr>
        <p:spPr>
          <a:xfrm>
            <a:off x="119336" y="434808"/>
            <a:ext cx="10657184" cy="4616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lnSpc>
                <a:spcPct val="100000"/>
              </a:lnSpc>
              <a:spcAft>
                <a:spcPts val="0"/>
              </a:spcAft>
              <a:buClrTx/>
              <a:buFontTx/>
            </a:pPr>
            <a:r>
              <a:rPr lang="en-GB" b="1" dirty="0"/>
              <a:t>Understand that the solution to an equation is the value of the variable at which two expressions are balanced</a:t>
            </a:r>
          </a:p>
        </p:txBody>
      </p:sp>
      <p:pic>
        <p:nvPicPr>
          <p:cNvPr id="9" name="Picture 8" descr="A screen shot of a computer&#10;&#10;Description automatically generated">
            <a:extLst>
              <a:ext uri="{FF2B5EF4-FFF2-40B4-BE49-F238E27FC236}">
                <a16:creationId xmlns:a16="http://schemas.microsoft.com/office/drawing/2014/main" id="{102E2123-6D08-4709-BD59-680B089404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7695" y="2060848"/>
            <a:ext cx="4750953" cy="3441635"/>
          </a:xfrm>
          <a:prstGeom prst="rect">
            <a:avLst/>
          </a:prstGeom>
        </p:spPr>
      </p:pic>
      <p:sp>
        <p:nvSpPr>
          <p:cNvPr id="10" name="TextBox 9">
            <a:extLst>
              <a:ext uri="{FF2B5EF4-FFF2-40B4-BE49-F238E27FC236}">
                <a16:creationId xmlns:a16="http://schemas.microsoft.com/office/drawing/2014/main" id="{BCFD06F6-4ECE-4583-B19A-A8CE12BD2CC6}"/>
              </a:ext>
            </a:extLst>
          </p:cNvPr>
          <p:cNvSpPr txBox="1"/>
          <p:nvPr/>
        </p:nvSpPr>
        <p:spPr>
          <a:xfrm>
            <a:off x="263352" y="1556792"/>
            <a:ext cx="6696744" cy="3383490"/>
          </a:xfrm>
          <a:prstGeom prst="rect">
            <a:avLst/>
          </a:prstGeom>
          <a:noFill/>
        </p:spPr>
        <p:txBody>
          <a:bodyPr wrap="square">
            <a:spAutoFit/>
          </a:bodyPr>
          <a:lstStyle/>
          <a:p>
            <a:pPr lvl="0">
              <a:spcBef>
                <a:spcPts val="400"/>
              </a:spcBef>
              <a:buNone/>
            </a:pPr>
            <a:endParaRPr lang="en-GB" sz="2400" dirty="0">
              <a:latin typeface="+mj-lt"/>
              <a:ea typeface="Calibri" panose="020F0502020204030204" pitchFamily="34" charset="0"/>
              <a:cs typeface="Arial" panose="020B0604020202020204" pitchFamily="34" charset="0"/>
            </a:endParaRPr>
          </a:p>
          <a:p>
            <a:pPr lvl="0">
              <a:spcBef>
                <a:spcPts val="400"/>
              </a:spcBef>
              <a:buNone/>
            </a:pPr>
            <a:r>
              <a:rPr lang="en-GB" sz="2400" dirty="0">
                <a:latin typeface="+mj-lt"/>
                <a:ea typeface="Calibri" panose="020F0502020204030204" pitchFamily="34" charset="0"/>
                <a:cs typeface="Arial" panose="020B0604020202020204" pitchFamily="34" charset="0"/>
              </a:rPr>
              <a:t>F</a:t>
            </a:r>
            <a:r>
              <a:rPr lang="en-GB" sz="2400" dirty="0">
                <a:effectLst/>
                <a:latin typeface="+mj-lt"/>
                <a:ea typeface="Calibri" panose="020F0502020204030204" pitchFamily="34" charset="0"/>
                <a:cs typeface="Arial" panose="020B0604020202020204" pitchFamily="34" charset="0"/>
              </a:rPr>
              <a:t>ind a value of </a:t>
            </a:r>
            <a:r>
              <a:rPr lang="en-GB" sz="2400" i="1" dirty="0">
                <a:effectLst/>
                <a:latin typeface="+mj-lt"/>
                <a:ea typeface="Calibri" panose="020F0502020204030204" pitchFamily="34" charset="0"/>
                <a:cs typeface="Arial" panose="020B0604020202020204" pitchFamily="34" charset="0"/>
              </a:rPr>
              <a:t>m</a:t>
            </a:r>
            <a:r>
              <a:rPr lang="en-GB" sz="2400" dirty="0">
                <a:effectLst/>
                <a:latin typeface="+mj-lt"/>
                <a:ea typeface="Calibri" panose="020F0502020204030204" pitchFamily="34" charset="0"/>
                <a:cs typeface="Arial" panose="020B0604020202020204" pitchFamily="34" charset="0"/>
              </a:rPr>
              <a:t> where…</a:t>
            </a:r>
          </a:p>
          <a:p>
            <a:pPr marL="342900" lvl="0" indent="-342900">
              <a:spcBef>
                <a:spcPts val="400"/>
              </a:spcBef>
              <a:spcAft>
                <a:spcPts val="600"/>
              </a:spcAft>
              <a:buFont typeface="Symbol" panose="05050102010706020507" pitchFamily="18" charset="2"/>
              <a:buChar char=""/>
            </a:pPr>
            <a:r>
              <a:rPr lang="en-GB" sz="2400" dirty="0">
                <a:effectLst/>
                <a:latin typeface="+mj-lt"/>
                <a:ea typeface="Calibri" panose="020F0502020204030204" pitchFamily="34" charset="0"/>
                <a:cs typeface="Arial" panose="020B0604020202020204" pitchFamily="34" charset="0"/>
              </a:rPr>
              <a:t>the height is double the width</a:t>
            </a:r>
          </a:p>
          <a:p>
            <a:pPr marL="342900" lvl="0" indent="-342900">
              <a:spcAft>
                <a:spcPts val="600"/>
              </a:spcAft>
              <a:buFont typeface="Symbol" panose="05050102010706020507" pitchFamily="18" charset="2"/>
              <a:buChar char=""/>
            </a:pPr>
            <a:r>
              <a:rPr lang="en-GB" sz="2400" dirty="0">
                <a:effectLst/>
                <a:latin typeface="+mj-lt"/>
                <a:ea typeface="Calibri" panose="020F0502020204030204" pitchFamily="34" charset="0"/>
                <a:cs typeface="Arial" panose="020B0604020202020204" pitchFamily="34" charset="0"/>
              </a:rPr>
              <a:t>the height is three times the width</a:t>
            </a:r>
          </a:p>
          <a:p>
            <a:pPr marL="342900" lvl="0" indent="-342900">
              <a:spcAft>
                <a:spcPts val="600"/>
              </a:spcAft>
              <a:buFont typeface="Symbol" panose="05050102010706020507" pitchFamily="18" charset="2"/>
              <a:buChar char=""/>
            </a:pPr>
            <a:r>
              <a:rPr lang="en-GB" sz="2400" dirty="0">
                <a:effectLst/>
                <a:latin typeface="+mj-lt"/>
                <a:ea typeface="Calibri" panose="020F0502020204030204" pitchFamily="34" charset="0"/>
                <a:cs typeface="Arial" panose="020B0604020202020204" pitchFamily="34" charset="0"/>
              </a:rPr>
              <a:t>the width is one unit longer than the height</a:t>
            </a:r>
          </a:p>
          <a:p>
            <a:pPr marL="342900" lvl="0" indent="-342900">
              <a:spcAft>
                <a:spcPts val="600"/>
              </a:spcAft>
              <a:buFont typeface="Symbol" panose="05050102010706020507" pitchFamily="18" charset="2"/>
              <a:buChar char=""/>
            </a:pPr>
            <a:r>
              <a:rPr lang="en-GB" sz="2400" dirty="0">
                <a:effectLst/>
                <a:latin typeface="+mj-lt"/>
                <a:ea typeface="Calibri" panose="020F0502020204030204" pitchFamily="34" charset="0"/>
                <a:cs typeface="Arial" panose="020B0604020202020204" pitchFamily="34" charset="0"/>
              </a:rPr>
              <a:t>the height is one unit longer than the width</a:t>
            </a:r>
          </a:p>
          <a:p>
            <a:pPr marL="342900" lvl="0" indent="-342900">
              <a:spcAft>
                <a:spcPts val="600"/>
              </a:spcAft>
              <a:buFont typeface="Symbol" panose="05050102010706020507" pitchFamily="18" charset="2"/>
              <a:buChar char=""/>
            </a:pPr>
            <a:r>
              <a:rPr lang="en-GB" sz="2400" dirty="0">
                <a:effectLst/>
                <a:latin typeface="+mj-lt"/>
                <a:ea typeface="Calibri" panose="020F0502020204030204" pitchFamily="34" charset="0"/>
                <a:cs typeface="Arial" panose="020B0604020202020204" pitchFamily="34" charset="0"/>
              </a:rPr>
              <a:t>the height is five units longer than the width.</a:t>
            </a:r>
          </a:p>
        </p:txBody>
      </p:sp>
      <p:sp>
        <p:nvSpPr>
          <p:cNvPr id="8" name="TextBox 7">
            <a:extLst>
              <a:ext uri="{FF2B5EF4-FFF2-40B4-BE49-F238E27FC236}">
                <a16:creationId xmlns:a16="http://schemas.microsoft.com/office/drawing/2014/main" id="{D2F877CB-F6FF-403B-8788-EF2740E8218B}"/>
              </a:ext>
            </a:extLst>
          </p:cNvPr>
          <p:cNvSpPr txBox="1"/>
          <p:nvPr/>
        </p:nvSpPr>
        <p:spPr>
          <a:xfrm>
            <a:off x="7536160" y="1530524"/>
            <a:ext cx="6094268" cy="400110"/>
          </a:xfrm>
          <a:prstGeom prst="rect">
            <a:avLst/>
          </a:prstGeom>
          <a:noFill/>
        </p:spPr>
        <p:txBody>
          <a:bodyPr wrap="square">
            <a:spAutoFit/>
          </a:bodyPr>
          <a:lstStyle/>
          <a:p>
            <a:pPr lvl="0">
              <a:spcBef>
                <a:spcPts val="400"/>
              </a:spcBef>
              <a:spcAft>
                <a:spcPts val="400"/>
              </a:spcAft>
              <a:buNone/>
            </a:pPr>
            <a:r>
              <a:rPr lang="en-GB" sz="2000" i="1" dirty="0">
                <a:solidFill>
                  <a:srgbClr val="585858"/>
                </a:solidFill>
                <a:effectLst/>
                <a:latin typeface="+mj-lt"/>
                <a:ea typeface="Calibri" panose="020F0502020204030204" pitchFamily="34" charset="0"/>
                <a:cs typeface="Times New Roman" panose="02020603050405020304" pitchFamily="18" charset="0"/>
              </a:rPr>
              <a:t>This rectangle is not drawn to scale.</a:t>
            </a:r>
          </a:p>
        </p:txBody>
      </p:sp>
    </p:spTree>
    <p:extLst>
      <p:ext uri="{BB962C8B-B14F-4D97-AF65-F5344CB8AC3E}">
        <p14:creationId xmlns:p14="http://schemas.microsoft.com/office/powerpoint/2010/main" val="1194371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ea typeface="+mj-ea"/>
                <a:cs typeface="Arial" panose="020B0604020202020204" pitchFamily="34" charset="0"/>
              </a:rPr>
              <a:t>Example 6a</a:t>
            </a:r>
            <a:endParaRPr lang="en-GB" dirty="0"/>
          </a:p>
        </p:txBody>
      </p:sp>
      <p:sp>
        <p:nvSpPr>
          <p:cNvPr id="7" name="Title 1">
            <a:extLst>
              <a:ext uri="{FF2B5EF4-FFF2-40B4-BE49-F238E27FC236}">
                <a16:creationId xmlns:a16="http://schemas.microsoft.com/office/drawing/2014/main" id="{A89207D2-B3E9-4D6C-B0DE-8AF95E11B83D}"/>
              </a:ext>
            </a:extLst>
          </p:cNvPr>
          <p:cNvSpPr txBox="1">
            <a:spLocks/>
          </p:cNvSpPr>
          <p:nvPr/>
        </p:nvSpPr>
        <p:spPr>
          <a:xfrm>
            <a:off x="119336" y="434808"/>
            <a:ext cx="10657184" cy="4616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lnSpc>
                <a:spcPct val="100000"/>
              </a:lnSpc>
              <a:spcAft>
                <a:spcPts val="0"/>
              </a:spcAft>
              <a:buClrTx/>
              <a:buFontTx/>
            </a:pPr>
            <a:r>
              <a:rPr lang="en-GB" b="1" dirty="0"/>
              <a:t>Understand that the solution to an equation is the value of the variable at which two expressions are balanced</a:t>
            </a:r>
          </a:p>
        </p:txBody>
      </p:sp>
      <p:sp>
        <p:nvSpPr>
          <p:cNvPr id="9" name="TextBox 8">
            <a:extLst>
              <a:ext uri="{FF2B5EF4-FFF2-40B4-BE49-F238E27FC236}">
                <a16:creationId xmlns:a16="http://schemas.microsoft.com/office/drawing/2014/main" id="{B603E01D-B622-4C8D-8AA3-9C61C44D7CCB}"/>
              </a:ext>
            </a:extLst>
          </p:cNvPr>
          <p:cNvSpPr txBox="1"/>
          <p:nvPr/>
        </p:nvSpPr>
        <p:spPr>
          <a:xfrm>
            <a:off x="260020" y="1667775"/>
            <a:ext cx="11380596" cy="461665"/>
          </a:xfrm>
          <a:prstGeom prst="rect">
            <a:avLst/>
          </a:prstGeom>
          <a:noFill/>
        </p:spPr>
        <p:txBody>
          <a:bodyPr wrap="square">
            <a:spAutoFit/>
          </a:bodyPr>
          <a:lstStyle/>
          <a:p>
            <a:pPr>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The bars in this diagram represent the expressions 3</a:t>
            </a:r>
            <a:r>
              <a:rPr lang="en-GB" sz="2400" i="1" dirty="0">
                <a:latin typeface="Times New Roman" panose="02020603050405020304" pitchFamily="18" charset="0"/>
                <a:cs typeface="Times New Roman" panose="02020603050405020304" pitchFamily="18" charset="0"/>
              </a:rPr>
              <a:t>x </a:t>
            </a:r>
            <a:r>
              <a:rPr lang="en-GB" sz="2400" dirty="0">
                <a:effectLst/>
                <a:latin typeface="+mj-lt"/>
                <a:ea typeface="Calibri" panose="020F0502020204030204" pitchFamily="34" charset="0"/>
                <a:cs typeface="Times New Roman" panose="02020603050405020304" pitchFamily="18" charset="0"/>
              </a:rPr>
              <a:t>+ 11 and 5</a:t>
            </a:r>
            <a:r>
              <a:rPr lang="en-GB" sz="2400" i="1" dirty="0">
                <a:latin typeface="Times New Roman" panose="02020603050405020304" pitchFamily="18" charset="0"/>
                <a:cs typeface="Times New Roman" panose="02020603050405020304" pitchFamily="18" charset="0"/>
              </a:rPr>
              <a:t>x</a:t>
            </a:r>
            <a:r>
              <a:rPr lang="en-GB" sz="2400" dirty="0">
                <a:effectLst/>
                <a:latin typeface="+mj-lt"/>
                <a:ea typeface="Calibri" panose="020F0502020204030204" pitchFamily="34" charset="0"/>
                <a:cs typeface="Times New Roman" panose="02020603050405020304" pitchFamily="18" charset="0"/>
              </a:rPr>
              <a:t> + 1:</a:t>
            </a:r>
          </a:p>
        </p:txBody>
      </p:sp>
      <p:pic>
        <p:nvPicPr>
          <p:cNvPr id="12" name="Picture 11" descr="A close up of a horse&#10;&#10;Description automatically generated">
            <a:extLst>
              <a:ext uri="{FF2B5EF4-FFF2-40B4-BE49-F238E27FC236}">
                <a16:creationId xmlns:a16="http://schemas.microsoft.com/office/drawing/2014/main" id="{4AE58CD6-8A0C-4DD0-A0DC-12EDB1DBBFEE}"/>
              </a:ext>
            </a:extLst>
          </p:cNvPr>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68164" y="1881871"/>
            <a:ext cx="5184576" cy="2110069"/>
          </a:xfrm>
          <a:prstGeom prst="rect">
            <a:avLst/>
          </a:prstGeom>
        </p:spPr>
      </p:pic>
      <p:sp>
        <p:nvSpPr>
          <p:cNvPr id="16" name="TextBox 15">
            <a:extLst>
              <a:ext uri="{FF2B5EF4-FFF2-40B4-BE49-F238E27FC236}">
                <a16:creationId xmlns:a16="http://schemas.microsoft.com/office/drawing/2014/main" id="{0D75C771-0826-4CCD-842E-8FD72CA49A71}"/>
              </a:ext>
            </a:extLst>
          </p:cNvPr>
          <p:cNvSpPr txBox="1"/>
          <p:nvPr/>
        </p:nvSpPr>
        <p:spPr>
          <a:xfrm>
            <a:off x="260020" y="4077072"/>
            <a:ext cx="2593954" cy="1938992"/>
          </a:xfrm>
          <a:prstGeom prst="rect">
            <a:avLst/>
          </a:prstGeom>
          <a:noFill/>
        </p:spPr>
        <p:txBody>
          <a:bodyPr wrap="square">
            <a:spAutoFit/>
          </a:bodyPr>
          <a:lstStyle/>
          <a:p>
            <a:pPr>
              <a:buNone/>
            </a:pPr>
            <a:r>
              <a:rPr lang="en-GB" sz="2400" dirty="0"/>
              <a:t>The value of </a:t>
            </a:r>
            <a:r>
              <a:rPr lang="en-GB" sz="2400" i="1" dirty="0">
                <a:latin typeface="Times New Roman" panose="02020603050405020304" pitchFamily="18" charset="0"/>
                <a:cs typeface="Times New Roman" panose="02020603050405020304" pitchFamily="18" charset="0"/>
              </a:rPr>
              <a:t>x</a:t>
            </a:r>
            <a:r>
              <a:rPr lang="en-GB" sz="2400" dirty="0"/>
              <a:t> (the length of the first bar) can vary, and in this diagram, it is 1:</a:t>
            </a:r>
          </a:p>
        </p:txBody>
      </p:sp>
      <p:pic>
        <p:nvPicPr>
          <p:cNvPr id="17" name="Picture 16">
            <a:extLst>
              <a:ext uri="{FF2B5EF4-FFF2-40B4-BE49-F238E27FC236}">
                <a16:creationId xmlns:a16="http://schemas.microsoft.com/office/drawing/2014/main" id="{8B87EA37-A21D-4DDD-AF77-E8D94735A8B8}"/>
              </a:ext>
            </a:extLst>
          </p:cNvPr>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44066" y="3772729"/>
            <a:ext cx="4830117" cy="2110069"/>
          </a:xfrm>
          <a:prstGeom prst="rect">
            <a:avLst/>
          </a:prstGeom>
        </p:spPr>
      </p:pic>
    </p:spTree>
    <p:extLst>
      <p:ext uri="{BB962C8B-B14F-4D97-AF65-F5344CB8AC3E}">
        <p14:creationId xmlns:p14="http://schemas.microsoft.com/office/powerpoint/2010/main" val="143266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ea typeface="+mj-ea"/>
                <a:cs typeface="Arial" panose="020B0604020202020204" pitchFamily="34" charset="0"/>
              </a:rPr>
              <a:t>Example 6b</a:t>
            </a:r>
            <a:endParaRPr lang="en-GB" dirty="0"/>
          </a:p>
        </p:txBody>
      </p:sp>
      <p:sp>
        <p:nvSpPr>
          <p:cNvPr id="7" name="Title 1">
            <a:extLst>
              <a:ext uri="{FF2B5EF4-FFF2-40B4-BE49-F238E27FC236}">
                <a16:creationId xmlns:a16="http://schemas.microsoft.com/office/drawing/2014/main" id="{A89207D2-B3E9-4D6C-B0DE-8AF95E11B83D}"/>
              </a:ext>
            </a:extLst>
          </p:cNvPr>
          <p:cNvSpPr txBox="1">
            <a:spLocks/>
          </p:cNvSpPr>
          <p:nvPr/>
        </p:nvSpPr>
        <p:spPr>
          <a:xfrm>
            <a:off x="119336" y="434808"/>
            <a:ext cx="10657184" cy="4616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lnSpc>
                <a:spcPct val="100000"/>
              </a:lnSpc>
              <a:spcAft>
                <a:spcPts val="0"/>
              </a:spcAft>
              <a:buClrTx/>
              <a:buFontTx/>
            </a:pPr>
            <a:r>
              <a:rPr lang="en-GB" b="1" dirty="0"/>
              <a:t>Understand that the solution to an equation is the value of the variable at which two expressions are balanced</a:t>
            </a:r>
          </a:p>
        </p:txBody>
      </p:sp>
      <p:pic>
        <p:nvPicPr>
          <p:cNvPr id="12" name="Picture 11" descr="A close up of a horse&#10;&#10;Description automatically generated">
            <a:extLst>
              <a:ext uri="{FF2B5EF4-FFF2-40B4-BE49-F238E27FC236}">
                <a16:creationId xmlns:a16="http://schemas.microsoft.com/office/drawing/2014/main" id="{4AE58CD6-8A0C-4DD0-A0DC-12EDB1DBBFEE}"/>
              </a:ext>
            </a:extLst>
          </p:cNvPr>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68168" y="4946753"/>
            <a:ext cx="4536504" cy="1631937"/>
          </a:xfrm>
          <a:prstGeom prst="rect">
            <a:avLst/>
          </a:prstGeom>
        </p:spPr>
      </p:pic>
      <p:sp>
        <p:nvSpPr>
          <p:cNvPr id="19" name="TextBox 18">
            <a:extLst>
              <a:ext uri="{FF2B5EF4-FFF2-40B4-BE49-F238E27FC236}">
                <a16:creationId xmlns:a16="http://schemas.microsoft.com/office/drawing/2014/main" id="{86F55210-6D3A-4D1D-A43F-7FA5E9B2556B}"/>
              </a:ext>
            </a:extLst>
          </p:cNvPr>
          <p:cNvSpPr txBox="1"/>
          <p:nvPr/>
        </p:nvSpPr>
        <p:spPr>
          <a:xfrm>
            <a:off x="260020" y="1696343"/>
            <a:ext cx="10012444" cy="461665"/>
          </a:xfrm>
          <a:prstGeom prst="rect">
            <a:avLst/>
          </a:prstGeom>
          <a:noFill/>
        </p:spPr>
        <p:txBody>
          <a:bodyPr wrap="square">
            <a:spAutoFit/>
          </a:bodyPr>
          <a:lstStyle/>
          <a:p>
            <a:pPr>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Here are some snapshots of the bars at different values:</a:t>
            </a:r>
          </a:p>
        </p:txBody>
      </p:sp>
      <p:pic>
        <p:nvPicPr>
          <p:cNvPr id="20" name="Picture 19">
            <a:extLst>
              <a:ext uri="{FF2B5EF4-FFF2-40B4-BE49-F238E27FC236}">
                <a16:creationId xmlns:a16="http://schemas.microsoft.com/office/drawing/2014/main" id="{F8CDAB5B-00F7-4BBE-9F35-1AB1F2F83078}"/>
              </a:ext>
            </a:extLst>
          </p:cNvPr>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68168" y="2097770"/>
            <a:ext cx="3378094" cy="1599384"/>
          </a:xfrm>
          <a:prstGeom prst="rect">
            <a:avLst/>
          </a:prstGeom>
        </p:spPr>
      </p:pic>
      <p:pic>
        <p:nvPicPr>
          <p:cNvPr id="21" name="Picture 20" descr="A close up of a horse&#10;&#10;Description automatically generated">
            <a:extLst>
              <a:ext uri="{FF2B5EF4-FFF2-40B4-BE49-F238E27FC236}">
                <a16:creationId xmlns:a16="http://schemas.microsoft.com/office/drawing/2014/main" id="{3C2770E4-3BE2-4E32-A6C7-A8224F5B6E96}"/>
              </a:ext>
            </a:extLst>
          </p:cNvPr>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28817" y="3492046"/>
            <a:ext cx="3378094" cy="1620520"/>
          </a:xfrm>
          <a:prstGeom prst="rect">
            <a:avLst/>
          </a:prstGeom>
        </p:spPr>
      </p:pic>
      <p:sp>
        <p:nvSpPr>
          <p:cNvPr id="23" name="TextBox 22">
            <a:extLst>
              <a:ext uri="{FF2B5EF4-FFF2-40B4-BE49-F238E27FC236}">
                <a16:creationId xmlns:a16="http://schemas.microsoft.com/office/drawing/2014/main" id="{A0C7886D-4AF3-4E25-BA73-CFEF1DF6A0A9}"/>
              </a:ext>
            </a:extLst>
          </p:cNvPr>
          <p:cNvSpPr txBox="1"/>
          <p:nvPr/>
        </p:nvSpPr>
        <p:spPr>
          <a:xfrm>
            <a:off x="839416" y="2367840"/>
            <a:ext cx="1155460" cy="461665"/>
          </a:xfrm>
          <a:prstGeom prst="rect">
            <a:avLst/>
          </a:prstGeom>
          <a:noFill/>
        </p:spPr>
        <p:txBody>
          <a:bodyPr wrap="square">
            <a:spAutoFit/>
          </a:bodyPr>
          <a:lstStyle/>
          <a:p>
            <a:pPr>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At 2.8:</a:t>
            </a:r>
          </a:p>
        </p:txBody>
      </p:sp>
      <p:sp>
        <p:nvSpPr>
          <p:cNvPr id="24" name="TextBox 23">
            <a:extLst>
              <a:ext uri="{FF2B5EF4-FFF2-40B4-BE49-F238E27FC236}">
                <a16:creationId xmlns:a16="http://schemas.microsoft.com/office/drawing/2014/main" id="{1A16770D-7057-4D61-92C7-36BBCEE0607E}"/>
              </a:ext>
            </a:extLst>
          </p:cNvPr>
          <p:cNvSpPr txBox="1"/>
          <p:nvPr/>
        </p:nvSpPr>
        <p:spPr>
          <a:xfrm>
            <a:off x="839416" y="3814158"/>
            <a:ext cx="1155460" cy="461665"/>
          </a:xfrm>
          <a:prstGeom prst="rect">
            <a:avLst/>
          </a:prstGeom>
          <a:noFill/>
        </p:spPr>
        <p:txBody>
          <a:bodyPr wrap="square">
            <a:spAutoFit/>
          </a:bodyPr>
          <a:lstStyle/>
          <a:p>
            <a:pPr>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At 4.3:</a:t>
            </a:r>
          </a:p>
        </p:txBody>
      </p:sp>
      <p:sp>
        <p:nvSpPr>
          <p:cNvPr id="25" name="TextBox 24">
            <a:extLst>
              <a:ext uri="{FF2B5EF4-FFF2-40B4-BE49-F238E27FC236}">
                <a16:creationId xmlns:a16="http://schemas.microsoft.com/office/drawing/2014/main" id="{9CB42742-FD08-4987-A864-DFABB434F8EB}"/>
              </a:ext>
            </a:extLst>
          </p:cNvPr>
          <p:cNvSpPr txBox="1"/>
          <p:nvPr/>
        </p:nvSpPr>
        <p:spPr>
          <a:xfrm>
            <a:off x="826588" y="5251362"/>
            <a:ext cx="1155460" cy="461665"/>
          </a:xfrm>
          <a:prstGeom prst="rect">
            <a:avLst/>
          </a:prstGeom>
          <a:noFill/>
        </p:spPr>
        <p:txBody>
          <a:bodyPr wrap="square">
            <a:spAutoFit/>
          </a:bodyPr>
          <a:lstStyle/>
          <a:p>
            <a:pPr>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At 6.2:</a:t>
            </a:r>
          </a:p>
        </p:txBody>
      </p:sp>
      <p:sp>
        <p:nvSpPr>
          <p:cNvPr id="26" name="TextBox 25">
            <a:extLst>
              <a:ext uri="{FF2B5EF4-FFF2-40B4-BE49-F238E27FC236}">
                <a16:creationId xmlns:a16="http://schemas.microsoft.com/office/drawing/2014/main" id="{7CF875CB-0EF1-4B12-AE92-83E9076F11B6}"/>
              </a:ext>
            </a:extLst>
          </p:cNvPr>
          <p:cNvSpPr txBox="1"/>
          <p:nvPr/>
        </p:nvSpPr>
        <p:spPr>
          <a:xfrm>
            <a:off x="7075944" y="2558317"/>
            <a:ext cx="4780695" cy="2382191"/>
          </a:xfrm>
          <a:prstGeom prst="rect">
            <a:avLst/>
          </a:prstGeom>
          <a:noFill/>
        </p:spPr>
        <p:txBody>
          <a:bodyPr wrap="square">
            <a:spAutoFit/>
          </a:bodyPr>
          <a:lstStyle/>
          <a:p>
            <a:pPr marL="457200" indent="-457200">
              <a:buFont typeface="+mj-lt"/>
              <a:buAutoNum type="alphaLcParenR"/>
            </a:pPr>
            <a:r>
              <a:rPr lang="en-GB" sz="2400" dirty="0"/>
              <a:t>What length of the bar for </a:t>
            </a:r>
            <a:r>
              <a:rPr lang="en-GB" sz="2400" i="1" dirty="0">
                <a:latin typeface="Times New Roman" panose="02020603050405020304" pitchFamily="18" charset="0"/>
                <a:cs typeface="Times New Roman" panose="02020603050405020304" pitchFamily="18" charset="0"/>
              </a:rPr>
              <a:t>x</a:t>
            </a:r>
            <a:r>
              <a:rPr lang="en-GB" sz="2400" dirty="0"/>
              <a:t> will make the top and the bottom bars have the same total length?</a:t>
            </a:r>
          </a:p>
          <a:p>
            <a:pPr marL="457200" indent="-457200">
              <a:buFont typeface="+mj-lt"/>
              <a:buAutoNum type="alphaLcParenR"/>
            </a:pPr>
            <a:r>
              <a:rPr lang="en-GB" sz="2400" dirty="0"/>
              <a:t>Write down the solution to the equation 3</a:t>
            </a:r>
            <a:r>
              <a:rPr lang="en-GB" sz="2400" i="1" dirty="0">
                <a:latin typeface="Times New Roman" panose="02020603050405020304" pitchFamily="18" charset="0"/>
                <a:cs typeface="Times New Roman" panose="02020603050405020304" pitchFamily="18" charset="0"/>
              </a:rPr>
              <a:t>x</a:t>
            </a:r>
            <a:r>
              <a:rPr lang="en-GB" sz="2400" dirty="0"/>
              <a:t> + 11 = 5</a:t>
            </a:r>
            <a:r>
              <a:rPr lang="en-GB" sz="2400" i="1" dirty="0">
                <a:latin typeface="Times New Roman" panose="02020603050405020304" pitchFamily="18" charset="0"/>
                <a:cs typeface="Times New Roman" panose="02020603050405020304" pitchFamily="18" charset="0"/>
              </a:rPr>
              <a:t>x</a:t>
            </a:r>
            <a:r>
              <a:rPr lang="en-GB" sz="2400" dirty="0"/>
              <a:t> + 1.</a:t>
            </a:r>
          </a:p>
        </p:txBody>
      </p:sp>
    </p:spTree>
    <p:extLst>
      <p:ext uri="{BB962C8B-B14F-4D97-AF65-F5344CB8AC3E}">
        <p14:creationId xmlns:p14="http://schemas.microsoft.com/office/powerpoint/2010/main" val="403217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B57B72E-B50F-42D2-AB99-91A92106BB09}"/>
              </a:ext>
            </a:extLst>
          </p:cNvPr>
          <p:cNvSpPr txBox="1"/>
          <p:nvPr/>
        </p:nvSpPr>
        <p:spPr>
          <a:xfrm>
            <a:off x="263352" y="1052736"/>
            <a:ext cx="6094324" cy="400110"/>
          </a:xfrm>
          <a:prstGeom prst="rect">
            <a:avLst/>
          </a:prstGeom>
          <a:noFill/>
        </p:spPr>
        <p:txBody>
          <a:bodyPr wrap="square">
            <a:spAutoFit/>
          </a:bodyPr>
          <a:lstStyle/>
          <a:p>
            <a:pPr>
              <a:buNone/>
            </a:pPr>
            <a:r>
              <a:rPr kumimoji="0" lang="en-GB" sz="20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6 (no animation)</a:t>
            </a:r>
            <a:endParaRPr lang="en-GB" sz="2400" dirty="0"/>
          </a:p>
        </p:txBody>
      </p:sp>
      <p:sp>
        <p:nvSpPr>
          <p:cNvPr id="7" name="Title 1">
            <a:extLst>
              <a:ext uri="{FF2B5EF4-FFF2-40B4-BE49-F238E27FC236}">
                <a16:creationId xmlns:a16="http://schemas.microsoft.com/office/drawing/2014/main" id="{A89207D2-B3E9-4D6C-B0DE-8AF95E11B83D}"/>
              </a:ext>
            </a:extLst>
          </p:cNvPr>
          <p:cNvSpPr txBox="1">
            <a:spLocks/>
          </p:cNvSpPr>
          <p:nvPr/>
        </p:nvSpPr>
        <p:spPr>
          <a:xfrm>
            <a:off x="119336" y="434808"/>
            <a:ext cx="10657184" cy="4616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lnSpc>
                <a:spcPct val="100000"/>
              </a:lnSpc>
              <a:spcAft>
                <a:spcPts val="0"/>
              </a:spcAft>
              <a:buClrTx/>
              <a:buFontTx/>
            </a:pPr>
            <a:r>
              <a:rPr lang="en-GB" b="1" dirty="0"/>
              <a:t>Understand that the solution to an equation is the value of the variable at which two expressions are balanced</a:t>
            </a:r>
          </a:p>
        </p:txBody>
      </p:sp>
      <p:sp>
        <p:nvSpPr>
          <p:cNvPr id="9" name="TextBox 8">
            <a:extLst>
              <a:ext uri="{FF2B5EF4-FFF2-40B4-BE49-F238E27FC236}">
                <a16:creationId xmlns:a16="http://schemas.microsoft.com/office/drawing/2014/main" id="{B603E01D-B622-4C8D-8AA3-9C61C44D7CCB}"/>
              </a:ext>
            </a:extLst>
          </p:cNvPr>
          <p:cNvSpPr txBox="1"/>
          <p:nvPr/>
        </p:nvSpPr>
        <p:spPr>
          <a:xfrm>
            <a:off x="263352" y="1412776"/>
            <a:ext cx="5403932" cy="707886"/>
          </a:xfrm>
          <a:prstGeom prst="rect">
            <a:avLst/>
          </a:prstGeom>
          <a:noFill/>
        </p:spPr>
        <p:txBody>
          <a:bodyPr wrap="square">
            <a:spAutoFit/>
          </a:bodyPr>
          <a:lstStyle/>
          <a:p>
            <a:pPr>
              <a:spcBef>
                <a:spcPts val="400"/>
              </a:spcBef>
              <a:spcAft>
                <a:spcPts val="400"/>
              </a:spcAft>
              <a:buNone/>
            </a:pPr>
            <a:r>
              <a:rPr lang="en-GB" sz="2000" dirty="0">
                <a:effectLst/>
                <a:latin typeface="+mj-lt"/>
                <a:ea typeface="Calibri" panose="020F0502020204030204" pitchFamily="34" charset="0"/>
                <a:cs typeface="Times New Roman" panose="02020603050405020304" pitchFamily="18" charset="0"/>
              </a:rPr>
              <a:t>The bars in this diagram represent the expressions 3</a:t>
            </a:r>
            <a:r>
              <a:rPr lang="en-GB" sz="2000" i="1" dirty="0">
                <a:effectLst/>
                <a:latin typeface="Times New Roman" panose="02020603050405020304" pitchFamily="18" charset="0"/>
                <a:ea typeface="Calibri" panose="020F0502020204030204" pitchFamily="34" charset="0"/>
                <a:cs typeface="Times New Roman" panose="02020603050405020304" pitchFamily="18" charset="0"/>
              </a:rPr>
              <a:t>x</a:t>
            </a:r>
            <a:r>
              <a:rPr lang="en-GB" sz="2000" dirty="0">
                <a:effectLst/>
                <a:latin typeface="+mj-lt"/>
                <a:ea typeface="Calibri" panose="020F0502020204030204" pitchFamily="34" charset="0"/>
                <a:cs typeface="Times New Roman" panose="02020603050405020304" pitchFamily="18" charset="0"/>
              </a:rPr>
              <a:t> + 11 and 5</a:t>
            </a:r>
            <a:r>
              <a:rPr lang="en-GB" sz="2000" i="1" dirty="0">
                <a:effectLst/>
                <a:latin typeface="Times New Roman" panose="02020603050405020304" pitchFamily="18" charset="0"/>
                <a:ea typeface="Calibri" panose="020F0502020204030204" pitchFamily="34" charset="0"/>
                <a:cs typeface="Times New Roman" panose="02020603050405020304" pitchFamily="18" charset="0"/>
              </a:rPr>
              <a:t>x</a:t>
            </a:r>
            <a:r>
              <a:rPr lang="en-GB" sz="2000" dirty="0">
                <a:effectLst/>
                <a:latin typeface="+mj-lt"/>
                <a:ea typeface="Calibri" panose="020F0502020204030204" pitchFamily="34" charset="0"/>
                <a:cs typeface="Times New Roman" panose="02020603050405020304" pitchFamily="18" charset="0"/>
              </a:rPr>
              <a:t> + 1:</a:t>
            </a:r>
          </a:p>
        </p:txBody>
      </p:sp>
      <p:pic>
        <p:nvPicPr>
          <p:cNvPr id="12" name="Picture 11" descr="A close up of a horse&#10;&#10;Description automatically generated">
            <a:extLst>
              <a:ext uri="{FF2B5EF4-FFF2-40B4-BE49-F238E27FC236}">
                <a16:creationId xmlns:a16="http://schemas.microsoft.com/office/drawing/2014/main" id="{4AE58CD6-8A0C-4DD0-A0DC-12EDB1DBBFEE}"/>
              </a:ext>
            </a:extLst>
          </p:cNvPr>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6984" y="1956946"/>
            <a:ext cx="3169285" cy="1256030"/>
          </a:xfrm>
          <a:prstGeom prst="rect">
            <a:avLst/>
          </a:prstGeom>
        </p:spPr>
      </p:pic>
      <p:sp>
        <p:nvSpPr>
          <p:cNvPr id="16" name="TextBox 15">
            <a:extLst>
              <a:ext uri="{FF2B5EF4-FFF2-40B4-BE49-F238E27FC236}">
                <a16:creationId xmlns:a16="http://schemas.microsoft.com/office/drawing/2014/main" id="{0D75C771-0826-4CCD-842E-8FD72CA49A71}"/>
              </a:ext>
            </a:extLst>
          </p:cNvPr>
          <p:cNvSpPr txBox="1"/>
          <p:nvPr/>
        </p:nvSpPr>
        <p:spPr>
          <a:xfrm>
            <a:off x="5351428" y="1340768"/>
            <a:ext cx="6097656" cy="707886"/>
          </a:xfrm>
          <a:prstGeom prst="rect">
            <a:avLst/>
          </a:prstGeom>
          <a:noFill/>
        </p:spPr>
        <p:txBody>
          <a:bodyPr wrap="square">
            <a:spAutoFit/>
          </a:bodyPr>
          <a:lstStyle/>
          <a:p>
            <a:pPr>
              <a:buNone/>
            </a:pPr>
            <a:r>
              <a:rPr lang="en-GB" sz="2000" dirty="0"/>
              <a:t>The value of </a:t>
            </a:r>
            <a:r>
              <a:rPr lang="en-GB" sz="2000" i="1" dirty="0">
                <a:effectLst/>
                <a:latin typeface="Times New Roman" panose="02020603050405020304" pitchFamily="18" charset="0"/>
                <a:ea typeface="Calibri" panose="020F0502020204030204" pitchFamily="34" charset="0"/>
                <a:cs typeface="Times New Roman" panose="02020603050405020304" pitchFamily="18" charset="0"/>
              </a:rPr>
              <a:t>x</a:t>
            </a:r>
            <a:r>
              <a:rPr lang="en-GB" sz="2000" dirty="0"/>
              <a:t> (the length of the first bar) can vary, and in this diagram, it is 1:</a:t>
            </a:r>
          </a:p>
        </p:txBody>
      </p:sp>
      <p:pic>
        <p:nvPicPr>
          <p:cNvPr id="17" name="Picture 16">
            <a:extLst>
              <a:ext uri="{FF2B5EF4-FFF2-40B4-BE49-F238E27FC236}">
                <a16:creationId xmlns:a16="http://schemas.microsoft.com/office/drawing/2014/main" id="{8B87EA37-A21D-4DDD-AF77-E8D94735A8B8}"/>
              </a:ext>
            </a:extLst>
          </p:cNvPr>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24718" y="1916435"/>
            <a:ext cx="3193912" cy="1256030"/>
          </a:xfrm>
          <a:prstGeom prst="rect">
            <a:avLst/>
          </a:prstGeom>
        </p:spPr>
      </p:pic>
      <p:sp>
        <p:nvSpPr>
          <p:cNvPr id="19" name="TextBox 18">
            <a:extLst>
              <a:ext uri="{FF2B5EF4-FFF2-40B4-BE49-F238E27FC236}">
                <a16:creationId xmlns:a16="http://schemas.microsoft.com/office/drawing/2014/main" id="{86F55210-6D3A-4D1D-A43F-7FA5E9B2556B}"/>
              </a:ext>
            </a:extLst>
          </p:cNvPr>
          <p:cNvSpPr txBox="1"/>
          <p:nvPr/>
        </p:nvSpPr>
        <p:spPr>
          <a:xfrm>
            <a:off x="263352" y="3245181"/>
            <a:ext cx="10297144" cy="400110"/>
          </a:xfrm>
          <a:prstGeom prst="rect">
            <a:avLst/>
          </a:prstGeom>
          <a:noFill/>
        </p:spPr>
        <p:txBody>
          <a:bodyPr wrap="square">
            <a:spAutoFit/>
          </a:bodyPr>
          <a:lstStyle/>
          <a:p>
            <a:pPr>
              <a:spcBef>
                <a:spcPts val="400"/>
              </a:spcBef>
              <a:spcAft>
                <a:spcPts val="400"/>
              </a:spcAft>
              <a:buNone/>
            </a:pPr>
            <a:r>
              <a:rPr lang="en-GB" sz="2000" dirty="0">
                <a:effectLst/>
                <a:latin typeface="+mj-lt"/>
                <a:ea typeface="Calibri" panose="020F0502020204030204" pitchFamily="34" charset="0"/>
                <a:cs typeface="Times New Roman" panose="02020603050405020304" pitchFamily="18" charset="0"/>
              </a:rPr>
              <a:t>Here are some snapshots of the bars at different values:</a:t>
            </a:r>
          </a:p>
        </p:txBody>
      </p:sp>
      <p:pic>
        <p:nvPicPr>
          <p:cNvPr id="10" name="Picture 9">
            <a:extLst>
              <a:ext uri="{FF2B5EF4-FFF2-40B4-BE49-F238E27FC236}">
                <a16:creationId xmlns:a16="http://schemas.microsoft.com/office/drawing/2014/main" id="{A03D26FB-0154-49E9-BC4E-B23F73E3D349}"/>
              </a:ext>
            </a:extLst>
          </p:cNvPr>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2323" y="3963563"/>
            <a:ext cx="3182620" cy="1221105"/>
          </a:xfrm>
          <a:prstGeom prst="rect">
            <a:avLst/>
          </a:prstGeom>
        </p:spPr>
      </p:pic>
      <p:pic>
        <p:nvPicPr>
          <p:cNvPr id="11" name="Picture 10" descr="A close up of a horse&#10;&#10;Description automatically generated">
            <a:extLst>
              <a:ext uri="{FF2B5EF4-FFF2-40B4-BE49-F238E27FC236}">
                <a16:creationId xmlns:a16="http://schemas.microsoft.com/office/drawing/2014/main" id="{23B89968-72E9-4FD2-8EF0-AB118ED3CC73}"/>
              </a:ext>
            </a:extLst>
          </p:cNvPr>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85611" y="3948905"/>
            <a:ext cx="3182620" cy="1237242"/>
          </a:xfrm>
          <a:prstGeom prst="rect">
            <a:avLst/>
          </a:prstGeom>
        </p:spPr>
      </p:pic>
      <p:pic>
        <p:nvPicPr>
          <p:cNvPr id="13" name="Picture 12" descr="A close up of a logo&#10;&#10;Description automatically generated">
            <a:extLst>
              <a:ext uri="{FF2B5EF4-FFF2-40B4-BE49-F238E27FC236}">
                <a16:creationId xmlns:a16="http://schemas.microsoft.com/office/drawing/2014/main" id="{8F0253E3-DD3B-4EBF-9026-1FD95E1962D3}"/>
              </a:ext>
            </a:extLst>
          </p:cNvPr>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96470" y="3931317"/>
            <a:ext cx="3182620" cy="1138358"/>
          </a:xfrm>
          <a:prstGeom prst="rect">
            <a:avLst/>
          </a:prstGeom>
        </p:spPr>
      </p:pic>
      <p:sp>
        <p:nvSpPr>
          <p:cNvPr id="14" name="TextBox 13">
            <a:extLst>
              <a:ext uri="{FF2B5EF4-FFF2-40B4-BE49-F238E27FC236}">
                <a16:creationId xmlns:a16="http://schemas.microsoft.com/office/drawing/2014/main" id="{C88448C6-4DF6-48A7-9FAF-C23185F0B85B}"/>
              </a:ext>
            </a:extLst>
          </p:cNvPr>
          <p:cNvSpPr txBox="1"/>
          <p:nvPr/>
        </p:nvSpPr>
        <p:spPr>
          <a:xfrm>
            <a:off x="314433" y="5169920"/>
            <a:ext cx="8508765" cy="1077218"/>
          </a:xfrm>
          <a:prstGeom prst="rect">
            <a:avLst/>
          </a:prstGeom>
          <a:noFill/>
        </p:spPr>
        <p:txBody>
          <a:bodyPr wrap="square">
            <a:spAutoFit/>
          </a:bodyPr>
          <a:lstStyle/>
          <a:p>
            <a:pPr marL="457200" indent="-457200">
              <a:buFont typeface="+mj-lt"/>
              <a:buAutoNum type="alphaLcParenR"/>
            </a:pPr>
            <a:r>
              <a:rPr lang="en-GB" sz="2000" dirty="0"/>
              <a:t>What length of the bar for </a:t>
            </a:r>
            <a:r>
              <a:rPr lang="en-GB" sz="2000" i="1" dirty="0">
                <a:effectLst/>
                <a:latin typeface="Times New Roman" panose="02020603050405020304" pitchFamily="18" charset="0"/>
                <a:ea typeface="Calibri" panose="020F0502020204030204" pitchFamily="34" charset="0"/>
                <a:cs typeface="Times New Roman" panose="02020603050405020304" pitchFamily="18" charset="0"/>
              </a:rPr>
              <a:t>x</a:t>
            </a:r>
            <a:r>
              <a:rPr lang="en-GB" sz="2000" dirty="0"/>
              <a:t> will make the top and the bottom bars have the same total length?</a:t>
            </a:r>
          </a:p>
          <a:p>
            <a:pPr marL="457200" indent="-457200">
              <a:buFont typeface="+mj-lt"/>
              <a:buAutoNum type="alphaLcParenR"/>
            </a:pPr>
            <a:r>
              <a:rPr lang="en-GB" sz="2000" dirty="0"/>
              <a:t>Write down the solution to the equation 3</a:t>
            </a:r>
            <a:r>
              <a:rPr lang="en-GB" sz="2000" i="1" dirty="0">
                <a:effectLst/>
                <a:latin typeface="Times New Roman" panose="02020603050405020304" pitchFamily="18" charset="0"/>
                <a:ea typeface="Calibri" panose="020F0502020204030204" pitchFamily="34" charset="0"/>
                <a:cs typeface="Times New Roman" panose="02020603050405020304" pitchFamily="18" charset="0"/>
              </a:rPr>
              <a:t>x</a:t>
            </a:r>
            <a:r>
              <a:rPr lang="en-GB" sz="2000" dirty="0"/>
              <a:t> + 11 = 5</a:t>
            </a:r>
            <a:r>
              <a:rPr lang="en-GB" sz="2000" i="1" dirty="0">
                <a:effectLst/>
                <a:latin typeface="Times New Roman" panose="02020603050405020304" pitchFamily="18" charset="0"/>
                <a:ea typeface="Calibri" panose="020F0502020204030204" pitchFamily="34" charset="0"/>
                <a:cs typeface="Times New Roman" panose="02020603050405020304" pitchFamily="18" charset="0"/>
              </a:rPr>
              <a:t>x</a:t>
            </a:r>
            <a:r>
              <a:rPr lang="en-GB" sz="2000" dirty="0"/>
              <a:t> + 1.</a:t>
            </a:r>
          </a:p>
        </p:txBody>
      </p:sp>
      <p:sp>
        <p:nvSpPr>
          <p:cNvPr id="15" name="TextBox 14">
            <a:extLst>
              <a:ext uri="{FF2B5EF4-FFF2-40B4-BE49-F238E27FC236}">
                <a16:creationId xmlns:a16="http://schemas.microsoft.com/office/drawing/2014/main" id="{1CE86235-5988-48CB-A1B0-3565696F360A}"/>
              </a:ext>
            </a:extLst>
          </p:cNvPr>
          <p:cNvSpPr txBox="1"/>
          <p:nvPr/>
        </p:nvSpPr>
        <p:spPr>
          <a:xfrm>
            <a:off x="429884" y="3640843"/>
            <a:ext cx="1008112" cy="400110"/>
          </a:xfrm>
          <a:prstGeom prst="rect">
            <a:avLst/>
          </a:prstGeom>
          <a:noFill/>
        </p:spPr>
        <p:txBody>
          <a:bodyPr wrap="square">
            <a:spAutoFit/>
          </a:bodyPr>
          <a:lstStyle/>
          <a:p>
            <a:pPr>
              <a:spcBef>
                <a:spcPts val="400"/>
              </a:spcBef>
              <a:spcAft>
                <a:spcPts val="400"/>
              </a:spcAft>
              <a:buNone/>
            </a:pPr>
            <a:r>
              <a:rPr lang="en-GB" sz="2000" dirty="0">
                <a:effectLst/>
                <a:latin typeface="+mj-lt"/>
                <a:ea typeface="Calibri" panose="020F0502020204030204" pitchFamily="34" charset="0"/>
                <a:cs typeface="Times New Roman" panose="02020603050405020304" pitchFamily="18" charset="0"/>
              </a:rPr>
              <a:t>at 2.8:</a:t>
            </a:r>
          </a:p>
        </p:txBody>
      </p:sp>
      <p:sp>
        <p:nvSpPr>
          <p:cNvPr id="18" name="TextBox 17">
            <a:extLst>
              <a:ext uri="{FF2B5EF4-FFF2-40B4-BE49-F238E27FC236}">
                <a16:creationId xmlns:a16="http://schemas.microsoft.com/office/drawing/2014/main" id="{0326A814-B862-4152-B25A-4DB863DA5A94}"/>
              </a:ext>
            </a:extLst>
          </p:cNvPr>
          <p:cNvSpPr txBox="1"/>
          <p:nvPr/>
        </p:nvSpPr>
        <p:spPr>
          <a:xfrm>
            <a:off x="4064759" y="3640843"/>
            <a:ext cx="1008112" cy="400110"/>
          </a:xfrm>
          <a:prstGeom prst="rect">
            <a:avLst/>
          </a:prstGeom>
          <a:noFill/>
        </p:spPr>
        <p:txBody>
          <a:bodyPr wrap="square">
            <a:spAutoFit/>
          </a:bodyPr>
          <a:lstStyle/>
          <a:p>
            <a:pPr>
              <a:spcBef>
                <a:spcPts val="400"/>
              </a:spcBef>
              <a:spcAft>
                <a:spcPts val="400"/>
              </a:spcAft>
              <a:buNone/>
            </a:pPr>
            <a:r>
              <a:rPr lang="en-GB" sz="2000" dirty="0">
                <a:effectLst/>
                <a:latin typeface="+mj-lt"/>
                <a:ea typeface="Calibri" panose="020F0502020204030204" pitchFamily="34" charset="0"/>
                <a:cs typeface="Times New Roman" panose="02020603050405020304" pitchFamily="18" charset="0"/>
              </a:rPr>
              <a:t>at 4.7:</a:t>
            </a:r>
          </a:p>
        </p:txBody>
      </p:sp>
      <p:sp>
        <p:nvSpPr>
          <p:cNvPr id="20" name="TextBox 19">
            <a:extLst>
              <a:ext uri="{FF2B5EF4-FFF2-40B4-BE49-F238E27FC236}">
                <a16:creationId xmlns:a16="http://schemas.microsoft.com/office/drawing/2014/main" id="{F4F242AA-D0BE-4D67-AADA-329FFA209056}"/>
              </a:ext>
            </a:extLst>
          </p:cNvPr>
          <p:cNvSpPr txBox="1"/>
          <p:nvPr/>
        </p:nvSpPr>
        <p:spPr>
          <a:xfrm>
            <a:off x="7892414" y="3640843"/>
            <a:ext cx="1008112" cy="400110"/>
          </a:xfrm>
          <a:prstGeom prst="rect">
            <a:avLst/>
          </a:prstGeom>
          <a:noFill/>
        </p:spPr>
        <p:txBody>
          <a:bodyPr wrap="square">
            <a:spAutoFit/>
          </a:bodyPr>
          <a:lstStyle/>
          <a:p>
            <a:pPr>
              <a:spcBef>
                <a:spcPts val="400"/>
              </a:spcBef>
              <a:spcAft>
                <a:spcPts val="400"/>
              </a:spcAft>
              <a:buNone/>
            </a:pPr>
            <a:r>
              <a:rPr lang="en-GB" sz="2000" dirty="0">
                <a:effectLst/>
                <a:latin typeface="+mj-lt"/>
                <a:ea typeface="Calibri" panose="020F0502020204030204" pitchFamily="34" charset="0"/>
                <a:cs typeface="Times New Roman" panose="02020603050405020304" pitchFamily="18" charset="0"/>
              </a:rPr>
              <a:t>at 6.2:</a:t>
            </a:r>
          </a:p>
        </p:txBody>
      </p:sp>
    </p:spTree>
    <p:extLst>
      <p:ext uri="{BB962C8B-B14F-4D97-AF65-F5344CB8AC3E}">
        <p14:creationId xmlns:p14="http://schemas.microsoft.com/office/powerpoint/2010/main" val="39183266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6</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7968207" y="1268761"/>
            <a:ext cx="3744418" cy="4680520"/>
          </a:xfrm>
          <a:prstGeom prst="rect">
            <a:avLst/>
          </a:prstGeom>
        </p:spPr>
        <p:txBody>
          <a:bodyPr anchor="ctr">
            <a:normAutofit fontScale="92500" lnSpcReduction="100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How does this bar model support students to understand the variable nature of the letter symbol in two expressions, and to appreciate the point at which they are equal?</a:t>
            </a:r>
          </a:p>
          <a:p>
            <a:pPr marL="360000" lvl="1" fontAlgn="auto">
              <a:lnSpc>
                <a:spcPct val="100000"/>
              </a:lnSpc>
              <a:spcBef>
                <a:spcPts val="0"/>
              </a:spcBef>
              <a:spcAft>
                <a:spcPts val="1200"/>
              </a:spcAft>
              <a:buClrTx/>
            </a:pPr>
            <a:r>
              <a:rPr lang="en-GB" sz="2400" dirty="0"/>
              <a:t>How might a dynamic representation (see notes) give students further insight into what it means to solve an equation?</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265244" y="1741531"/>
            <a:ext cx="7702963" cy="4021342"/>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763A0269-925D-40C8-B2ED-3ABB8E7DEE69}"/>
              </a:ext>
            </a:extLst>
          </p:cNvPr>
          <p:cNvSpPr txBox="1">
            <a:spLocks/>
          </p:cNvSpPr>
          <p:nvPr/>
        </p:nvSpPr>
        <p:spPr>
          <a:xfrm>
            <a:off x="119336" y="434808"/>
            <a:ext cx="10657184" cy="4616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lnSpc>
                <a:spcPct val="100000"/>
              </a:lnSpc>
              <a:spcAft>
                <a:spcPts val="0"/>
              </a:spcAft>
              <a:buClrTx/>
              <a:buFontTx/>
            </a:pPr>
            <a:r>
              <a:rPr lang="en-GB" b="1" dirty="0"/>
              <a:t>Understand that the solution to an equation is the value of the variable at which two expressions are balanced</a:t>
            </a:r>
          </a:p>
        </p:txBody>
      </p:sp>
      <p:pic>
        <p:nvPicPr>
          <p:cNvPr id="2" name="Picture 1">
            <a:extLst>
              <a:ext uri="{FF2B5EF4-FFF2-40B4-BE49-F238E27FC236}">
                <a16:creationId xmlns:a16="http://schemas.microsoft.com/office/drawing/2014/main" id="{1FE1BA6B-C123-4880-84E1-5639671A3354}"/>
              </a:ext>
            </a:extLst>
          </p:cNvPr>
          <p:cNvPicPr>
            <a:picLocks noChangeAspect="1"/>
          </p:cNvPicPr>
          <p:nvPr/>
        </p:nvPicPr>
        <p:blipFill>
          <a:blip r:embed="rId4"/>
          <a:stretch>
            <a:fillRect/>
          </a:stretch>
        </p:blipFill>
        <p:spPr>
          <a:xfrm>
            <a:off x="263353" y="1929081"/>
            <a:ext cx="7344816" cy="3255178"/>
          </a:xfrm>
          <a:prstGeom prst="rect">
            <a:avLst/>
          </a:prstGeom>
        </p:spPr>
      </p:pic>
    </p:spTree>
    <p:custDataLst>
      <p:tags r:id="rId1"/>
    </p:custDataLst>
    <p:extLst>
      <p:ext uri="{BB962C8B-B14F-4D97-AF65-F5344CB8AC3E}">
        <p14:creationId xmlns:p14="http://schemas.microsoft.com/office/powerpoint/2010/main" val="21251273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7</a:t>
            </a:r>
            <a:endParaRPr lang="en-GB" dirty="0"/>
          </a:p>
        </p:txBody>
      </p:sp>
      <p:sp>
        <p:nvSpPr>
          <p:cNvPr id="7" name="Title 1">
            <a:extLst>
              <a:ext uri="{FF2B5EF4-FFF2-40B4-BE49-F238E27FC236}">
                <a16:creationId xmlns:a16="http://schemas.microsoft.com/office/drawing/2014/main" id="{A89207D2-B3E9-4D6C-B0DE-8AF95E11B83D}"/>
              </a:ext>
            </a:extLst>
          </p:cNvPr>
          <p:cNvSpPr txBox="1">
            <a:spLocks/>
          </p:cNvSpPr>
          <p:nvPr/>
        </p:nvSpPr>
        <p:spPr>
          <a:xfrm>
            <a:off x="119336" y="434808"/>
            <a:ext cx="10657184" cy="4616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lnSpc>
                <a:spcPct val="100000"/>
              </a:lnSpc>
              <a:spcAft>
                <a:spcPts val="0"/>
              </a:spcAft>
              <a:buClrTx/>
              <a:buFontTx/>
            </a:pPr>
            <a:r>
              <a:rPr lang="en-GB" b="1" dirty="0"/>
              <a:t>Understand that the solution to an equation is the value of the variable at which two expressions are balanced</a:t>
            </a:r>
          </a:p>
        </p:txBody>
      </p:sp>
      <p:sp>
        <p:nvSpPr>
          <p:cNvPr id="3" name="TextBox 2">
            <a:extLst>
              <a:ext uri="{FF2B5EF4-FFF2-40B4-BE49-F238E27FC236}">
                <a16:creationId xmlns:a16="http://schemas.microsoft.com/office/drawing/2014/main" id="{0106DF9C-4BA6-4B31-8F09-2F26736FD5BF}"/>
              </a:ext>
            </a:extLst>
          </p:cNvPr>
          <p:cNvSpPr txBox="1"/>
          <p:nvPr/>
        </p:nvSpPr>
        <p:spPr>
          <a:xfrm>
            <a:off x="243134" y="1755446"/>
            <a:ext cx="11757521" cy="4493538"/>
          </a:xfrm>
          <a:prstGeom prst="rect">
            <a:avLst/>
          </a:prstGeom>
          <a:noFill/>
        </p:spPr>
        <p:txBody>
          <a:bodyPr wrap="square" rtlCol="0">
            <a:spAutoFit/>
          </a:bodyPr>
          <a:lstStyle/>
          <a:p>
            <a:pPr marL="514350" indent="-514350">
              <a:spcBef>
                <a:spcPts val="0"/>
              </a:spcBef>
              <a:spcAft>
                <a:spcPts val="1200"/>
              </a:spcAft>
              <a:buAutoNum type="alphaLcParenR"/>
            </a:pPr>
            <a:r>
              <a:rPr lang="en-GB" sz="2400" dirty="0">
                <a:solidFill>
                  <a:srgbClr val="00628C"/>
                </a:solidFill>
              </a:rPr>
              <a:t>(</a:t>
            </a:r>
            <a:r>
              <a:rPr lang="en-GB" sz="2400" dirty="0" err="1">
                <a:solidFill>
                  <a:srgbClr val="00628C"/>
                </a:solidFill>
              </a:rPr>
              <a:t>i</a:t>
            </a:r>
            <a:r>
              <a:rPr lang="en-GB" sz="2400" dirty="0">
                <a:solidFill>
                  <a:srgbClr val="00628C"/>
                </a:solidFill>
              </a:rPr>
              <a:t>)</a:t>
            </a:r>
            <a:r>
              <a:rPr lang="en-GB" sz="2400" dirty="0"/>
              <a:t> Explain you would find out if </a:t>
            </a:r>
            <a:r>
              <a:rPr lang="en-GB" sz="2400" i="1" dirty="0"/>
              <a:t>b</a:t>
            </a:r>
            <a:r>
              <a:rPr lang="en-GB" sz="2400" dirty="0"/>
              <a:t> = 9 is a solution to the equation 13</a:t>
            </a:r>
            <a:r>
              <a:rPr lang="en-GB" sz="2400" i="1" dirty="0"/>
              <a:t>b</a:t>
            </a:r>
            <a:r>
              <a:rPr lang="en-GB" sz="2400" dirty="0"/>
              <a:t> – 11 = 106.</a:t>
            </a:r>
          </a:p>
          <a:p>
            <a:pPr lvl="1">
              <a:spcBef>
                <a:spcPts val="0"/>
              </a:spcBef>
              <a:spcAft>
                <a:spcPts val="1200"/>
              </a:spcAft>
              <a:buNone/>
            </a:pPr>
            <a:r>
              <a:rPr lang="en-GB" sz="2400" dirty="0">
                <a:solidFill>
                  <a:srgbClr val="00628C"/>
                </a:solidFill>
              </a:rPr>
              <a:t>(ii)</a:t>
            </a:r>
            <a:r>
              <a:rPr lang="en-GB" sz="2400" dirty="0"/>
              <a:t> Is </a:t>
            </a:r>
            <a:r>
              <a:rPr lang="en-GB" sz="2400" i="1" dirty="0"/>
              <a:t>b</a:t>
            </a:r>
            <a:r>
              <a:rPr lang="en-GB" sz="2400" dirty="0"/>
              <a:t> = 9  a solution to the equation 13</a:t>
            </a:r>
            <a:r>
              <a:rPr lang="en-GB" sz="2400" i="1" dirty="0"/>
              <a:t>b</a:t>
            </a:r>
            <a:r>
              <a:rPr lang="en-GB" sz="2400" dirty="0"/>
              <a:t> – 11 = 106?</a:t>
            </a:r>
          </a:p>
          <a:p>
            <a:pPr lvl="1">
              <a:spcBef>
                <a:spcPts val="0"/>
              </a:spcBef>
              <a:spcAft>
                <a:spcPts val="1200"/>
              </a:spcAft>
              <a:buNone/>
            </a:pPr>
            <a:endParaRPr lang="en-GB" sz="2400" dirty="0"/>
          </a:p>
          <a:p>
            <a:pPr marL="514350" indent="-514350">
              <a:spcBef>
                <a:spcPts val="0"/>
              </a:spcBef>
              <a:spcAft>
                <a:spcPts val="1200"/>
              </a:spcAft>
              <a:buAutoNum type="alphaLcParenR"/>
            </a:pPr>
            <a:r>
              <a:rPr lang="en-GB" sz="2400" dirty="0">
                <a:solidFill>
                  <a:srgbClr val="00628C"/>
                </a:solidFill>
              </a:rPr>
              <a:t>(</a:t>
            </a:r>
            <a:r>
              <a:rPr lang="en-GB" sz="2400" dirty="0" err="1">
                <a:solidFill>
                  <a:srgbClr val="00628C"/>
                </a:solidFill>
              </a:rPr>
              <a:t>i</a:t>
            </a:r>
            <a:r>
              <a:rPr lang="en-GB" sz="2400" dirty="0">
                <a:solidFill>
                  <a:srgbClr val="00628C"/>
                </a:solidFill>
              </a:rPr>
              <a:t>)</a:t>
            </a:r>
            <a:r>
              <a:rPr lang="en-GB" sz="2400" dirty="0"/>
              <a:t> Explain you would find out if </a:t>
            </a:r>
            <a:r>
              <a:rPr lang="en-GB" sz="2400" i="1" dirty="0"/>
              <a:t>b</a:t>
            </a:r>
            <a:r>
              <a:rPr lang="en-GB" sz="2400" dirty="0"/>
              <a:t> = 9 is a solution to the equation 10</a:t>
            </a:r>
            <a:r>
              <a:rPr lang="en-GB" sz="2400" i="1" dirty="0"/>
              <a:t>b</a:t>
            </a:r>
            <a:r>
              <a:rPr lang="en-GB" sz="2400" dirty="0"/>
              <a:t> + 15 = 105.</a:t>
            </a:r>
          </a:p>
          <a:p>
            <a:pPr lvl="1">
              <a:spcBef>
                <a:spcPts val="0"/>
              </a:spcBef>
              <a:spcAft>
                <a:spcPts val="1200"/>
              </a:spcAft>
              <a:buNone/>
            </a:pPr>
            <a:r>
              <a:rPr lang="en-GB" sz="2400" dirty="0">
                <a:solidFill>
                  <a:srgbClr val="00628C"/>
                </a:solidFill>
              </a:rPr>
              <a:t>(ii)</a:t>
            </a:r>
            <a:r>
              <a:rPr lang="en-GB" sz="2400" dirty="0"/>
              <a:t> Is </a:t>
            </a:r>
            <a:r>
              <a:rPr lang="en-GB" sz="2400" i="1" dirty="0"/>
              <a:t>b</a:t>
            </a:r>
            <a:r>
              <a:rPr lang="en-GB" sz="2400" dirty="0"/>
              <a:t> = 9  a solution to the equation 10</a:t>
            </a:r>
            <a:r>
              <a:rPr lang="en-GB" sz="2400" i="1" dirty="0"/>
              <a:t>b</a:t>
            </a:r>
            <a:r>
              <a:rPr lang="en-GB" sz="2400" dirty="0"/>
              <a:t> + 15 = 105?</a:t>
            </a:r>
          </a:p>
          <a:p>
            <a:pPr lvl="1">
              <a:spcBef>
                <a:spcPts val="0"/>
              </a:spcBef>
              <a:spcAft>
                <a:spcPts val="1200"/>
              </a:spcAft>
              <a:buNone/>
            </a:pPr>
            <a:endParaRPr lang="en-GB" sz="2400" dirty="0"/>
          </a:p>
          <a:p>
            <a:pPr marL="514350" indent="-514350">
              <a:spcBef>
                <a:spcPts val="0"/>
              </a:spcBef>
              <a:spcAft>
                <a:spcPts val="1200"/>
              </a:spcAft>
              <a:buFont typeface="+mj-lt"/>
              <a:buAutoNum type="alphaLcParenR"/>
            </a:pPr>
            <a:r>
              <a:rPr lang="en-GB" sz="2400" dirty="0">
                <a:effectLst/>
              </a:rPr>
              <a:t>Explain how you could use your previous answers to find out if </a:t>
            </a:r>
            <a:r>
              <a:rPr lang="en-GB" sz="2400" i="1" dirty="0">
                <a:effectLst/>
              </a:rPr>
              <a:t>b</a:t>
            </a:r>
            <a:r>
              <a:rPr lang="en-GB" sz="2400" dirty="0">
                <a:effectLst/>
              </a:rPr>
              <a:t> = 9 is also a solution to 13</a:t>
            </a:r>
            <a:r>
              <a:rPr lang="en-GB" sz="2400" i="1" dirty="0">
                <a:effectLst/>
              </a:rPr>
              <a:t>b</a:t>
            </a:r>
            <a:r>
              <a:rPr lang="en-GB" sz="2400" dirty="0">
                <a:effectLst/>
              </a:rPr>
              <a:t> – 11 = 10</a:t>
            </a:r>
            <a:r>
              <a:rPr lang="en-GB" sz="2400" i="1" dirty="0">
                <a:effectLst/>
              </a:rPr>
              <a:t>b</a:t>
            </a:r>
            <a:r>
              <a:rPr lang="en-GB" sz="2400" dirty="0">
                <a:effectLst/>
              </a:rPr>
              <a:t> + 15.</a:t>
            </a:r>
            <a:endParaRPr lang="en-GB" sz="2400" dirty="0"/>
          </a:p>
          <a:p>
            <a:pPr lvl="1">
              <a:spcBef>
                <a:spcPts val="0"/>
              </a:spcBef>
              <a:spcAft>
                <a:spcPts val="1200"/>
              </a:spcAft>
              <a:buNone/>
            </a:pPr>
            <a:endParaRPr lang="en-GB" sz="2400" dirty="0"/>
          </a:p>
        </p:txBody>
      </p:sp>
    </p:spTree>
    <p:extLst>
      <p:ext uri="{BB962C8B-B14F-4D97-AF65-F5344CB8AC3E}">
        <p14:creationId xmlns:p14="http://schemas.microsoft.com/office/powerpoint/2010/main" val="2089071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7</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5735960" y="1741531"/>
            <a:ext cx="5976665"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How might your students approach parts a and b? What does this tell you about their understanding of solutions equations?</a:t>
            </a:r>
          </a:p>
          <a:p>
            <a:pPr marL="360000" lvl="1" fontAlgn="auto">
              <a:lnSpc>
                <a:spcPct val="100000"/>
              </a:lnSpc>
              <a:spcBef>
                <a:spcPts val="0"/>
              </a:spcBef>
              <a:spcAft>
                <a:spcPts val="1200"/>
              </a:spcAft>
              <a:buClrTx/>
            </a:pPr>
            <a:r>
              <a:rPr lang="en-GB" sz="2400" dirty="0"/>
              <a:t>How will you draw students’ attention to the use of the equals sign in part c?</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364980" y="1720233"/>
            <a:ext cx="5298972" cy="4373063"/>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763A0269-925D-40C8-B2ED-3ABB8E7DEE69}"/>
              </a:ext>
            </a:extLst>
          </p:cNvPr>
          <p:cNvSpPr txBox="1">
            <a:spLocks/>
          </p:cNvSpPr>
          <p:nvPr/>
        </p:nvSpPr>
        <p:spPr>
          <a:xfrm>
            <a:off x="119336" y="434808"/>
            <a:ext cx="10657184" cy="4616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lnSpc>
                <a:spcPct val="100000"/>
              </a:lnSpc>
              <a:spcAft>
                <a:spcPts val="0"/>
              </a:spcAft>
              <a:buClrTx/>
              <a:buFontTx/>
            </a:pPr>
            <a:r>
              <a:rPr lang="en-GB" b="1" dirty="0"/>
              <a:t>Understand that the solution to an equation is the value of the variable at which two expressions are balanced</a:t>
            </a:r>
          </a:p>
        </p:txBody>
      </p:sp>
      <p:sp>
        <p:nvSpPr>
          <p:cNvPr id="6" name="TextBox 5">
            <a:extLst>
              <a:ext uri="{FF2B5EF4-FFF2-40B4-BE49-F238E27FC236}">
                <a16:creationId xmlns:a16="http://schemas.microsoft.com/office/drawing/2014/main" id="{F82405F5-698C-4F78-9DBB-8E66151DB9CF}"/>
              </a:ext>
            </a:extLst>
          </p:cNvPr>
          <p:cNvSpPr txBox="1"/>
          <p:nvPr/>
        </p:nvSpPr>
        <p:spPr>
          <a:xfrm>
            <a:off x="379450" y="1771470"/>
            <a:ext cx="5068478" cy="4431983"/>
          </a:xfrm>
          <a:prstGeom prst="rect">
            <a:avLst/>
          </a:prstGeom>
          <a:noFill/>
        </p:spPr>
        <p:txBody>
          <a:bodyPr wrap="square" rtlCol="0">
            <a:spAutoFit/>
          </a:bodyPr>
          <a:lstStyle/>
          <a:p>
            <a:pPr marL="514350" indent="-514350">
              <a:spcBef>
                <a:spcPts val="0"/>
              </a:spcBef>
              <a:spcAft>
                <a:spcPts val="1200"/>
              </a:spcAft>
              <a:buAutoNum type="alphaLcParenR"/>
            </a:pPr>
            <a:r>
              <a:rPr lang="en-GB" sz="1800" dirty="0">
                <a:solidFill>
                  <a:srgbClr val="00628C"/>
                </a:solidFill>
              </a:rPr>
              <a:t>(</a:t>
            </a:r>
            <a:r>
              <a:rPr lang="en-GB" sz="1800" dirty="0" err="1">
                <a:solidFill>
                  <a:srgbClr val="00628C"/>
                </a:solidFill>
              </a:rPr>
              <a:t>i</a:t>
            </a:r>
            <a:r>
              <a:rPr lang="en-GB" sz="1800" dirty="0">
                <a:solidFill>
                  <a:srgbClr val="00628C"/>
                </a:solidFill>
              </a:rPr>
              <a:t>)</a:t>
            </a:r>
            <a:r>
              <a:rPr lang="en-GB" sz="1800" dirty="0"/>
              <a:t> Explain you would find out if </a:t>
            </a:r>
            <a:r>
              <a:rPr lang="en-GB" sz="1800" i="1" dirty="0"/>
              <a:t>b</a:t>
            </a:r>
            <a:r>
              <a:rPr lang="en-GB" sz="1800" dirty="0"/>
              <a:t> = 9 is a solution to the equation 13</a:t>
            </a:r>
            <a:r>
              <a:rPr lang="en-GB" sz="1800" i="1" dirty="0"/>
              <a:t>b</a:t>
            </a:r>
            <a:r>
              <a:rPr lang="en-GB" sz="1800" dirty="0"/>
              <a:t> – 11 = 106.</a:t>
            </a:r>
          </a:p>
          <a:p>
            <a:pPr lvl="1">
              <a:spcBef>
                <a:spcPts val="0"/>
              </a:spcBef>
              <a:spcAft>
                <a:spcPts val="0"/>
              </a:spcAft>
              <a:buNone/>
            </a:pPr>
            <a:r>
              <a:rPr lang="en-GB" sz="1800" dirty="0">
                <a:solidFill>
                  <a:srgbClr val="00628C"/>
                </a:solidFill>
              </a:rPr>
              <a:t>(ii)</a:t>
            </a:r>
            <a:r>
              <a:rPr lang="en-GB" sz="1800" dirty="0"/>
              <a:t> Is </a:t>
            </a:r>
            <a:r>
              <a:rPr lang="en-GB" sz="1800" i="1" dirty="0"/>
              <a:t>b</a:t>
            </a:r>
            <a:r>
              <a:rPr lang="en-GB" sz="1800" dirty="0"/>
              <a:t> = 9  a solution to the equation </a:t>
            </a:r>
          </a:p>
          <a:p>
            <a:pPr lvl="1">
              <a:spcBef>
                <a:spcPts val="0"/>
              </a:spcBef>
              <a:spcAft>
                <a:spcPts val="0"/>
              </a:spcAft>
              <a:buNone/>
            </a:pPr>
            <a:r>
              <a:rPr lang="en-GB" sz="1800" dirty="0"/>
              <a:t>13</a:t>
            </a:r>
            <a:r>
              <a:rPr lang="en-GB" sz="1800" i="1" dirty="0"/>
              <a:t>b</a:t>
            </a:r>
            <a:r>
              <a:rPr lang="en-GB" sz="1800" dirty="0"/>
              <a:t> – 11 = 106?</a:t>
            </a:r>
          </a:p>
          <a:p>
            <a:pPr lvl="1">
              <a:spcBef>
                <a:spcPts val="0"/>
              </a:spcBef>
              <a:spcAft>
                <a:spcPts val="0"/>
              </a:spcAft>
              <a:buNone/>
            </a:pPr>
            <a:endParaRPr lang="en-GB" sz="1800" dirty="0"/>
          </a:p>
          <a:p>
            <a:pPr marL="514350" indent="-514350">
              <a:spcBef>
                <a:spcPts val="0"/>
              </a:spcBef>
              <a:spcAft>
                <a:spcPts val="1200"/>
              </a:spcAft>
              <a:buAutoNum type="alphaLcParenR"/>
            </a:pPr>
            <a:r>
              <a:rPr lang="en-GB" sz="1800" dirty="0">
                <a:solidFill>
                  <a:srgbClr val="00628C"/>
                </a:solidFill>
              </a:rPr>
              <a:t>(</a:t>
            </a:r>
            <a:r>
              <a:rPr lang="en-GB" sz="1800" dirty="0" err="1">
                <a:solidFill>
                  <a:srgbClr val="00628C"/>
                </a:solidFill>
              </a:rPr>
              <a:t>i</a:t>
            </a:r>
            <a:r>
              <a:rPr lang="en-GB" sz="1800" dirty="0">
                <a:solidFill>
                  <a:srgbClr val="00628C"/>
                </a:solidFill>
              </a:rPr>
              <a:t>)</a:t>
            </a:r>
            <a:r>
              <a:rPr lang="en-GB" sz="1800" dirty="0"/>
              <a:t> Explain you would find out if </a:t>
            </a:r>
            <a:r>
              <a:rPr lang="en-GB" sz="1800" i="1" dirty="0"/>
              <a:t>b</a:t>
            </a:r>
            <a:r>
              <a:rPr lang="en-GB" sz="1800" dirty="0"/>
              <a:t> = 9 is a solution to the equation 10</a:t>
            </a:r>
            <a:r>
              <a:rPr lang="en-GB" sz="1800" i="1" dirty="0"/>
              <a:t>b</a:t>
            </a:r>
            <a:r>
              <a:rPr lang="en-GB" sz="1800" dirty="0"/>
              <a:t> + 15 = 105.</a:t>
            </a:r>
          </a:p>
          <a:p>
            <a:pPr lvl="1">
              <a:spcBef>
                <a:spcPts val="0"/>
              </a:spcBef>
              <a:spcAft>
                <a:spcPts val="0"/>
              </a:spcAft>
              <a:buNone/>
            </a:pPr>
            <a:r>
              <a:rPr lang="en-GB" sz="1800" dirty="0">
                <a:solidFill>
                  <a:srgbClr val="00628C"/>
                </a:solidFill>
              </a:rPr>
              <a:t>(ii)</a:t>
            </a:r>
            <a:r>
              <a:rPr lang="en-GB" sz="1800" dirty="0"/>
              <a:t> Is </a:t>
            </a:r>
            <a:r>
              <a:rPr lang="en-GB" sz="1800" i="1" dirty="0"/>
              <a:t>b </a:t>
            </a:r>
            <a:r>
              <a:rPr lang="en-GB" sz="1800" dirty="0"/>
              <a:t>= 9  a solution to the equation </a:t>
            </a:r>
          </a:p>
          <a:p>
            <a:pPr lvl="1">
              <a:spcBef>
                <a:spcPts val="0"/>
              </a:spcBef>
              <a:spcAft>
                <a:spcPts val="0"/>
              </a:spcAft>
              <a:buNone/>
            </a:pPr>
            <a:r>
              <a:rPr lang="en-GB" sz="1800" dirty="0"/>
              <a:t>10</a:t>
            </a:r>
            <a:r>
              <a:rPr lang="en-GB" sz="1800" i="1" dirty="0"/>
              <a:t>b</a:t>
            </a:r>
            <a:r>
              <a:rPr lang="en-GB" sz="1800" dirty="0"/>
              <a:t> + 15 = 105?</a:t>
            </a:r>
          </a:p>
          <a:p>
            <a:pPr lvl="1">
              <a:spcBef>
                <a:spcPts val="0"/>
              </a:spcBef>
              <a:spcAft>
                <a:spcPts val="0"/>
              </a:spcAft>
              <a:buNone/>
            </a:pPr>
            <a:endParaRPr lang="en-GB" sz="1800" dirty="0"/>
          </a:p>
          <a:p>
            <a:pPr marL="514350" indent="-514350">
              <a:spcBef>
                <a:spcPts val="0"/>
              </a:spcBef>
              <a:spcAft>
                <a:spcPts val="1200"/>
              </a:spcAft>
              <a:buFont typeface="+mj-lt"/>
              <a:buAutoNum type="alphaLcParenR"/>
            </a:pPr>
            <a:r>
              <a:rPr lang="en-GB" sz="1800" dirty="0">
                <a:effectLst/>
              </a:rPr>
              <a:t>Explain how you could use your previous answers to find out if </a:t>
            </a:r>
            <a:r>
              <a:rPr lang="en-GB" sz="1800" i="1" dirty="0">
                <a:effectLst/>
              </a:rPr>
              <a:t>b</a:t>
            </a:r>
            <a:r>
              <a:rPr lang="en-GB" sz="1800" dirty="0">
                <a:effectLst/>
              </a:rPr>
              <a:t> = 9 is also a solution to 13</a:t>
            </a:r>
            <a:r>
              <a:rPr lang="en-GB" sz="1800" i="1" dirty="0">
                <a:effectLst/>
              </a:rPr>
              <a:t>b</a:t>
            </a:r>
            <a:r>
              <a:rPr lang="en-GB" sz="1800" dirty="0">
                <a:effectLst/>
              </a:rPr>
              <a:t> – 11 = 10</a:t>
            </a:r>
            <a:r>
              <a:rPr lang="en-GB" sz="1800" i="1" dirty="0">
                <a:effectLst/>
              </a:rPr>
              <a:t>b</a:t>
            </a:r>
            <a:r>
              <a:rPr lang="en-GB" sz="1800" dirty="0">
                <a:effectLst/>
              </a:rPr>
              <a:t> + 15.</a:t>
            </a:r>
            <a:endParaRPr lang="en-GB" sz="1800" dirty="0"/>
          </a:p>
          <a:p>
            <a:pPr lvl="1">
              <a:spcBef>
                <a:spcPts val="0"/>
              </a:spcBef>
              <a:spcAft>
                <a:spcPts val="1200"/>
              </a:spcAft>
              <a:buNone/>
            </a:pPr>
            <a:endParaRPr lang="en-GB" sz="1800" dirty="0"/>
          </a:p>
        </p:txBody>
      </p:sp>
    </p:spTree>
    <p:custDataLst>
      <p:tags r:id="rId1"/>
    </p:custDataLst>
    <p:extLst>
      <p:ext uri="{BB962C8B-B14F-4D97-AF65-F5344CB8AC3E}">
        <p14:creationId xmlns:p14="http://schemas.microsoft.com/office/powerpoint/2010/main" val="2600438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ea typeface="+mj-ea"/>
                <a:cs typeface="Arial" panose="020B0604020202020204" pitchFamily="34" charset="0"/>
              </a:rPr>
              <a:t>Example 8</a:t>
            </a:r>
            <a:endParaRPr lang="en-GB" dirty="0"/>
          </a:p>
        </p:txBody>
      </p:sp>
      <p:sp>
        <p:nvSpPr>
          <p:cNvPr id="7" name="Title 1">
            <a:extLst>
              <a:ext uri="{FF2B5EF4-FFF2-40B4-BE49-F238E27FC236}">
                <a16:creationId xmlns:a16="http://schemas.microsoft.com/office/drawing/2014/main" id="{A89207D2-B3E9-4D6C-B0DE-8AF95E11B83D}"/>
              </a:ext>
            </a:extLst>
          </p:cNvPr>
          <p:cNvSpPr txBox="1">
            <a:spLocks/>
          </p:cNvSpPr>
          <p:nvPr/>
        </p:nvSpPr>
        <p:spPr>
          <a:xfrm>
            <a:off x="119336" y="434808"/>
            <a:ext cx="10657184" cy="4616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lnSpc>
                <a:spcPct val="100000"/>
              </a:lnSpc>
              <a:spcAft>
                <a:spcPts val="0"/>
              </a:spcAft>
              <a:buClrTx/>
              <a:buFontTx/>
            </a:pPr>
            <a:r>
              <a:rPr lang="en-GB" b="1" dirty="0"/>
              <a:t>Understand that the solution to an equation is the value of the variable at which two expressions are balanced</a:t>
            </a:r>
          </a:p>
        </p:txBody>
      </p:sp>
      <p:sp>
        <p:nvSpPr>
          <p:cNvPr id="5" name="TextBox 4">
            <a:extLst>
              <a:ext uri="{FF2B5EF4-FFF2-40B4-BE49-F238E27FC236}">
                <a16:creationId xmlns:a16="http://schemas.microsoft.com/office/drawing/2014/main" id="{F536981A-E34B-4EAE-93CE-0DF7E32485E2}"/>
              </a:ext>
            </a:extLst>
          </p:cNvPr>
          <p:cNvSpPr txBox="1"/>
          <p:nvPr/>
        </p:nvSpPr>
        <p:spPr>
          <a:xfrm>
            <a:off x="260020" y="1700808"/>
            <a:ext cx="6097656" cy="1717393"/>
          </a:xfrm>
          <a:prstGeom prst="rect">
            <a:avLst/>
          </a:prstGeom>
          <a:noFill/>
        </p:spPr>
        <p:txBody>
          <a:bodyPr wrap="square">
            <a:spAutoFit/>
          </a:bodyPr>
          <a:lstStyle/>
          <a:p>
            <a:pPr>
              <a:buNone/>
            </a:pPr>
            <a:r>
              <a:rPr lang="en-GB" sz="2400" dirty="0"/>
              <a:t>These scales are balanced.</a:t>
            </a:r>
          </a:p>
          <a:p>
            <a:pPr>
              <a:buNone/>
            </a:pPr>
            <a:r>
              <a:rPr lang="en-GB" sz="2400" dirty="0"/>
              <a:t>All of the plain boxes have the same weight.</a:t>
            </a:r>
          </a:p>
          <a:p>
            <a:pPr>
              <a:buNone/>
            </a:pPr>
            <a:endParaRPr lang="en-GB" sz="2400" dirty="0"/>
          </a:p>
        </p:txBody>
      </p:sp>
      <p:pic>
        <p:nvPicPr>
          <p:cNvPr id="3" name="Picture 2">
            <a:extLst>
              <a:ext uri="{FF2B5EF4-FFF2-40B4-BE49-F238E27FC236}">
                <a16:creationId xmlns:a16="http://schemas.microsoft.com/office/drawing/2014/main" id="{EC33032E-A71A-4CD6-9395-2F57136634A8}"/>
              </a:ext>
            </a:extLst>
          </p:cNvPr>
          <p:cNvPicPr>
            <a:picLocks noChangeAspect="1"/>
          </p:cNvPicPr>
          <p:nvPr/>
        </p:nvPicPr>
        <p:blipFill>
          <a:blip r:embed="rId3"/>
          <a:stretch>
            <a:fillRect/>
          </a:stretch>
        </p:blipFill>
        <p:spPr>
          <a:xfrm>
            <a:off x="6212845" y="1202229"/>
            <a:ext cx="3960440" cy="1800894"/>
          </a:xfrm>
          <a:prstGeom prst="rect">
            <a:avLst/>
          </a:prstGeom>
        </p:spPr>
      </p:pic>
      <p:sp>
        <p:nvSpPr>
          <p:cNvPr id="8" name="TextBox 7">
            <a:extLst>
              <a:ext uri="{FF2B5EF4-FFF2-40B4-BE49-F238E27FC236}">
                <a16:creationId xmlns:a16="http://schemas.microsoft.com/office/drawing/2014/main" id="{BCC76CD8-F245-408B-A143-5682B41B6F55}"/>
              </a:ext>
            </a:extLst>
          </p:cNvPr>
          <p:cNvSpPr txBox="1"/>
          <p:nvPr/>
        </p:nvSpPr>
        <p:spPr>
          <a:xfrm>
            <a:off x="369698" y="3147139"/>
            <a:ext cx="11452604" cy="2973122"/>
          </a:xfrm>
          <a:prstGeom prst="rect">
            <a:avLst/>
          </a:prstGeom>
          <a:noFill/>
        </p:spPr>
        <p:txBody>
          <a:bodyPr wrap="square">
            <a:spAutoFit/>
          </a:bodyPr>
          <a:lstStyle/>
          <a:p>
            <a:pPr marL="457200" indent="-457200">
              <a:buFont typeface="+mj-lt"/>
              <a:buAutoNum type="alphaLcParenR"/>
            </a:pPr>
            <a:r>
              <a:rPr lang="en-GB" sz="2400" dirty="0"/>
              <a:t>Is the striped box heavier or lighter than the spotty box? Explain how you know.</a:t>
            </a:r>
          </a:p>
          <a:p>
            <a:pPr marL="457200" indent="-457200">
              <a:buFont typeface="+mj-lt"/>
              <a:buAutoNum type="alphaLcParenR"/>
            </a:pPr>
            <a:r>
              <a:rPr lang="en-GB" sz="2400" dirty="0"/>
              <a:t>Can you describe how much heavier or lighter the striped box is than the spotty box?</a:t>
            </a:r>
          </a:p>
          <a:p>
            <a:pPr marL="457200" indent="-457200">
              <a:buFont typeface="+mj-lt"/>
              <a:buAutoNum type="alphaLcParenR"/>
            </a:pPr>
            <a:r>
              <a:rPr lang="en-GB" sz="2400" dirty="0"/>
              <a:t>This equation describes the weight on the scales: </a:t>
            </a:r>
            <a:r>
              <a:rPr lang="en-GB" sz="2400" dirty="0">
                <a:solidFill>
                  <a:srgbClr val="00628C"/>
                </a:solidFill>
              </a:rPr>
              <a:t>3</a:t>
            </a:r>
            <a:r>
              <a:rPr lang="en-GB" sz="2400" i="1" dirty="0">
                <a:solidFill>
                  <a:srgbClr val="00628C"/>
                </a:solidFill>
                <a:latin typeface="Times New Roman" panose="02020603050405020304" pitchFamily="18" charset="0"/>
                <a:cs typeface="Times New Roman" panose="02020603050405020304" pitchFamily="18" charset="0"/>
              </a:rPr>
              <a:t>x</a:t>
            </a:r>
            <a:r>
              <a:rPr lang="en-GB" sz="2400" dirty="0">
                <a:solidFill>
                  <a:srgbClr val="00628C"/>
                </a:solidFill>
              </a:rPr>
              <a:t> + 7 = 2</a:t>
            </a:r>
            <a:r>
              <a:rPr lang="en-GB" sz="2400" i="1" dirty="0">
                <a:solidFill>
                  <a:srgbClr val="00628C"/>
                </a:solidFill>
                <a:latin typeface="Times New Roman" panose="02020603050405020304" pitchFamily="18" charset="0"/>
                <a:cs typeface="Times New Roman" panose="02020603050405020304" pitchFamily="18" charset="0"/>
              </a:rPr>
              <a:t>x</a:t>
            </a:r>
            <a:r>
              <a:rPr lang="en-GB" sz="2400" dirty="0">
                <a:solidFill>
                  <a:srgbClr val="00628C"/>
                </a:solidFill>
              </a:rPr>
              <a:t> + </a:t>
            </a:r>
            <a:r>
              <a:rPr lang="en-GB" sz="2400" i="1" dirty="0">
                <a:solidFill>
                  <a:srgbClr val="00628C"/>
                </a:solidFill>
              </a:rPr>
              <a:t>m</a:t>
            </a:r>
            <a:r>
              <a:rPr lang="en-GB" sz="2400" dirty="0">
                <a:solidFill>
                  <a:srgbClr val="00628C"/>
                </a:solidFill>
              </a:rPr>
              <a:t> </a:t>
            </a:r>
          </a:p>
          <a:p>
            <a:pPr lvl="1">
              <a:buNone/>
            </a:pPr>
            <a:r>
              <a:rPr lang="en-GB" sz="2400" dirty="0"/>
              <a:t>Do you agree that </a:t>
            </a:r>
            <a:r>
              <a:rPr lang="en-GB" sz="2400" i="1" dirty="0"/>
              <a:t>m</a:t>
            </a:r>
            <a:r>
              <a:rPr lang="en-GB" sz="2400" dirty="0"/>
              <a:t> is more than 7? How much more? Explain how you know.</a:t>
            </a:r>
          </a:p>
          <a:p>
            <a:pPr marL="457200" indent="-457200">
              <a:buFont typeface="+mj-lt"/>
              <a:buAutoNum type="alphaLcParenR"/>
            </a:pPr>
            <a:r>
              <a:rPr lang="en-GB" sz="2400" dirty="0"/>
              <a:t>If we are told that </a:t>
            </a:r>
            <a:r>
              <a:rPr lang="en-GB" sz="2400" i="1" dirty="0"/>
              <a:t>m</a:t>
            </a:r>
            <a:r>
              <a:rPr lang="en-GB" sz="2400" dirty="0"/>
              <a:t> = 8, can you find a value of </a:t>
            </a:r>
            <a:r>
              <a:rPr lang="en-GB" sz="2400" i="1" dirty="0">
                <a:solidFill>
                  <a:srgbClr val="585858"/>
                </a:solidFill>
                <a:latin typeface="Times New Roman" panose="02020603050405020304" pitchFamily="18" charset="0"/>
                <a:cs typeface="Times New Roman" panose="02020603050405020304" pitchFamily="18" charset="0"/>
              </a:rPr>
              <a:t>x</a:t>
            </a:r>
            <a:r>
              <a:rPr lang="en-GB" sz="2400" dirty="0"/>
              <a:t> that makes the scales balance? Explain how you know your answer is correct.</a:t>
            </a:r>
          </a:p>
        </p:txBody>
      </p:sp>
    </p:spTree>
    <p:extLst>
      <p:ext uri="{BB962C8B-B14F-4D97-AF65-F5344CB8AC3E}">
        <p14:creationId xmlns:p14="http://schemas.microsoft.com/office/powerpoint/2010/main" val="2548074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8</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7674290" y="1279509"/>
            <a:ext cx="4076005" cy="4933794"/>
          </a:xfrm>
          <a:prstGeom prst="rect">
            <a:avLst/>
          </a:prstGeom>
        </p:spPr>
        <p:txBody>
          <a:bodyPr anchor="ctr">
            <a:normAutofit lnSpcReduction="100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What questions might you need to ask to support students to make connections between the balance representation and the equation?</a:t>
            </a:r>
          </a:p>
          <a:p>
            <a:pPr marL="360000" lvl="1" fontAlgn="auto">
              <a:lnSpc>
                <a:spcPct val="100000"/>
              </a:lnSpc>
              <a:spcBef>
                <a:spcPts val="0"/>
              </a:spcBef>
              <a:spcAft>
                <a:spcPts val="1200"/>
              </a:spcAft>
              <a:buClrTx/>
            </a:pPr>
            <a:r>
              <a:rPr lang="en-GB" sz="2400" dirty="0"/>
              <a:t>As before, this example looks for the solution by comparing the relationships present rather than following an algorithm: what might students gain from this approach?</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160700" y="1668759"/>
            <a:ext cx="7447468" cy="4568553"/>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763A0269-925D-40C8-B2ED-3ABB8E7DEE69}"/>
              </a:ext>
            </a:extLst>
          </p:cNvPr>
          <p:cNvSpPr txBox="1">
            <a:spLocks/>
          </p:cNvSpPr>
          <p:nvPr/>
        </p:nvSpPr>
        <p:spPr>
          <a:xfrm>
            <a:off x="119336" y="434808"/>
            <a:ext cx="10657184" cy="4616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lnSpc>
                <a:spcPct val="100000"/>
              </a:lnSpc>
              <a:spcAft>
                <a:spcPts val="0"/>
              </a:spcAft>
              <a:buClrTx/>
              <a:buFontTx/>
            </a:pPr>
            <a:r>
              <a:rPr lang="en-GB" b="1" dirty="0"/>
              <a:t>Understand that the solution to an equation is the value of the variable at which two expressions are balanced</a:t>
            </a:r>
          </a:p>
        </p:txBody>
      </p:sp>
      <p:sp>
        <p:nvSpPr>
          <p:cNvPr id="6" name="TextBox 5">
            <a:extLst>
              <a:ext uri="{FF2B5EF4-FFF2-40B4-BE49-F238E27FC236}">
                <a16:creationId xmlns:a16="http://schemas.microsoft.com/office/drawing/2014/main" id="{5842126A-AE63-450B-A29C-24C9033D4953}"/>
              </a:ext>
            </a:extLst>
          </p:cNvPr>
          <p:cNvSpPr txBox="1"/>
          <p:nvPr/>
        </p:nvSpPr>
        <p:spPr>
          <a:xfrm>
            <a:off x="260020" y="1700808"/>
            <a:ext cx="3209309" cy="1311128"/>
          </a:xfrm>
          <a:prstGeom prst="rect">
            <a:avLst/>
          </a:prstGeom>
          <a:noFill/>
        </p:spPr>
        <p:txBody>
          <a:bodyPr wrap="square">
            <a:spAutoFit/>
          </a:bodyPr>
          <a:lstStyle/>
          <a:p>
            <a:pPr>
              <a:buNone/>
            </a:pPr>
            <a:r>
              <a:rPr lang="en-GB" sz="1800" dirty="0"/>
              <a:t>These scales are balanced.</a:t>
            </a:r>
          </a:p>
          <a:p>
            <a:pPr>
              <a:buNone/>
            </a:pPr>
            <a:r>
              <a:rPr lang="en-GB" sz="1800" dirty="0"/>
              <a:t>All of the plain boxes have the same weight.</a:t>
            </a:r>
          </a:p>
          <a:p>
            <a:pPr>
              <a:buNone/>
            </a:pPr>
            <a:endParaRPr lang="en-GB" sz="1800" dirty="0"/>
          </a:p>
        </p:txBody>
      </p:sp>
      <p:pic>
        <p:nvPicPr>
          <p:cNvPr id="8" name="Picture 7">
            <a:extLst>
              <a:ext uri="{FF2B5EF4-FFF2-40B4-BE49-F238E27FC236}">
                <a16:creationId xmlns:a16="http://schemas.microsoft.com/office/drawing/2014/main" id="{EC7B65A5-56F1-47CD-93BD-443A0E2C0699}"/>
              </a:ext>
            </a:extLst>
          </p:cNvPr>
          <p:cNvPicPr>
            <a:picLocks noChangeAspect="1"/>
          </p:cNvPicPr>
          <p:nvPr/>
        </p:nvPicPr>
        <p:blipFill>
          <a:blip r:embed="rId4"/>
          <a:stretch>
            <a:fillRect/>
          </a:stretch>
        </p:blipFill>
        <p:spPr>
          <a:xfrm>
            <a:off x="3882061" y="1822445"/>
            <a:ext cx="2671563" cy="1214815"/>
          </a:xfrm>
          <a:prstGeom prst="rect">
            <a:avLst/>
          </a:prstGeom>
        </p:spPr>
      </p:pic>
      <p:sp>
        <p:nvSpPr>
          <p:cNvPr id="9" name="TextBox 8">
            <a:extLst>
              <a:ext uri="{FF2B5EF4-FFF2-40B4-BE49-F238E27FC236}">
                <a16:creationId xmlns:a16="http://schemas.microsoft.com/office/drawing/2014/main" id="{8E1B224F-6F28-4CDC-9D7E-36F8A99F373B}"/>
              </a:ext>
            </a:extLst>
          </p:cNvPr>
          <p:cNvSpPr txBox="1"/>
          <p:nvPr/>
        </p:nvSpPr>
        <p:spPr>
          <a:xfrm>
            <a:off x="226822" y="3221999"/>
            <a:ext cx="7310478" cy="2806922"/>
          </a:xfrm>
          <a:prstGeom prst="rect">
            <a:avLst/>
          </a:prstGeom>
          <a:noFill/>
        </p:spPr>
        <p:txBody>
          <a:bodyPr wrap="square">
            <a:spAutoFit/>
          </a:bodyPr>
          <a:lstStyle/>
          <a:p>
            <a:pPr marL="457200" indent="-457200">
              <a:buFont typeface="+mj-lt"/>
              <a:buAutoNum type="alphaLcParenR"/>
            </a:pPr>
            <a:r>
              <a:rPr lang="en-GB" sz="1800" dirty="0"/>
              <a:t>Is the striped box heavier or lighter than the spotty box? Explain how you know.</a:t>
            </a:r>
          </a:p>
          <a:p>
            <a:pPr marL="457200" indent="-457200">
              <a:buFont typeface="+mj-lt"/>
              <a:buAutoNum type="alphaLcParenR"/>
            </a:pPr>
            <a:r>
              <a:rPr lang="en-GB" sz="1800" dirty="0"/>
              <a:t>Can you describe how much heavier or lighter the striped box is than the spotty box?</a:t>
            </a:r>
          </a:p>
          <a:p>
            <a:pPr marL="457200" indent="-457200">
              <a:buFont typeface="+mj-lt"/>
              <a:buAutoNum type="alphaLcParenR"/>
            </a:pPr>
            <a:r>
              <a:rPr lang="en-GB" sz="1800" dirty="0"/>
              <a:t>This equation describes the weight on the scales: </a:t>
            </a:r>
            <a:r>
              <a:rPr lang="en-GB" sz="1800" dirty="0">
                <a:solidFill>
                  <a:srgbClr val="00628C"/>
                </a:solidFill>
              </a:rPr>
              <a:t>3</a:t>
            </a:r>
            <a:r>
              <a:rPr lang="en-GB" sz="1800" i="1" dirty="0">
                <a:solidFill>
                  <a:srgbClr val="00628C"/>
                </a:solidFill>
                <a:latin typeface="Times New Roman" panose="02020603050405020304" pitchFamily="18" charset="0"/>
                <a:cs typeface="Times New Roman" panose="02020603050405020304" pitchFamily="18" charset="0"/>
              </a:rPr>
              <a:t>x</a:t>
            </a:r>
            <a:r>
              <a:rPr lang="en-GB" sz="1800" dirty="0">
                <a:solidFill>
                  <a:srgbClr val="00628C"/>
                </a:solidFill>
              </a:rPr>
              <a:t> + 7 = 2</a:t>
            </a:r>
            <a:r>
              <a:rPr lang="en-GB" sz="1800" i="1" dirty="0">
                <a:solidFill>
                  <a:srgbClr val="00628C"/>
                </a:solidFill>
                <a:latin typeface="Times New Roman" panose="02020603050405020304" pitchFamily="18" charset="0"/>
                <a:cs typeface="Times New Roman" panose="02020603050405020304" pitchFamily="18" charset="0"/>
              </a:rPr>
              <a:t>x</a:t>
            </a:r>
            <a:r>
              <a:rPr lang="en-GB" sz="1800" dirty="0">
                <a:solidFill>
                  <a:srgbClr val="00628C"/>
                </a:solidFill>
              </a:rPr>
              <a:t> + </a:t>
            </a:r>
            <a:r>
              <a:rPr lang="en-GB" sz="1800" i="1" dirty="0">
                <a:solidFill>
                  <a:srgbClr val="00628C"/>
                </a:solidFill>
              </a:rPr>
              <a:t>m</a:t>
            </a:r>
            <a:r>
              <a:rPr lang="en-GB" sz="1800" dirty="0">
                <a:solidFill>
                  <a:srgbClr val="00628C"/>
                </a:solidFill>
              </a:rPr>
              <a:t> </a:t>
            </a:r>
          </a:p>
          <a:p>
            <a:pPr lvl="1">
              <a:buNone/>
            </a:pPr>
            <a:r>
              <a:rPr lang="en-GB" sz="1800" dirty="0"/>
              <a:t>Do you agree that </a:t>
            </a:r>
            <a:r>
              <a:rPr lang="en-GB" sz="1800" i="1" dirty="0"/>
              <a:t>m</a:t>
            </a:r>
            <a:r>
              <a:rPr lang="en-GB" sz="1800" dirty="0"/>
              <a:t> is more than 7? How much more? Explain how you know.</a:t>
            </a:r>
          </a:p>
          <a:p>
            <a:pPr marL="457200" indent="-457200">
              <a:buFont typeface="+mj-lt"/>
              <a:buAutoNum type="alphaLcParenR"/>
            </a:pPr>
            <a:r>
              <a:rPr lang="en-GB" sz="1800" dirty="0"/>
              <a:t>If we are told that</a:t>
            </a:r>
            <a:r>
              <a:rPr lang="en-GB" sz="1800" i="1" dirty="0"/>
              <a:t> m </a:t>
            </a:r>
            <a:r>
              <a:rPr lang="en-GB" sz="1800" dirty="0"/>
              <a:t>= 8, can you find a value of </a:t>
            </a:r>
            <a:r>
              <a:rPr lang="en-GB" sz="1800" i="1" dirty="0">
                <a:latin typeface="Times New Roman" panose="02020603050405020304" pitchFamily="18" charset="0"/>
                <a:cs typeface="Times New Roman" panose="02020603050405020304" pitchFamily="18" charset="0"/>
              </a:rPr>
              <a:t>x</a:t>
            </a:r>
            <a:r>
              <a:rPr lang="en-GB" sz="1800" dirty="0"/>
              <a:t> that makes the scales balance? Explain how you know your answer is correct.</a:t>
            </a:r>
          </a:p>
        </p:txBody>
      </p:sp>
    </p:spTree>
    <p:custDataLst>
      <p:tags r:id="rId1"/>
    </p:custDataLst>
    <p:extLst>
      <p:ext uri="{BB962C8B-B14F-4D97-AF65-F5344CB8AC3E}">
        <p14:creationId xmlns:p14="http://schemas.microsoft.com/office/powerpoint/2010/main" val="1596979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D86FC-24E5-4D0E-85D2-98C206423C65}"/>
              </a:ext>
            </a:extLst>
          </p:cNvPr>
          <p:cNvSpPr>
            <a:spLocks noGrp="1"/>
          </p:cNvSpPr>
          <p:nvPr>
            <p:ph type="title"/>
          </p:nvPr>
        </p:nvSpPr>
        <p:spPr/>
        <p:txBody>
          <a:bodyPr>
            <a:normAutofit/>
          </a:bodyPr>
          <a:lstStyle/>
          <a:p>
            <a:r>
              <a:rPr lang="en-GB" dirty="0"/>
              <a:t>Where does this fit in?</a:t>
            </a:r>
          </a:p>
        </p:txBody>
      </p:sp>
      <p:sp>
        <p:nvSpPr>
          <p:cNvPr id="3" name="Content Placeholder 2">
            <a:extLst>
              <a:ext uri="{FF2B5EF4-FFF2-40B4-BE49-F238E27FC236}">
                <a16:creationId xmlns:a16="http://schemas.microsoft.com/office/drawing/2014/main" id="{791A4E45-FBA9-4ECF-B0EE-4F542ED0D7BF}"/>
              </a:ext>
            </a:extLst>
          </p:cNvPr>
          <p:cNvSpPr>
            <a:spLocks noGrp="1"/>
          </p:cNvSpPr>
          <p:nvPr>
            <p:ph idx="1"/>
          </p:nvPr>
        </p:nvSpPr>
        <p:spPr>
          <a:xfrm>
            <a:off x="609600" y="1268760"/>
            <a:ext cx="10972800" cy="4752528"/>
          </a:xfrm>
        </p:spPr>
        <p:txBody>
          <a:bodyPr>
            <a:normAutofit/>
          </a:bodyPr>
          <a:lstStyle/>
          <a:p>
            <a:pPr marL="0" indent="0">
              <a:buNone/>
            </a:pPr>
            <a:r>
              <a:rPr lang="en-GB" dirty="0"/>
              <a:t>The NCETM has identified a set of six ‘mathematical themes’ within Key Stage 3 mathematics that bring together a group of ‘core concepts’.</a:t>
            </a:r>
          </a:p>
          <a:p>
            <a:pPr marL="0" indent="0">
              <a:buNone/>
            </a:pPr>
            <a:endParaRPr lang="en-GB" dirty="0"/>
          </a:p>
          <a:p>
            <a:pPr marL="0" indent="0">
              <a:buNone/>
            </a:pPr>
            <a:r>
              <a:rPr lang="en-GB" dirty="0"/>
              <a:t>The second of these themes is </a:t>
            </a:r>
            <a:r>
              <a:rPr lang="en-GB" dirty="0">
                <a:hlinkClick r:id="rId3"/>
              </a:rPr>
              <a:t>Operating on number</a:t>
            </a:r>
            <a:r>
              <a:rPr lang="en-GB" dirty="0"/>
              <a:t>, which covers the following interconnected core concepts:</a:t>
            </a:r>
          </a:p>
          <a:p>
            <a:pPr marL="0" indent="0">
              <a:buNone/>
            </a:pPr>
            <a:r>
              <a:rPr lang="en-GB" dirty="0"/>
              <a:t>	</a:t>
            </a:r>
            <a:r>
              <a:rPr lang="en-GB" i="1" dirty="0"/>
              <a:t>2.1	Arithmetic procedures</a:t>
            </a:r>
          </a:p>
          <a:p>
            <a:pPr marL="0" indent="0">
              <a:buNone/>
            </a:pPr>
            <a:r>
              <a:rPr lang="en-GB" i="1" dirty="0"/>
              <a:t>	2.2	Solving linear equations</a:t>
            </a:r>
          </a:p>
          <a:p>
            <a:endParaRPr lang="en-GB" dirty="0"/>
          </a:p>
        </p:txBody>
      </p:sp>
    </p:spTree>
    <p:extLst>
      <p:ext uri="{BB962C8B-B14F-4D97-AF65-F5344CB8AC3E}">
        <p14:creationId xmlns:p14="http://schemas.microsoft.com/office/powerpoint/2010/main" val="42581972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9</a:t>
            </a:r>
            <a:endParaRPr lang="en-GB" dirty="0"/>
          </a:p>
        </p:txBody>
      </p:sp>
      <p:sp>
        <p:nvSpPr>
          <p:cNvPr id="7" name="Title 1">
            <a:extLst>
              <a:ext uri="{FF2B5EF4-FFF2-40B4-BE49-F238E27FC236}">
                <a16:creationId xmlns:a16="http://schemas.microsoft.com/office/drawing/2014/main" id="{A89207D2-B3E9-4D6C-B0DE-8AF95E11B83D}"/>
              </a:ext>
            </a:extLst>
          </p:cNvPr>
          <p:cNvSpPr txBox="1">
            <a:spLocks/>
          </p:cNvSpPr>
          <p:nvPr/>
        </p:nvSpPr>
        <p:spPr>
          <a:xfrm>
            <a:off x="119336" y="434808"/>
            <a:ext cx="10657184" cy="4616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lnSpc>
                <a:spcPct val="100000"/>
              </a:lnSpc>
              <a:spcAft>
                <a:spcPts val="0"/>
              </a:spcAft>
              <a:buClrTx/>
              <a:buFontTx/>
            </a:pPr>
            <a:r>
              <a:rPr lang="en-GB" b="1" dirty="0"/>
              <a:t>Understand that the solution to an equation is the value of the variable at which two expressions are balanced</a:t>
            </a:r>
          </a:p>
        </p:txBody>
      </p:sp>
      <p:sp>
        <p:nvSpPr>
          <p:cNvPr id="5" name="TextBox 4">
            <a:extLst>
              <a:ext uri="{FF2B5EF4-FFF2-40B4-BE49-F238E27FC236}">
                <a16:creationId xmlns:a16="http://schemas.microsoft.com/office/drawing/2014/main" id="{D8CB15EF-6AA7-4BB4-9CFE-B4563991E573}"/>
              </a:ext>
            </a:extLst>
          </p:cNvPr>
          <p:cNvSpPr txBox="1"/>
          <p:nvPr/>
        </p:nvSpPr>
        <p:spPr>
          <a:xfrm>
            <a:off x="983432" y="1916832"/>
            <a:ext cx="10225136" cy="3293209"/>
          </a:xfrm>
          <a:prstGeom prst="rect">
            <a:avLst/>
          </a:prstGeom>
          <a:noFill/>
        </p:spPr>
        <p:txBody>
          <a:bodyPr wrap="square">
            <a:spAutoFit/>
          </a:bodyPr>
          <a:lstStyle/>
          <a:p>
            <a:pPr>
              <a:spcBef>
                <a:spcPts val="0"/>
              </a:spcBef>
              <a:spcAft>
                <a:spcPts val="1200"/>
              </a:spcAft>
              <a:buNone/>
            </a:pPr>
            <a:r>
              <a:rPr lang="en-GB" dirty="0"/>
              <a:t>Decide which of these equations has </a:t>
            </a:r>
            <a:r>
              <a:rPr lang="en-GB" i="1" dirty="0"/>
              <a:t>h</a:t>
            </a:r>
            <a:r>
              <a:rPr lang="en-GB" dirty="0"/>
              <a:t> = 5 as a solution, which has </a:t>
            </a:r>
            <a:r>
              <a:rPr lang="en-GB" i="1" dirty="0"/>
              <a:t>h</a:t>
            </a:r>
            <a:r>
              <a:rPr lang="en-GB" dirty="0"/>
              <a:t> = 0 as a solution and which has no solution.</a:t>
            </a:r>
          </a:p>
          <a:p>
            <a:pPr marL="971550" lvl="1" indent="-514350">
              <a:spcBef>
                <a:spcPts val="0"/>
              </a:spcBef>
              <a:spcAft>
                <a:spcPts val="1200"/>
              </a:spcAft>
              <a:buFont typeface="+mj-lt"/>
              <a:buAutoNum type="alphaLcParenR"/>
            </a:pPr>
            <a:r>
              <a:rPr lang="en-GB" dirty="0"/>
              <a:t>4</a:t>
            </a:r>
            <a:r>
              <a:rPr lang="en-GB" i="1" dirty="0"/>
              <a:t>h</a:t>
            </a:r>
            <a:r>
              <a:rPr lang="en-GB" dirty="0"/>
              <a:t> + 9 = 4</a:t>
            </a:r>
            <a:r>
              <a:rPr lang="en-GB" i="1" dirty="0"/>
              <a:t>h</a:t>
            </a:r>
            <a:r>
              <a:rPr lang="en-GB" dirty="0"/>
              <a:t> + 10</a:t>
            </a:r>
          </a:p>
          <a:p>
            <a:pPr marL="971550" lvl="1" indent="-514350">
              <a:spcBef>
                <a:spcPts val="0"/>
              </a:spcBef>
              <a:spcAft>
                <a:spcPts val="1200"/>
              </a:spcAft>
              <a:buFont typeface="+mj-lt"/>
              <a:buAutoNum type="alphaLcParenR"/>
            </a:pPr>
            <a:r>
              <a:rPr lang="en-GB" dirty="0"/>
              <a:t>7</a:t>
            </a:r>
            <a:r>
              <a:rPr lang="en-GB" i="1" dirty="0"/>
              <a:t>h</a:t>
            </a:r>
            <a:r>
              <a:rPr lang="en-GB" dirty="0"/>
              <a:t> + 5 = 3</a:t>
            </a:r>
            <a:r>
              <a:rPr lang="en-GB" i="1" dirty="0"/>
              <a:t>h </a:t>
            </a:r>
            <a:r>
              <a:rPr lang="en-GB" dirty="0"/>
              <a:t>+ 5</a:t>
            </a:r>
          </a:p>
          <a:p>
            <a:pPr marL="971550" lvl="1" indent="-514350">
              <a:spcBef>
                <a:spcPts val="0"/>
              </a:spcBef>
              <a:spcAft>
                <a:spcPts val="1200"/>
              </a:spcAft>
              <a:buFont typeface="+mj-lt"/>
              <a:buAutoNum type="alphaLcParenR"/>
            </a:pPr>
            <a:r>
              <a:rPr lang="en-GB" dirty="0"/>
              <a:t>2</a:t>
            </a:r>
            <a:r>
              <a:rPr lang="en-GB" i="1" dirty="0"/>
              <a:t>h</a:t>
            </a:r>
            <a:r>
              <a:rPr lang="en-GB" dirty="0"/>
              <a:t> = 3</a:t>
            </a:r>
            <a:r>
              <a:rPr lang="en-GB" i="1" dirty="0"/>
              <a:t>h</a:t>
            </a:r>
            <a:r>
              <a:rPr lang="en-GB" dirty="0"/>
              <a:t> − 5</a:t>
            </a:r>
          </a:p>
          <a:p>
            <a:pPr marL="971550" lvl="1" indent="-514350">
              <a:spcBef>
                <a:spcPts val="0"/>
              </a:spcBef>
              <a:spcAft>
                <a:spcPts val="1200"/>
              </a:spcAft>
              <a:buFont typeface="+mj-lt"/>
              <a:buAutoNum type="alphaLcParenR"/>
            </a:pPr>
            <a:r>
              <a:rPr lang="en-GB" dirty="0"/>
              <a:t>5 = 5</a:t>
            </a:r>
            <a:r>
              <a:rPr lang="en-GB" i="1" dirty="0"/>
              <a:t>h</a:t>
            </a:r>
            <a:r>
              <a:rPr lang="en-GB" dirty="0"/>
              <a:t> + 5</a:t>
            </a:r>
          </a:p>
        </p:txBody>
      </p:sp>
    </p:spTree>
    <p:extLst>
      <p:ext uri="{BB962C8B-B14F-4D97-AF65-F5344CB8AC3E}">
        <p14:creationId xmlns:p14="http://schemas.microsoft.com/office/powerpoint/2010/main" val="14387646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9</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357676" y="1741531"/>
            <a:ext cx="5354949"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How will you encourage students to reason their way to a solution, rather than using a procedure to solve each equation?</a:t>
            </a:r>
          </a:p>
          <a:p>
            <a:pPr marL="360000" lvl="1" fontAlgn="auto">
              <a:lnSpc>
                <a:spcPct val="100000"/>
              </a:lnSpc>
              <a:spcBef>
                <a:spcPts val="0"/>
              </a:spcBef>
              <a:spcAft>
                <a:spcPts val="1200"/>
              </a:spcAft>
              <a:buClrTx/>
            </a:pPr>
            <a:r>
              <a:rPr lang="en-GB" sz="2400" dirty="0"/>
              <a:t>How might these examples help you to explore the ‘edges’ of what it means to be able to solve an equation with your students?</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5661145"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763A0269-925D-40C8-B2ED-3ABB8E7DEE69}"/>
              </a:ext>
            </a:extLst>
          </p:cNvPr>
          <p:cNvSpPr txBox="1">
            <a:spLocks/>
          </p:cNvSpPr>
          <p:nvPr/>
        </p:nvSpPr>
        <p:spPr>
          <a:xfrm>
            <a:off x="119336" y="434808"/>
            <a:ext cx="10657184" cy="4616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lnSpc>
                <a:spcPct val="100000"/>
              </a:lnSpc>
              <a:spcAft>
                <a:spcPts val="0"/>
              </a:spcAft>
              <a:buClrTx/>
              <a:buFontTx/>
            </a:pPr>
            <a:r>
              <a:rPr lang="en-GB" b="1" dirty="0"/>
              <a:t>Understand that the solution to an equation is the value of the variable at which two expressions are balanced</a:t>
            </a:r>
          </a:p>
        </p:txBody>
      </p:sp>
      <p:sp>
        <p:nvSpPr>
          <p:cNvPr id="8" name="TextBox 7">
            <a:extLst>
              <a:ext uri="{FF2B5EF4-FFF2-40B4-BE49-F238E27FC236}">
                <a16:creationId xmlns:a16="http://schemas.microsoft.com/office/drawing/2014/main" id="{54CE04A3-574D-46A0-A106-11302CF94A3C}"/>
              </a:ext>
            </a:extLst>
          </p:cNvPr>
          <p:cNvSpPr txBox="1"/>
          <p:nvPr/>
        </p:nvSpPr>
        <p:spPr>
          <a:xfrm>
            <a:off x="839416" y="1916832"/>
            <a:ext cx="5256584" cy="2862322"/>
          </a:xfrm>
          <a:prstGeom prst="rect">
            <a:avLst/>
          </a:prstGeom>
          <a:noFill/>
        </p:spPr>
        <p:txBody>
          <a:bodyPr wrap="square">
            <a:spAutoFit/>
          </a:bodyPr>
          <a:lstStyle/>
          <a:p>
            <a:pPr>
              <a:spcBef>
                <a:spcPts val="0"/>
              </a:spcBef>
              <a:spcAft>
                <a:spcPts val="1200"/>
              </a:spcAft>
              <a:buNone/>
            </a:pPr>
            <a:r>
              <a:rPr lang="en-GB" sz="2000" dirty="0"/>
              <a:t>Decide which of these equations has </a:t>
            </a:r>
            <a:r>
              <a:rPr lang="en-GB" sz="2000" i="1" dirty="0"/>
              <a:t>h</a:t>
            </a:r>
            <a:r>
              <a:rPr lang="en-GB" sz="2000" dirty="0"/>
              <a:t> = 5 as a solution, which has </a:t>
            </a:r>
            <a:r>
              <a:rPr lang="en-GB" sz="2000" i="1" dirty="0"/>
              <a:t>h</a:t>
            </a:r>
            <a:r>
              <a:rPr lang="en-GB" sz="2000" dirty="0"/>
              <a:t> = 0 as a solution and which has no solution.</a:t>
            </a:r>
          </a:p>
          <a:p>
            <a:pPr marL="971550" lvl="1" indent="-514350">
              <a:spcBef>
                <a:spcPts val="0"/>
              </a:spcBef>
              <a:spcAft>
                <a:spcPts val="1200"/>
              </a:spcAft>
              <a:buFont typeface="+mj-lt"/>
              <a:buAutoNum type="alphaLcParenR"/>
            </a:pPr>
            <a:r>
              <a:rPr lang="en-GB" sz="2000" dirty="0"/>
              <a:t>4</a:t>
            </a:r>
            <a:r>
              <a:rPr lang="en-GB" sz="2000" i="1" dirty="0"/>
              <a:t>h</a:t>
            </a:r>
            <a:r>
              <a:rPr lang="en-GB" sz="2000" dirty="0"/>
              <a:t> + 9 = 4</a:t>
            </a:r>
            <a:r>
              <a:rPr lang="en-GB" sz="2000" i="1" dirty="0"/>
              <a:t>h</a:t>
            </a:r>
            <a:r>
              <a:rPr lang="en-GB" sz="2000" dirty="0"/>
              <a:t> + 10</a:t>
            </a:r>
          </a:p>
          <a:p>
            <a:pPr marL="971550" lvl="1" indent="-514350">
              <a:spcBef>
                <a:spcPts val="0"/>
              </a:spcBef>
              <a:spcAft>
                <a:spcPts val="1200"/>
              </a:spcAft>
              <a:buFont typeface="+mj-lt"/>
              <a:buAutoNum type="alphaLcParenR"/>
            </a:pPr>
            <a:r>
              <a:rPr lang="en-GB" sz="2000" dirty="0"/>
              <a:t>7</a:t>
            </a:r>
            <a:r>
              <a:rPr lang="en-GB" sz="2000" i="1" dirty="0"/>
              <a:t>h</a:t>
            </a:r>
            <a:r>
              <a:rPr lang="en-GB" sz="2000" dirty="0"/>
              <a:t> + 5 = 3</a:t>
            </a:r>
            <a:r>
              <a:rPr lang="en-GB" sz="2000" i="1" dirty="0"/>
              <a:t>h </a:t>
            </a:r>
            <a:r>
              <a:rPr lang="en-GB" sz="2000" dirty="0"/>
              <a:t>+ 5</a:t>
            </a:r>
          </a:p>
          <a:p>
            <a:pPr marL="971550" lvl="1" indent="-514350">
              <a:spcBef>
                <a:spcPts val="0"/>
              </a:spcBef>
              <a:spcAft>
                <a:spcPts val="1200"/>
              </a:spcAft>
              <a:buFont typeface="+mj-lt"/>
              <a:buAutoNum type="alphaLcParenR"/>
            </a:pPr>
            <a:r>
              <a:rPr lang="en-GB" sz="2000" dirty="0"/>
              <a:t>2</a:t>
            </a:r>
            <a:r>
              <a:rPr lang="en-GB" sz="2000" i="1" dirty="0"/>
              <a:t>h</a:t>
            </a:r>
            <a:r>
              <a:rPr lang="en-GB" sz="2000" dirty="0"/>
              <a:t> = 3</a:t>
            </a:r>
            <a:r>
              <a:rPr lang="en-GB" sz="2000" i="1" dirty="0"/>
              <a:t>h</a:t>
            </a:r>
            <a:r>
              <a:rPr lang="en-GB" sz="2000" dirty="0"/>
              <a:t> − 5</a:t>
            </a:r>
          </a:p>
          <a:p>
            <a:pPr marL="971550" lvl="1" indent="-514350">
              <a:spcBef>
                <a:spcPts val="0"/>
              </a:spcBef>
              <a:spcAft>
                <a:spcPts val="1200"/>
              </a:spcAft>
              <a:buFont typeface="+mj-lt"/>
              <a:buAutoNum type="alphaLcParenR"/>
            </a:pPr>
            <a:r>
              <a:rPr lang="en-GB" sz="2000" dirty="0"/>
              <a:t>5 = 5</a:t>
            </a:r>
            <a:r>
              <a:rPr lang="en-GB" sz="2000" i="1" dirty="0"/>
              <a:t>h</a:t>
            </a:r>
            <a:r>
              <a:rPr lang="en-GB" sz="2000" dirty="0"/>
              <a:t> + 5</a:t>
            </a:r>
          </a:p>
        </p:txBody>
      </p:sp>
    </p:spTree>
    <p:custDataLst>
      <p:tags r:id="rId1"/>
    </p:custDataLst>
    <p:extLst>
      <p:ext uri="{BB962C8B-B14F-4D97-AF65-F5344CB8AC3E}">
        <p14:creationId xmlns:p14="http://schemas.microsoft.com/office/powerpoint/2010/main" val="13814772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87846-9DE0-445C-89A0-00B7CA53A9CE}"/>
              </a:ext>
            </a:extLst>
          </p:cNvPr>
          <p:cNvSpPr>
            <a:spLocks noGrp="1"/>
          </p:cNvSpPr>
          <p:nvPr>
            <p:ph type="title"/>
          </p:nvPr>
        </p:nvSpPr>
        <p:spPr/>
        <p:txBody>
          <a:bodyPr/>
          <a:lstStyle/>
          <a:p>
            <a:r>
              <a:rPr lang="en-GB" dirty="0"/>
              <a:t>Reflection questions</a:t>
            </a:r>
          </a:p>
        </p:txBody>
      </p:sp>
      <p:sp>
        <p:nvSpPr>
          <p:cNvPr id="3" name="Content Placeholder 2">
            <a:extLst>
              <a:ext uri="{FF2B5EF4-FFF2-40B4-BE49-F238E27FC236}">
                <a16:creationId xmlns:a16="http://schemas.microsoft.com/office/drawing/2014/main" id="{923646C7-46FE-425F-95E4-89AD873B4356}"/>
              </a:ext>
            </a:extLst>
          </p:cNvPr>
          <p:cNvSpPr>
            <a:spLocks noGrp="1"/>
          </p:cNvSpPr>
          <p:nvPr>
            <p:ph idx="1"/>
          </p:nvPr>
        </p:nvSpPr>
        <p:spPr/>
        <p:txBody>
          <a:bodyPr/>
          <a:lstStyle/>
          <a:p>
            <a:r>
              <a:rPr lang="en-GB" dirty="0"/>
              <a:t>What other mathematical concepts will be supported by students’ stronger understanding of this key idea?   </a:t>
            </a:r>
          </a:p>
          <a:p>
            <a:r>
              <a:rPr lang="en-GB" dirty="0"/>
              <a:t>What mathematical language will you continue to use to support pupils to make connections with other areas?</a:t>
            </a:r>
          </a:p>
          <a:p>
            <a:r>
              <a:rPr lang="en-GB" dirty="0"/>
              <a:t>Which representations might you continue to use to further develop students’ understanding?</a:t>
            </a:r>
          </a:p>
          <a:p>
            <a:endParaRPr lang="en-GB" dirty="0"/>
          </a:p>
        </p:txBody>
      </p:sp>
    </p:spTree>
    <p:extLst>
      <p:ext uri="{BB962C8B-B14F-4D97-AF65-F5344CB8AC3E}">
        <p14:creationId xmlns:p14="http://schemas.microsoft.com/office/powerpoint/2010/main" val="12495629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57992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A14A7-1DC0-47D7-B44C-6BFCA191EC83}"/>
              </a:ext>
            </a:extLst>
          </p:cNvPr>
          <p:cNvSpPr>
            <a:spLocks noGrp="1"/>
          </p:cNvSpPr>
          <p:nvPr>
            <p:ph type="title"/>
          </p:nvPr>
        </p:nvSpPr>
        <p:spPr/>
        <p:txBody>
          <a:bodyPr/>
          <a:lstStyle/>
          <a:p>
            <a:r>
              <a:rPr lang="en-GB" dirty="0"/>
              <a:t>Appendices</a:t>
            </a:r>
          </a:p>
        </p:txBody>
      </p:sp>
      <p:sp>
        <p:nvSpPr>
          <p:cNvPr id="3" name="Content Placeholder 2">
            <a:extLst>
              <a:ext uri="{FF2B5EF4-FFF2-40B4-BE49-F238E27FC236}">
                <a16:creationId xmlns:a16="http://schemas.microsoft.com/office/drawing/2014/main" id="{6F3E7D7E-D1C5-47B2-B4E0-728CC6BEECEB}"/>
              </a:ext>
            </a:extLst>
          </p:cNvPr>
          <p:cNvSpPr>
            <a:spLocks noGrp="1"/>
          </p:cNvSpPr>
          <p:nvPr>
            <p:ph idx="1"/>
          </p:nvPr>
        </p:nvSpPr>
        <p:spPr/>
        <p:txBody>
          <a:bodyPr/>
          <a:lstStyle/>
          <a:p>
            <a:r>
              <a:rPr lang="en-GB" dirty="0"/>
              <a:t>You may choose to use the following slides when planning or delivering a PD session. They cover:</a:t>
            </a:r>
          </a:p>
          <a:p>
            <a:pPr lvl="1"/>
            <a:r>
              <a:rPr lang="en-GB" sz="2400" i="1" dirty="0"/>
              <a:t>Key vocabulary</a:t>
            </a:r>
          </a:p>
          <a:p>
            <a:pPr lvl="1"/>
            <a:r>
              <a:rPr lang="en-GB" sz="2400" i="1" dirty="0"/>
              <a:t>Representations and structure</a:t>
            </a:r>
          </a:p>
          <a:p>
            <a:pPr lvl="1"/>
            <a:r>
              <a:rPr lang="en-GB" sz="2400" i="1"/>
              <a:t>Previous learning</a:t>
            </a:r>
          </a:p>
          <a:p>
            <a:pPr lvl="1"/>
            <a:r>
              <a:rPr lang="en-GB" sz="2400" i="1"/>
              <a:t>Future </a:t>
            </a:r>
            <a:r>
              <a:rPr lang="en-GB" sz="2400" i="1" dirty="0"/>
              <a:t>learning</a:t>
            </a:r>
          </a:p>
          <a:p>
            <a:pPr lvl="1"/>
            <a:r>
              <a:rPr lang="en-GB" sz="2400" i="1" dirty="0"/>
              <a:t>Library of links</a:t>
            </a:r>
          </a:p>
          <a:p>
            <a:endParaRPr lang="en-GB" dirty="0"/>
          </a:p>
        </p:txBody>
      </p:sp>
    </p:spTree>
    <p:extLst>
      <p:ext uri="{BB962C8B-B14F-4D97-AF65-F5344CB8AC3E}">
        <p14:creationId xmlns:p14="http://schemas.microsoft.com/office/powerpoint/2010/main" val="5288485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B0D61-9420-4B06-8555-667429430C87}"/>
              </a:ext>
            </a:extLst>
          </p:cNvPr>
          <p:cNvSpPr>
            <a:spLocks noGrp="1"/>
          </p:cNvSpPr>
          <p:nvPr>
            <p:ph type="title"/>
          </p:nvPr>
        </p:nvSpPr>
        <p:spPr/>
        <p:txBody>
          <a:bodyPr>
            <a:normAutofit fontScale="90000"/>
          </a:bodyPr>
          <a:lstStyle/>
          <a:p>
            <a:r>
              <a:rPr lang="en-GB" dirty="0"/>
              <a:t>Key vocabulary</a:t>
            </a:r>
            <a:br>
              <a:rPr lang="en-GB" dirty="0"/>
            </a:br>
            <a:endParaRPr lang="en-GB" dirty="0"/>
          </a:p>
        </p:txBody>
      </p:sp>
      <p:graphicFrame>
        <p:nvGraphicFramePr>
          <p:cNvPr id="8" name="Table 9">
            <a:extLst>
              <a:ext uri="{FF2B5EF4-FFF2-40B4-BE49-F238E27FC236}">
                <a16:creationId xmlns:a16="http://schemas.microsoft.com/office/drawing/2014/main" id="{A52CACA7-73F4-4144-B480-2A8AE376350D}"/>
              </a:ext>
            </a:extLst>
          </p:cNvPr>
          <p:cNvGraphicFramePr>
            <a:graphicFrameLocks noGrp="1"/>
          </p:cNvGraphicFramePr>
          <p:nvPr>
            <p:extLst>
              <p:ext uri="{D42A27DB-BD31-4B8C-83A1-F6EECF244321}">
                <p14:modId xmlns:p14="http://schemas.microsoft.com/office/powerpoint/2010/main" val="540829051"/>
              </p:ext>
            </p:extLst>
          </p:nvPr>
        </p:nvGraphicFramePr>
        <p:xfrm>
          <a:off x="584266" y="1158240"/>
          <a:ext cx="11011552" cy="4541520"/>
        </p:xfrm>
        <a:graphic>
          <a:graphicData uri="http://schemas.openxmlformats.org/drawingml/2006/table">
            <a:tbl>
              <a:tblPr firstRow="1" bandRow="1">
                <a:tableStyleId>{E8B1032C-EA38-4F05-BA0D-38AFFFC7BED3}</a:tableStyleId>
              </a:tblPr>
              <a:tblGrid>
                <a:gridCol w="1147247">
                  <a:extLst>
                    <a:ext uri="{9D8B030D-6E8A-4147-A177-3AD203B41FA5}">
                      <a16:colId xmlns:a16="http://schemas.microsoft.com/office/drawing/2014/main" val="2438572298"/>
                    </a:ext>
                  </a:extLst>
                </a:gridCol>
                <a:gridCol w="9864305">
                  <a:extLst>
                    <a:ext uri="{9D8B030D-6E8A-4147-A177-3AD203B41FA5}">
                      <a16:colId xmlns:a16="http://schemas.microsoft.com/office/drawing/2014/main" val="1416496605"/>
                    </a:ext>
                  </a:extLst>
                </a:gridCol>
              </a:tblGrid>
              <a:tr h="370840">
                <a:tc>
                  <a:txBody>
                    <a:bodyPr/>
                    <a:lstStyle/>
                    <a:p>
                      <a:r>
                        <a:rPr lang="en-GB" dirty="0"/>
                        <a:t>Term</a:t>
                      </a:r>
                    </a:p>
                  </a:txBody>
                  <a:tcPr/>
                </a:tc>
                <a:tc>
                  <a:txBody>
                    <a:bodyPr/>
                    <a:lstStyle/>
                    <a:p>
                      <a:r>
                        <a:rPr lang="en-GB" dirty="0"/>
                        <a:t>Definition</a:t>
                      </a:r>
                    </a:p>
                  </a:txBody>
                  <a:tcPr/>
                </a:tc>
                <a:extLst>
                  <a:ext uri="{0D108BD9-81ED-4DB2-BD59-A6C34878D82A}">
                    <a16:rowId xmlns:a16="http://schemas.microsoft.com/office/drawing/2014/main" val="3122299005"/>
                  </a:ext>
                </a:extLst>
              </a:tr>
              <a:tr h="370840">
                <a:tc>
                  <a:txBody>
                    <a:bodyPr/>
                    <a:lstStyle/>
                    <a:p>
                      <a:pPr>
                        <a:spcBef>
                          <a:spcPts val="400"/>
                        </a:spcBef>
                        <a:spcAft>
                          <a:spcPts val="400"/>
                        </a:spcAft>
                      </a:pPr>
                      <a:r>
                        <a:rPr lang="en-GB" sz="1400" dirty="0">
                          <a:solidFill>
                            <a:srgbClr val="585858"/>
                          </a:solidFill>
                          <a:effectLst/>
                          <a:latin typeface="Myriad Pro"/>
                          <a:ea typeface="Calibri" panose="020F0502020204030204" pitchFamily="34" charset="0"/>
                          <a:cs typeface="Times New Roman" panose="02020603050405020304" pitchFamily="18" charset="0"/>
                        </a:rPr>
                        <a:t>coefficient</a:t>
                      </a:r>
                    </a:p>
                  </a:txBody>
                  <a:tcPr marL="68580" marR="68580" marT="0" marB="0"/>
                </a:tc>
                <a:tc>
                  <a:txBody>
                    <a:bodyPr/>
                    <a:lstStyle/>
                    <a:p>
                      <a:pPr>
                        <a:spcBef>
                          <a:spcPts val="400"/>
                        </a:spcBef>
                        <a:spcAft>
                          <a:spcPts val="400"/>
                        </a:spcAft>
                      </a:pPr>
                      <a:r>
                        <a:rPr lang="en-GB" sz="1400" dirty="0">
                          <a:solidFill>
                            <a:srgbClr val="585858"/>
                          </a:solidFill>
                          <a:effectLst/>
                          <a:latin typeface="Myriad Pro"/>
                          <a:ea typeface="Calibri" panose="020F0502020204030204" pitchFamily="34" charset="0"/>
                          <a:cs typeface="Times New Roman" panose="02020603050405020304" pitchFamily="18" charset="0"/>
                        </a:rPr>
                        <a:t>Often used for the numerical coefficient. More generally, a factor of an algebraic term.</a:t>
                      </a:r>
                    </a:p>
                    <a:p>
                      <a:pPr>
                        <a:spcBef>
                          <a:spcPts val="400"/>
                        </a:spcBef>
                        <a:spcAft>
                          <a:spcPts val="400"/>
                        </a:spcAft>
                      </a:pPr>
                      <a:r>
                        <a:rPr lang="en-GB" sz="1400" dirty="0">
                          <a:solidFill>
                            <a:srgbClr val="585858"/>
                          </a:solidFill>
                          <a:effectLst/>
                          <a:latin typeface="Myriad Pro"/>
                          <a:ea typeface="Calibri" panose="020F0502020204030204" pitchFamily="34" charset="0"/>
                          <a:cs typeface="Times New Roman" panose="02020603050405020304" pitchFamily="18" charset="0"/>
                        </a:rPr>
                        <a:t>Example 1: In the term 4</a:t>
                      </a:r>
                      <a:r>
                        <a:rPr lang="en-GB" sz="1400" i="1" dirty="0">
                          <a:solidFill>
                            <a:srgbClr val="585858"/>
                          </a:solidFill>
                          <a:effectLst/>
                          <a:latin typeface="Myriad Pro"/>
                          <a:ea typeface="Calibri" panose="020F0502020204030204" pitchFamily="34" charset="0"/>
                          <a:cs typeface="Times New Roman" panose="02020603050405020304" pitchFamily="18" charset="0"/>
                        </a:rPr>
                        <a:t>xy</a:t>
                      </a:r>
                      <a:r>
                        <a:rPr lang="en-GB" sz="1400" dirty="0">
                          <a:solidFill>
                            <a:srgbClr val="585858"/>
                          </a:solidFill>
                          <a:effectLst/>
                          <a:latin typeface="Myriad Pro"/>
                          <a:ea typeface="Calibri" panose="020F0502020204030204" pitchFamily="34" charset="0"/>
                          <a:cs typeface="Times New Roman" panose="02020603050405020304" pitchFamily="18" charset="0"/>
                        </a:rPr>
                        <a:t>, 4 is the numerical coefficient of </a:t>
                      </a:r>
                      <a:r>
                        <a:rPr lang="en-GB" sz="1400" i="1" dirty="0" err="1">
                          <a:solidFill>
                            <a:srgbClr val="585858"/>
                          </a:solidFill>
                          <a:effectLst/>
                          <a:latin typeface="Myriad Pro"/>
                          <a:ea typeface="Calibri" panose="020F0502020204030204" pitchFamily="34" charset="0"/>
                          <a:cs typeface="Times New Roman" panose="02020603050405020304" pitchFamily="18" charset="0"/>
                        </a:rPr>
                        <a:t>xy</a:t>
                      </a:r>
                      <a:r>
                        <a:rPr lang="en-GB" sz="1400" dirty="0">
                          <a:solidFill>
                            <a:srgbClr val="585858"/>
                          </a:solidFill>
                          <a:effectLst/>
                          <a:latin typeface="Myriad Pro"/>
                          <a:ea typeface="Calibri" panose="020F0502020204030204" pitchFamily="34" charset="0"/>
                          <a:cs typeface="Times New Roman" panose="02020603050405020304" pitchFamily="18" charset="0"/>
                        </a:rPr>
                        <a:t> but </a:t>
                      </a:r>
                      <a:r>
                        <a:rPr lang="en-GB" sz="1400" i="1" dirty="0">
                          <a:solidFill>
                            <a:srgbClr val="585858"/>
                          </a:solidFill>
                          <a:effectLst/>
                          <a:latin typeface="Myriad Pro"/>
                          <a:ea typeface="Calibri" panose="020F0502020204030204" pitchFamily="34" charset="0"/>
                          <a:cs typeface="Times New Roman" panose="02020603050405020304" pitchFamily="18" charset="0"/>
                        </a:rPr>
                        <a:t>x</a:t>
                      </a:r>
                      <a:r>
                        <a:rPr lang="en-GB" sz="1400" dirty="0">
                          <a:solidFill>
                            <a:srgbClr val="585858"/>
                          </a:solidFill>
                          <a:effectLst/>
                          <a:latin typeface="Myriad Pro"/>
                          <a:ea typeface="Calibri" panose="020F0502020204030204" pitchFamily="34" charset="0"/>
                          <a:cs typeface="Times New Roman" panose="02020603050405020304" pitchFamily="18" charset="0"/>
                        </a:rPr>
                        <a:t> is also the coefficient of 4</a:t>
                      </a:r>
                      <a:r>
                        <a:rPr lang="en-GB" sz="1400" i="1" dirty="0">
                          <a:solidFill>
                            <a:srgbClr val="585858"/>
                          </a:solidFill>
                          <a:effectLst/>
                          <a:latin typeface="Myriad Pro"/>
                          <a:ea typeface="Calibri" panose="020F0502020204030204" pitchFamily="34" charset="0"/>
                          <a:cs typeface="Times New Roman" panose="02020603050405020304" pitchFamily="18" charset="0"/>
                        </a:rPr>
                        <a:t>y</a:t>
                      </a:r>
                      <a:r>
                        <a:rPr lang="en-GB" sz="1400" dirty="0">
                          <a:solidFill>
                            <a:srgbClr val="585858"/>
                          </a:solidFill>
                          <a:effectLst/>
                          <a:latin typeface="Myriad Pro"/>
                          <a:ea typeface="Calibri" panose="020F0502020204030204" pitchFamily="34" charset="0"/>
                          <a:cs typeface="Times New Roman" panose="02020603050405020304" pitchFamily="18" charset="0"/>
                        </a:rPr>
                        <a:t> and </a:t>
                      </a:r>
                      <a:r>
                        <a:rPr lang="en-GB" sz="1400" i="1" dirty="0">
                          <a:solidFill>
                            <a:srgbClr val="585858"/>
                          </a:solidFill>
                          <a:effectLst/>
                          <a:latin typeface="Myriad Pro"/>
                          <a:ea typeface="Calibri" panose="020F0502020204030204" pitchFamily="34" charset="0"/>
                          <a:cs typeface="Times New Roman" panose="02020603050405020304" pitchFamily="18" charset="0"/>
                        </a:rPr>
                        <a:t>y</a:t>
                      </a:r>
                      <a:r>
                        <a:rPr lang="en-GB" sz="1400" dirty="0">
                          <a:solidFill>
                            <a:srgbClr val="585858"/>
                          </a:solidFill>
                          <a:effectLst/>
                          <a:latin typeface="Myriad Pro"/>
                          <a:ea typeface="Calibri" panose="020F0502020204030204" pitchFamily="34" charset="0"/>
                          <a:cs typeface="Times New Roman" panose="02020603050405020304" pitchFamily="18" charset="0"/>
                        </a:rPr>
                        <a:t> is the coefficient of 4</a:t>
                      </a:r>
                      <a:r>
                        <a:rPr lang="en-GB" sz="1400" i="1" dirty="0">
                          <a:solidFill>
                            <a:srgbClr val="585858"/>
                          </a:solidFill>
                          <a:effectLst/>
                          <a:latin typeface="Myriad Pro"/>
                          <a:ea typeface="Calibri" panose="020F0502020204030204" pitchFamily="34" charset="0"/>
                          <a:cs typeface="Times New Roman" panose="02020603050405020304" pitchFamily="18" charset="0"/>
                        </a:rPr>
                        <a:t>x</a:t>
                      </a:r>
                      <a:r>
                        <a:rPr lang="en-GB" sz="1400" dirty="0">
                          <a:solidFill>
                            <a:srgbClr val="585858"/>
                          </a:solidFill>
                          <a:effectLst/>
                          <a:latin typeface="Myriad Pro"/>
                          <a:ea typeface="Calibri" panose="020F0502020204030204" pitchFamily="34" charset="0"/>
                          <a:cs typeface="Times New Roman" panose="02020603050405020304" pitchFamily="18" charset="0"/>
                        </a:rPr>
                        <a:t>.</a:t>
                      </a:r>
                    </a:p>
                    <a:p>
                      <a:pPr>
                        <a:spcBef>
                          <a:spcPts val="400"/>
                        </a:spcBef>
                        <a:spcAft>
                          <a:spcPts val="400"/>
                        </a:spcAft>
                      </a:pPr>
                      <a:r>
                        <a:rPr lang="en-GB" sz="1400" dirty="0">
                          <a:solidFill>
                            <a:srgbClr val="585858"/>
                          </a:solidFill>
                          <a:effectLst/>
                          <a:latin typeface="Myriad Pro"/>
                          <a:ea typeface="Calibri" panose="020F0502020204030204" pitchFamily="34" charset="0"/>
                          <a:cs typeface="Times New Roman" panose="02020603050405020304" pitchFamily="18" charset="0"/>
                        </a:rPr>
                        <a:t>Example 2: in the quadratic equation 3</a:t>
                      </a:r>
                      <a:r>
                        <a:rPr lang="en-GB" sz="1400" i="1" dirty="0">
                          <a:solidFill>
                            <a:srgbClr val="585858"/>
                          </a:solidFill>
                          <a:effectLst/>
                          <a:latin typeface="Myriad Pro"/>
                          <a:ea typeface="Calibri" panose="020F0502020204030204" pitchFamily="34" charset="0"/>
                          <a:cs typeface="Times New Roman" panose="02020603050405020304" pitchFamily="18" charset="0"/>
                        </a:rPr>
                        <a:t>x</a:t>
                      </a:r>
                      <a:r>
                        <a:rPr lang="en-GB" sz="1400" baseline="30000" dirty="0">
                          <a:solidFill>
                            <a:srgbClr val="585858"/>
                          </a:solidFill>
                          <a:effectLst/>
                          <a:latin typeface="Myriad Pro"/>
                          <a:ea typeface="Calibri" panose="020F0502020204030204" pitchFamily="34" charset="0"/>
                          <a:cs typeface="Times New Roman" panose="02020603050405020304" pitchFamily="18" charset="0"/>
                        </a:rPr>
                        <a:t>2</a:t>
                      </a:r>
                      <a:r>
                        <a:rPr lang="en-GB" sz="1400" dirty="0">
                          <a:solidFill>
                            <a:srgbClr val="585858"/>
                          </a:solidFill>
                          <a:effectLst/>
                          <a:latin typeface="Myriad Pro"/>
                          <a:ea typeface="Calibri" panose="020F0502020204030204" pitchFamily="34" charset="0"/>
                          <a:cs typeface="Times New Roman" panose="02020603050405020304" pitchFamily="18" charset="0"/>
                        </a:rPr>
                        <a:t> + 4</a:t>
                      </a:r>
                      <a:r>
                        <a:rPr lang="en-GB" sz="1400" i="1" dirty="0">
                          <a:solidFill>
                            <a:srgbClr val="585858"/>
                          </a:solidFill>
                          <a:effectLst/>
                          <a:latin typeface="Myriad Pro"/>
                          <a:ea typeface="Calibri" panose="020F0502020204030204" pitchFamily="34" charset="0"/>
                          <a:cs typeface="Times New Roman" panose="02020603050405020304" pitchFamily="18" charset="0"/>
                        </a:rPr>
                        <a:t>x</a:t>
                      </a:r>
                      <a:r>
                        <a:rPr lang="en-GB" sz="1400" dirty="0">
                          <a:solidFill>
                            <a:srgbClr val="585858"/>
                          </a:solidFill>
                          <a:effectLst/>
                          <a:latin typeface="Myriad Pro"/>
                          <a:ea typeface="Calibri" panose="020F0502020204030204" pitchFamily="34" charset="0"/>
                          <a:cs typeface="Times New Roman" panose="02020603050405020304" pitchFamily="18" charset="0"/>
                        </a:rPr>
                        <a:t> – 2, the coefficients of </a:t>
                      </a:r>
                      <a:r>
                        <a:rPr lang="en-GB" sz="1400" i="1" dirty="0">
                          <a:solidFill>
                            <a:srgbClr val="585858"/>
                          </a:solidFill>
                          <a:effectLst/>
                          <a:latin typeface="Myriad Pro"/>
                          <a:ea typeface="Calibri" panose="020F0502020204030204" pitchFamily="34" charset="0"/>
                          <a:cs typeface="Times New Roman" panose="02020603050405020304" pitchFamily="18" charset="0"/>
                        </a:rPr>
                        <a:t>x</a:t>
                      </a:r>
                      <a:r>
                        <a:rPr lang="en-GB" sz="1400" baseline="30000" dirty="0">
                          <a:solidFill>
                            <a:srgbClr val="585858"/>
                          </a:solidFill>
                          <a:effectLst/>
                          <a:latin typeface="Myriad Pro"/>
                          <a:ea typeface="Calibri" panose="020F0502020204030204" pitchFamily="34" charset="0"/>
                          <a:cs typeface="Times New Roman" panose="02020603050405020304" pitchFamily="18" charset="0"/>
                        </a:rPr>
                        <a:t>2</a:t>
                      </a:r>
                      <a:r>
                        <a:rPr lang="en-GB" sz="1400" dirty="0">
                          <a:solidFill>
                            <a:srgbClr val="585858"/>
                          </a:solidFill>
                          <a:effectLst/>
                          <a:latin typeface="Myriad Pro"/>
                          <a:ea typeface="Calibri" panose="020F0502020204030204" pitchFamily="34" charset="0"/>
                          <a:cs typeface="Times New Roman" panose="02020603050405020304" pitchFamily="18" charset="0"/>
                        </a:rPr>
                        <a:t> and </a:t>
                      </a:r>
                      <a:r>
                        <a:rPr lang="en-GB" sz="1400" i="1" dirty="0">
                          <a:solidFill>
                            <a:srgbClr val="585858"/>
                          </a:solidFill>
                          <a:effectLst/>
                          <a:latin typeface="Myriad Pro"/>
                          <a:ea typeface="Calibri" panose="020F0502020204030204" pitchFamily="34" charset="0"/>
                          <a:cs typeface="Times New Roman" panose="02020603050405020304" pitchFamily="18" charset="0"/>
                        </a:rPr>
                        <a:t>x</a:t>
                      </a:r>
                      <a:r>
                        <a:rPr lang="en-GB" sz="1400" dirty="0">
                          <a:solidFill>
                            <a:srgbClr val="585858"/>
                          </a:solidFill>
                          <a:effectLst/>
                          <a:latin typeface="Myriad Pro"/>
                          <a:ea typeface="Calibri" panose="020F0502020204030204" pitchFamily="34" charset="0"/>
                          <a:cs typeface="Times New Roman" panose="02020603050405020304" pitchFamily="18" charset="0"/>
                        </a:rPr>
                        <a:t> are 3 and 4 respectively.</a:t>
                      </a:r>
                    </a:p>
                  </a:txBody>
                  <a:tcPr marL="68580" marR="68580" marT="0" marB="0"/>
                </a:tc>
                <a:extLst>
                  <a:ext uri="{0D108BD9-81ED-4DB2-BD59-A6C34878D82A}">
                    <a16:rowId xmlns:a16="http://schemas.microsoft.com/office/drawing/2014/main" val="2719448778"/>
                  </a:ext>
                </a:extLst>
              </a:tr>
              <a:tr h="370840">
                <a:tc>
                  <a:txBody>
                    <a:bodyPr/>
                    <a:lstStyle/>
                    <a:p>
                      <a:pPr>
                        <a:spcBef>
                          <a:spcPts val="400"/>
                        </a:spcBef>
                        <a:spcAft>
                          <a:spcPts val="400"/>
                        </a:spcAft>
                      </a:pPr>
                      <a:r>
                        <a:rPr lang="en-GB" sz="1400" dirty="0">
                          <a:solidFill>
                            <a:srgbClr val="585858"/>
                          </a:solidFill>
                          <a:effectLst/>
                          <a:latin typeface="Myriad Pro"/>
                          <a:ea typeface="Calibri" panose="020F0502020204030204" pitchFamily="34" charset="0"/>
                          <a:cs typeface="Times New Roman" panose="02020603050405020304" pitchFamily="18" charset="0"/>
                        </a:rPr>
                        <a:t>equation</a:t>
                      </a:r>
                    </a:p>
                  </a:txBody>
                  <a:tcPr marL="68580" marR="68580" marT="0" marB="0"/>
                </a:tc>
                <a:tc>
                  <a:txBody>
                    <a:bodyPr/>
                    <a:lstStyle/>
                    <a:p>
                      <a:pPr>
                        <a:spcBef>
                          <a:spcPts val="400"/>
                        </a:spcBef>
                        <a:spcAft>
                          <a:spcPts val="400"/>
                        </a:spcAft>
                      </a:pPr>
                      <a:r>
                        <a:rPr lang="en-GB" sz="1400" dirty="0">
                          <a:solidFill>
                            <a:srgbClr val="585858"/>
                          </a:solidFill>
                          <a:effectLst/>
                          <a:latin typeface="Myriad Pro"/>
                          <a:ea typeface="Calibri" panose="020F0502020204030204" pitchFamily="34" charset="0"/>
                          <a:cs typeface="Times New Roman" panose="02020603050405020304" pitchFamily="18" charset="0"/>
                        </a:rPr>
                        <a:t>A mathematical statement showing that two expressions are equal. The expressions are linked with the symbol =</a:t>
                      </a:r>
                    </a:p>
                    <a:p>
                      <a:pPr>
                        <a:spcBef>
                          <a:spcPts val="400"/>
                        </a:spcBef>
                        <a:spcAft>
                          <a:spcPts val="400"/>
                        </a:spcAft>
                      </a:pPr>
                      <a:r>
                        <a:rPr lang="en-GB" sz="1400" dirty="0">
                          <a:solidFill>
                            <a:srgbClr val="585858"/>
                          </a:solidFill>
                          <a:effectLst/>
                          <a:latin typeface="Myriad Pro"/>
                          <a:ea typeface="Calibri" panose="020F0502020204030204" pitchFamily="34" charset="0"/>
                          <a:cs typeface="Times New Roman" panose="02020603050405020304" pitchFamily="18" charset="0"/>
                        </a:rPr>
                        <a:t>Examples: 7 – 2 = 4 + 1             4</a:t>
                      </a:r>
                      <a:r>
                        <a:rPr lang="en-GB" sz="1400" i="1" dirty="0">
                          <a:solidFill>
                            <a:srgbClr val="585858"/>
                          </a:solidFill>
                          <a:effectLst/>
                          <a:latin typeface="Myriad Pro"/>
                          <a:ea typeface="Calibri" panose="020F0502020204030204" pitchFamily="34" charset="0"/>
                          <a:cs typeface="Times New Roman" panose="02020603050405020304" pitchFamily="18" charset="0"/>
                        </a:rPr>
                        <a:t>x</a:t>
                      </a:r>
                      <a:r>
                        <a:rPr lang="en-GB" sz="1400" dirty="0">
                          <a:solidFill>
                            <a:srgbClr val="585858"/>
                          </a:solidFill>
                          <a:effectLst/>
                          <a:latin typeface="Myriad Pro"/>
                          <a:ea typeface="Calibri" panose="020F0502020204030204" pitchFamily="34" charset="0"/>
                          <a:cs typeface="Times New Roman" panose="02020603050405020304" pitchFamily="18" charset="0"/>
                        </a:rPr>
                        <a:t> = 3             </a:t>
                      </a:r>
                      <a:r>
                        <a:rPr lang="en-GB" sz="1400" i="1" dirty="0">
                          <a:solidFill>
                            <a:srgbClr val="585858"/>
                          </a:solidFill>
                          <a:effectLst/>
                          <a:latin typeface="Myriad Pro"/>
                          <a:ea typeface="Calibri" panose="020F0502020204030204" pitchFamily="34" charset="0"/>
                          <a:cs typeface="Times New Roman" panose="02020603050405020304" pitchFamily="18" charset="0"/>
                        </a:rPr>
                        <a:t>x</a:t>
                      </a:r>
                      <a:r>
                        <a:rPr lang="en-GB" sz="1400" baseline="30000" dirty="0">
                          <a:solidFill>
                            <a:srgbClr val="585858"/>
                          </a:solidFill>
                          <a:effectLst/>
                          <a:latin typeface="Myriad Pro"/>
                          <a:ea typeface="Calibri" panose="020F0502020204030204" pitchFamily="34" charset="0"/>
                          <a:cs typeface="Times New Roman" panose="02020603050405020304" pitchFamily="18" charset="0"/>
                        </a:rPr>
                        <a:t>2</a:t>
                      </a:r>
                      <a:r>
                        <a:rPr lang="en-GB" sz="1400" dirty="0">
                          <a:solidFill>
                            <a:srgbClr val="585858"/>
                          </a:solidFill>
                          <a:effectLst/>
                          <a:latin typeface="Myriad Pro"/>
                          <a:ea typeface="Calibri" panose="020F0502020204030204" pitchFamily="34" charset="0"/>
                          <a:cs typeface="Times New Roman" panose="02020603050405020304" pitchFamily="18" charset="0"/>
                        </a:rPr>
                        <a:t> − 2</a:t>
                      </a:r>
                      <a:r>
                        <a:rPr lang="en-GB" sz="1400" i="1" dirty="0">
                          <a:solidFill>
                            <a:srgbClr val="585858"/>
                          </a:solidFill>
                          <a:effectLst/>
                          <a:latin typeface="Myriad Pro"/>
                          <a:ea typeface="Calibri" panose="020F0502020204030204" pitchFamily="34" charset="0"/>
                          <a:cs typeface="Times New Roman" panose="02020603050405020304" pitchFamily="18" charset="0"/>
                        </a:rPr>
                        <a:t>x</a:t>
                      </a:r>
                      <a:r>
                        <a:rPr lang="en-GB" sz="1400" dirty="0">
                          <a:solidFill>
                            <a:srgbClr val="585858"/>
                          </a:solidFill>
                          <a:effectLst/>
                          <a:latin typeface="Myriad Pro"/>
                          <a:ea typeface="Calibri" panose="020F0502020204030204" pitchFamily="34" charset="0"/>
                          <a:cs typeface="Times New Roman" panose="02020603050405020304" pitchFamily="18" charset="0"/>
                        </a:rPr>
                        <a:t> + 1 = 0</a:t>
                      </a:r>
                    </a:p>
                  </a:txBody>
                  <a:tcPr marL="68580" marR="68580" marT="0" marB="0"/>
                </a:tc>
                <a:extLst>
                  <a:ext uri="{0D108BD9-81ED-4DB2-BD59-A6C34878D82A}">
                    <a16:rowId xmlns:a16="http://schemas.microsoft.com/office/drawing/2014/main" val="78949882"/>
                  </a:ext>
                </a:extLst>
              </a:tr>
              <a:tr h="370840">
                <a:tc>
                  <a:txBody>
                    <a:bodyPr/>
                    <a:lstStyle/>
                    <a:p>
                      <a:pPr>
                        <a:spcBef>
                          <a:spcPts val="400"/>
                        </a:spcBef>
                        <a:spcAft>
                          <a:spcPts val="400"/>
                        </a:spcAft>
                      </a:pPr>
                      <a:r>
                        <a:rPr lang="en-GB" sz="1400">
                          <a:solidFill>
                            <a:srgbClr val="585858"/>
                          </a:solidFill>
                          <a:effectLst/>
                          <a:latin typeface="Myriad Pro"/>
                          <a:ea typeface="Calibri" panose="020F0502020204030204" pitchFamily="34" charset="0"/>
                          <a:cs typeface="Times New Roman" panose="02020603050405020304" pitchFamily="18" charset="0"/>
                        </a:rPr>
                        <a:t>linear</a:t>
                      </a:r>
                    </a:p>
                  </a:txBody>
                  <a:tcPr marL="68580" marR="68580" marT="0" marB="0"/>
                </a:tc>
                <a:tc>
                  <a:txBody>
                    <a:bodyPr/>
                    <a:lstStyle/>
                    <a:p>
                      <a:pPr>
                        <a:spcBef>
                          <a:spcPts val="400"/>
                        </a:spcBef>
                        <a:spcAft>
                          <a:spcPts val="400"/>
                        </a:spcAft>
                      </a:pPr>
                      <a:r>
                        <a:rPr lang="en-GB" sz="1400" dirty="0">
                          <a:solidFill>
                            <a:srgbClr val="585858"/>
                          </a:solidFill>
                          <a:effectLst/>
                          <a:latin typeface="Myriad Pro"/>
                          <a:ea typeface="Calibri" panose="020F0502020204030204" pitchFamily="34" charset="0"/>
                          <a:cs typeface="Times New Roman" panose="02020603050405020304" pitchFamily="18" charset="0"/>
                        </a:rPr>
                        <a:t>In algebra, describing an expression or equation of degree one.</a:t>
                      </a:r>
                    </a:p>
                    <a:p>
                      <a:pPr>
                        <a:spcBef>
                          <a:spcPts val="400"/>
                        </a:spcBef>
                        <a:spcAft>
                          <a:spcPts val="400"/>
                        </a:spcAft>
                      </a:pPr>
                      <a:r>
                        <a:rPr lang="en-GB" sz="1400" dirty="0">
                          <a:solidFill>
                            <a:srgbClr val="585858"/>
                          </a:solidFill>
                          <a:effectLst/>
                          <a:latin typeface="Myriad Pro"/>
                          <a:ea typeface="Calibri" panose="020F0502020204030204" pitchFamily="34" charset="0"/>
                          <a:cs typeface="Times New Roman" panose="02020603050405020304" pitchFamily="18" charset="0"/>
                        </a:rPr>
                        <a:t>Example: 2</a:t>
                      </a:r>
                      <a:r>
                        <a:rPr lang="en-GB" sz="1400" i="1" dirty="0">
                          <a:solidFill>
                            <a:srgbClr val="585858"/>
                          </a:solidFill>
                          <a:effectLst/>
                          <a:latin typeface="Myriad Pro"/>
                          <a:ea typeface="Calibri" panose="020F0502020204030204" pitchFamily="34" charset="0"/>
                          <a:cs typeface="Times New Roman" panose="02020603050405020304" pitchFamily="18" charset="0"/>
                        </a:rPr>
                        <a:t>x</a:t>
                      </a:r>
                      <a:r>
                        <a:rPr lang="en-GB" sz="1400" dirty="0">
                          <a:solidFill>
                            <a:srgbClr val="585858"/>
                          </a:solidFill>
                          <a:effectLst/>
                          <a:latin typeface="Myriad Pro"/>
                          <a:ea typeface="Calibri" panose="020F0502020204030204" pitchFamily="34" charset="0"/>
                          <a:cs typeface="Times New Roman" panose="02020603050405020304" pitchFamily="18" charset="0"/>
                        </a:rPr>
                        <a:t> + 3</a:t>
                      </a:r>
                      <a:r>
                        <a:rPr lang="en-GB" sz="1400" i="1" dirty="0">
                          <a:solidFill>
                            <a:srgbClr val="585858"/>
                          </a:solidFill>
                          <a:effectLst/>
                          <a:latin typeface="Myriad Pro"/>
                          <a:ea typeface="Calibri" panose="020F0502020204030204" pitchFamily="34" charset="0"/>
                          <a:cs typeface="Times New Roman" panose="02020603050405020304" pitchFamily="18" charset="0"/>
                        </a:rPr>
                        <a:t>y</a:t>
                      </a:r>
                      <a:r>
                        <a:rPr lang="en-GB" sz="1400" dirty="0">
                          <a:solidFill>
                            <a:srgbClr val="585858"/>
                          </a:solidFill>
                          <a:effectLst/>
                          <a:latin typeface="Myriad Pro"/>
                          <a:ea typeface="Calibri" panose="020F0502020204030204" pitchFamily="34" charset="0"/>
                          <a:cs typeface="Times New Roman" panose="02020603050405020304" pitchFamily="18" charset="0"/>
                        </a:rPr>
                        <a:t> = 7 is a linear equation.</a:t>
                      </a:r>
                    </a:p>
                    <a:p>
                      <a:pPr>
                        <a:spcBef>
                          <a:spcPts val="400"/>
                        </a:spcBef>
                        <a:spcAft>
                          <a:spcPts val="400"/>
                        </a:spcAft>
                      </a:pPr>
                      <a:r>
                        <a:rPr lang="en-GB" sz="1400" dirty="0">
                          <a:solidFill>
                            <a:srgbClr val="585858"/>
                          </a:solidFill>
                          <a:effectLst/>
                          <a:latin typeface="Myriad Pro"/>
                          <a:ea typeface="Calibri" panose="020F0502020204030204" pitchFamily="34" charset="0"/>
                          <a:cs typeface="Times New Roman" panose="02020603050405020304" pitchFamily="18" charset="0"/>
                        </a:rPr>
                        <a:t>All linear equations can be represented as straight line graphs.</a:t>
                      </a:r>
                    </a:p>
                  </a:txBody>
                  <a:tcPr marL="68580" marR="68580" marT="0" marB="0"/>
                </a:tc>
                <a:extLst>
                  <a:ext uri="{0D108BD9-81ED-4DB2-BD59-A6C34878D82A}">
                    <a16:rowId xmlns:a16="http://schemas.microsoft.com/office/drawing/2014/main" val="404107335"/>
                  </a:ext>
                </a:extLst>
              </a:tr>
              <a:tr h="370840">
                <a:tc>
                  <a:txBody>
                    <a:bodyPr/>
                    <a:lstStyle/>
                    <a:p>
                      <a:pPr marL="0" algn="l" defTabSz="914400" rtl="0" eaLnBrk="1" latinLnBrk="0" hangingPunct="1">
                        <a:spcBef>
                          <a:spcPts val="400"/>
                        </a:spcBef>
                        <a:spcAft>
                          <a:spcPts val="400"/>
                        </a:spcAft>
                      </a:pPr>
                      <a:r>
                        <a:rPr lang="en-GB" sz="1400" kern="1200" dirty="0">
                          <a:solidFill>
                            <a:srgbClr val="585858"/>
                          </a:solidFill>
                          <a:effectLst/>
                          <a:latin typeface="Myriad Pro"/>
                          <a:ea typeface="Calibri" panose="020F0502020204030204" pitchFamily="34" charset="0"/>
                          <a:cs typeface="Times New Roman" panose="02020603050405020304" pitchFamily="18" charset="0"/>
                        </a:rPr>
                        <a:t>solution</a:t>
                      </a:r>
                    </a:p>
                  </a:txBody>
                  <a:tcPr marL="68580" marR="68580" marT="0" marB="0"/>
                </a:tc>
                <a:tc>
                  <a:txBody>
                    <a:bodyPr/>
                    <a:lstStyle/>
                    <a:p>
                      <a:pPr marL="0" algn="l" defTabSz="914400" rtl="0" eaLnBrk="1" latinLnBrk="0" hangingPunct="1">
                        <a:spcBef>
                          <a:spcPts val="400"/>
                        </a:spcBef>
                        <a:spcAft>
                          <a:spcPts val="400"/>
                        </a:spcAft>
                      </a:pPr>
                      <a:r>
                        <a:rPr lang="en-GB" sz="1400" kern="1200">
                          <a:solidFill>
                            <a:srgbClr val="585858"/>
                          </a:solidFill>
                          <a:effectLst/>
                          <a:latin typeface="Myriad Pro"/>
                          <a:ea typeface="Calibri" panose="020F0502020204030204" pitchFamily="34" charset="0"/>
                          <a:cs typeface="Times New Roman" panose="02020603050405020304" pitchFamily="18" charset="0"/>
                        </a:rPr>
                        <a:t>A solution to an equation is a value of the variable that satisfies the equation, i.e. when substituted into the equation, makes it true.</a:t>
                      </a:r>
                    </a:p>
                    <a:p>
                      <a:pPr marL="0" algn="l" defTabSz="914400" rtl="0" eaLnBrk="1" latinLnBrk="0" hangingPunct="1">
                        <a:spcBef>
                          <a:spcPts val="400"/>
                        </a:spcBef>
                        <a:spcAft>
                          <a:spcPts val="400"/>
                        </a:spcAft>
                      </a:pPr>
                      <a:r>
                        <a:rPr lang="en-GB" sz="1400" kern="1200">
                          <a:solidFill>
                            <a:srgbClr val="585858"/>
                          </a:solidFill>
                          <a:effectLst/>
                          <a:latin typeface="Myriad Pro"/>
                          <a:ea typeface="Calibri" panose="020F0502020204030204" pitchFamily="34" charset="0"/>
                          <a:cs typeface="Times New Roman" panose="02020603050405020304" pitchFamily="18" charset="0"/>
                        </a:rPr>
                        <a:t>A solution set is the set of values that satisfy a given set of equations or inequalities.</a:t>
                      </a:r>
                    </a:p>
                  </a:txBody>
                  <a:tcPr marL="68580" marR="68580" marT="0" marB="0"/>
                </a:tc>
                <a:extLst>
                  <a:ext uri="{0D108BD9-81ED-4DB2-BD59-A6C34878D82A}">
                    <a16:rowId xmlns:a16="http://schemas.microsoft.com/office/drawing/2014/main" val="368097904"/>
                  </a:ext>
                </a:extLst>
              </a:tr>
              <a:tr h="370840">
                <a:tc>
                  <a:txBody>
                    <a:bodyPr/>
                    <a:lstStyle/>
                    <a:p>
                      <a:pPr marL="0" algn="l" defTabSz="914400" rtl="0" eaLnBrk="1" latinLnBrk="0" hangingPunct="1">
                        <a:spcBef>
                          <a:spcPts val="400"/>
                        </a:spcBef>
                        <a:spcAft>
                          <a:spcPts val="400"/>
                        </a:spcAft>
                      </a:pPr>
                      <a:r>
                        <a:rPr lang="en-GB" sz="1400" kern="1200">
                          <a:solidFill>
                            <a:srgbClr val="585858"/>
                          </a:solidFill>
                          <a:effectLst/>
                          <a:latin typeface="Myriad Pro"/>
                          <a:ea typeface="Calibri" panose="020F0502020204030204" pitchFamily="34" charset="0"/>
                          <a:cs typeface="Times New Roman" panose="02020603050405020304" pitchFamily="18" charset="0"/>
                        </a:rPr>
                        <a:t>unknown</a:t>
                      </a:r>
                    </a:p>
                  </a:txBody>
                  <a:tcPr marL="68580" marR="68580" marT="0" marB="0"/>
                </a:tc>
                <a:tc>
                  <a:txBody>
                    <a:bodyPr/>
                    <a:lstStyle/>
                    <a:p>
                      <a:pPr marL="0" algn="l" defTabSz="914400" rtl="0" eaLnBrk="1" latinLnBrk="0" hangingPunct="1">
                        <a:spcBef>
                          <a:spcPts val="400"/>
                        </a:spcBef>
                        <a:spcAft>
                          <a:spcPts val="400"/>
                        </a:spcAft>
                      </a:pPr>
                      <a:r>
                        <a:rPr lang="en-GB" sz="1400" kern="1200">
                          <a:solidFill>
                            <a:srgbClr val="585858"/>
                          </a:solidFill>
                          <a:effectLst/>
                          <a:latin typeface="Myriad Pro"/>
                          <a:ea typeface="Calibri" panose="020F0502020204030204" pitchFamily="34" charset="0"/>
                          <a:cs typeface="Times New Roman" panose="02020603050405020304" pitchFamily="18" charset="0"/>
                        </a:rPr>
                        <a:t>A number that is not known.</a:t>
                      </a:r>
                    </a:p>
                    <a:p>
                      <a:pPr marL="0" algn="l" defTabSz="914400" rtl="0" eaLnBrk="1" latinLnBrk="0" hangingPunct="1">
                        <a:spcBef>
                          <a:spcPts val="400"/>
                        </a:spcBef>
                        <a:spcAft>
                          <a:spcPts val="400"/>
                        </a:spcAft>
                      </a:pPr>
                      <a:r>
                        <a:rPr lang="en-GB" sz="1400" kern="1200">
                          <a:solidFill>
                            <a:srgbClr val="585858"/>
                          </a:solidFill>
                          <a:effectLst/>
                          <a:latin typeface="Myriad Pro"/>
                          <a:ea typeface="Calibri" panose="020F0502020204030204" pitchFamily="34" charset="0"/>
                          <a:cs typeface="Times New Roman" panose="02020603050405020304" pitchFamily="18" charset="0"/>
                        </a:rPr>
                        <a:t>Example: In the expression 2x − 5, x represents an unknown.</a:t>
                      </a:r>
                    </a:p>
                    <a:p>
                      <a:pPr marL="0" algn="l" defTabSz="914400" rtl="0" eaLnBrk="1" latinLnBrk="0" hangingPunct="1">
                        <a:spcBef>
                          <a:spcPts val="400"/>
                        </a:spcBef>
                        <a:spcAft>
                          <a:spcPts val="400"/>
                        </a:spcAft>
                      </a:pPr>
                      <a:r>
                        <a:rPr lang="en-GB" sz="1400" kern="1200">
                          <a:solidFill>
                            <a:srgbClr val="585858"/>
                          </a:solidFill>
                          <a:effectLst/>
                          <a:latin typeface="Myriad Pro"/>
                          <a:ea typeface="Calibri" panose="020F0502020204030204" pitchFamily="34" charset="0"/>
                          <a:cs typeface="Times New Roman" panose="02020603050405020304" pitchFamily="18" charset="0"/>
                        </a:rPr>
                        <a:t>When presented with more information, such as in the form of an equation (e.g. 2x – 5 = 6), this unknown can be found.</a:t>
                      </a:r>
                    </a:p>
                  </a:txBody>
                  <a:tcPr marL="68580" marR="68580" marT="0" marB="0"/>
                </a:tc>
                <a:extLst>
                  <a:ext uri="{0D108BD9-81ED-4DB2-BD59-A6C34878D82A}">
                    <a16:rowId xmlns:a16="http://schemas.microsoft.com/office/drawing/2014/main" val="3959270801"/>
                  </a:ext>
                </a:extLst>
              </a:tr>
              <a:tr h="370840">
                <a:tc>
                  <a:txBody>
                    <a:bodyPr/>
                    <a:lstStyle/>
                    <a:p>
                      <a:pPr marL="0" algn="l" defTabSz="914400" rtl="0" eaLnBrk="1" latinLnBrk="0" hangingPunct="1">
                        <a:spcBef>
                          <a:spcPts val="400"/>
                        </a:spcBef>
                        <a:spcAft>
                          <a:spcPts val="400"/>
                        </a:spcAft>
                      </a:pPr>
                      <a:r>
                        <a:rPr lang="en-GB" sz="1400" kern="1200">
                          <a:solidFill>
                            <a:srgbClr val="585858"/>
                          </a:solidFill>
                          <a:effectLst/>
                          <a:latin typeface="Myriad Pro"/>
                          <a:ea typeface="Calibri" panose="020F0502020204030204" pitchFamily="34" charset="0"/>
                          <a:cs typeface="Times New Roman" panose="02020603050405020304" pitchFamily="18" charset="0"/>
                        </a:rPr>
                        <a:t>variable</a:t>
                      </a:r>
                    </a:p>
                  </a:txBody>
                  <a:tcPr marL="68580" marR="68580" marT="0" marB="0"/>
                </a:tc>
                <a:tc>
                  <a:txBody>
                    <a:bodyPr/>
                    <a:lstStyle/>
                    <a:p>
                      <a:pPr marL="0" algn="l" defTabSz="914400" rtl="0" eaLnBrk="1" latinLnBrk="0" hangingPunct="1">
                        <a:spcBef>
                          <a:spcPts val="400"/>
                        </a:spcBef>
                        <a:spcAft>
                          <a:spcPts val="400"/>
                        </a:spcAft>
                      </a:pPr>
                      <a:r>
                        <a:rPr lang="en-GB" sz="1400" kern="1200" dirty="0">
                          <a:solidFill>
                            <a:srgbClr val="585858"/>
                          </a:solidFill>
                          <a:effectLst/>
                          <a:latin typeface="Myriad Pro"/>
                          <a:ea typeface="Calibri" panose="020F0502020204030204" pitchFamily="34" charset="0"/>
                          <a:cs typeface="Times New Roman" panose="02020603050405020304" pitchFamily="18" charset="0"/>
                        </a:rPr>
                        <a:t>A quantity that can take on a range of values, often denoted by a letter, x, y, z, t, …, etc.</a:t>
                      </a:r>
                    </a:p>
                  </a:txBody>
                  <a:tcPr marL="68580" marR="68580" marT="0" marB="0"/>
                </a:tc>
                <a:extLst>
                  <a:ext uri="{0D108BD9-81ED-4DB2-BD59-A6C34878D82A}">
                    <a16:rowId xmlns:a16="http://schemas.microsoft.com/office/drawing/2014/main" val="836818209"/>
                  </a:ext>
                </a:extLst>
              </a:tr>
            </a:tbl>
          </a:graphicData>
        </a:graphic>
      </p:graphicFrame>
    </p:spTree>
    <p:extLst>
      <p:ext uri="{BB962C8B-B14F-4D97-AF65-F5344CB8AC3E}">
        <p14:creationId xmlns:p14="http://schemas.microsoft.com/office/powerpoint/2010/main" val="17929767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A12D6-9E36-4197-ACC7-EEA9E68A2843}"/>
              </a:ext>
            </a:extLst>
          </p:cNvPr>
          <p:cNvSpPr>
            <a:spLocks noGrp="1"/>
          </p:cNvSpPr>
          <p:nvPr>
            <p:ph type="title"/>
          </p:nvPr>
        </p:nvSpPr>
        <p:spPr/>
        <p:txBody>
          <a:bodyPr/>
          <a:lstStyle/>
          <a:p>
            <a:r>
              <a:rPr lang="en-GB" dirty="0"/>
              <a:t>Representations and structure</a:t>
            </a:r>
          </a:p>
        </p:txBody>
      </p:sp>
      <p:sp>
        <p:nvSpPr>
          <p:cNvPr id="3" name="Content Placeholder 2">
            <a:extLst>
              <a:ext uri="{FF2B5EF4-FFF2-40B4-BE49-F238E27FC236}">
                <a16:creationId xmlns:a16="http://schemas.microsoft.com/office/drawing/2014/main" id="{17F4DAD0-F8F5-442A-9AB9-A8CA7C791B6F}"/>
              </a:ext>
            </a:extLst>
          </p:cNvPr>
          <p:cNvSpPr>
            <a:spLocks noGrp="1"/>
          </p:cNvSpPr>
          <p:nvPr>
            <p:ph idx="1"/>
          </p:nvPr>
        </p:nvSpPr>
        <p:spPr>
          <a:xfrm>
            <a:off x="609600" y="1268760"/>
            <a:ext cx="10972800" cy="5256584"/>
          </a:xfrm>
        </p:spPr>
        <p:txBody>
          <a:bodyPr/>
          <a:lstStyle/>
          <a:p>
            <a:r>
              <a:rPr lang="en-GB" dirty="0"/>
              <a:t>There are a number of different representations that you may wish to use to support students’ understanding of this key idea. These might include:</a:t>
            </a:r>
          </a:p>
          <a:p>
            <a:r>
              <a:rPr lang="en-GB" b="1" dirty="0"/>
              <a:t>Tables and graphs</a:t>
            </a:r>
          </a:p>
          <a:p>
            <a:pPr lvl="1"/>
            <a:r>
              <a:rPr lang="en-GB" dirty="0"/>
              <a:t>Tables and graphs can be used to draw attention to the continuous nature of variables, as well as the unique points where a variable is a solution to a linear equations. See examples 2-4 in this slide deck.</a:t>
            </a:r>
          </a:p>
          <a:p>
            <a:r>
              <a:rPr lang="en-GB" b="1" dirty="0"/>
              <a:t>Bar models</a:t>
            </a:r>
          </a:p>
          <a:p>
            <a:pPr marL="742950" marR="0" lvl="1" indent="-285750" algn="l" defTabSz="914400" rtl="0" eaLnBrk="1" fontAlgn="auto" latinLnBrk="0" hangingPunct="1">
              <a:lnSpc>
                <a:spcPct val="90000"/>
              </a:lnSpc>
              <a:spcBef>
                <a:spcPts val="500"/>
              </a:spcBef>
              <a:spcAft>
                <a:spcPts val="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Bar models can be very useful to support students in representing (literally, re-presenting) problems to reveal additive and multiplicative structures, including those involving unknown values. </a:t>
            </a:r>
          </a:p>
          <a:p>
            <a:pPr indent="-285750">
              <a:spcBef>
                <a:spcPts val="500"/>
              </a:spcBef>
              <a:buClr>
                <a:srgbClr val="585858"/>
              </a:buClr>
              <a:defRPr/>
            </a:pPr>
            <a:r>
              <a:rPr lang="en-GB" b="1" dirty="0"/>
              <a:t>Balance models</a:t>
            </a:r>
          </a:p>
          <a:p>
            <a:pPr lvl="1">
              <a:defRPr/>
            </a:pPr>
            <a:r>
              <a:rPr lang="en-GB" b="1" dirty="0"/>
              <a:t> </a:t>
            </a:r>
            <a:r>
              <a:rPr lang="en-GB" dirty="0"/>
              <a:t>The balance model is a classic representation (or metaphor) for equality.</a:t>
            </a:r>
            <a:endParaRPr kumimoji="0" lang="en-GB" b="1"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90000"/>
              </a:lnSpc>
              <a:spcBef>
                <a:spcPts val="500"/>
              </a:spcBef>
              <a:spcAft>
                <a:spcPts val="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a:p>
            <a:endParaRPr lang="en-GB" dirty="0"/>
          </a:p>
          <a:p>
            <a:endParaRPr lang="en-GB" dirty="0"/>
          </a:p>
        </p:txBody>
      </p:sp>
    </p:spTree>
    <p:extLst>
      <p:ext uri="{BB962C8B-B14F-4D97-AF65-F5344CB8AC3E}">
        <p14:creationId xmlns:p14="http://schemas.microsoft.com/office/powerpoint/2010/main" val="26383432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Previous learning (1)</a:t>
            </a:r>
          </a:p>
        </p:txBody>
      </p:sp>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601035" y="1196752"/>
            <a:ext cx="10972800" cy="3888432"/>
          </a:xfrm>
        </p:spPr>
        <p:txBody>
          <a:bodyPr>
            <a:noAutofit/>
          </a:bodyPr>
          <a:lstStyle/>
          <a:p>
            <a:pPr marL="0" indent="0">
              <a:buNone/>
            </a:pPr>
            <a:r>
              <a:rPr lang="en-GB" sz="2000" dirty="0"/>
              <a:t>From Upper Key Stage 2, students will bring experience of:</a:t>
            </a:r>
          </a:p>
          <a:p>
            <a:pPr marL="400050"/>
            <a:r>
              <a:rPr lang="en-GB" sz="1800" dirty="0"/>
              <a:t>multiplying multi-digit numbers up to four digits by a two-digit whole number using the formal written method of long multiplication</a:t>
            </a:r>
          </a:p>
          <a:p>
            <a:pPr marL="400050"/>
            <a:r>
              <a:rPr lang="en-GB" sz="1800" dirty="0"/>
              <a:t>dividing numbers up to four digits by a two-digit whole number using the formal written method of long division, and interpreting remainders as whole number remainders, fractions, or by rounding, as appropriate for the context</a:t>
            </a:r>
          </a:p>
          <a:p>
            <a:pPr marL="400050"/>
            <a:r>
              <a:rPr lang="en-GB" sz="1800" dirty="0"/>
              <a:t>dividing numbers up to four digits by a two-digit number using the formal written method of short division where appropriate, and interpreting remainders according to the context</a:t>
            </a:r>
          </a:p>
          <a:p>
            <a:pPr marL="400050"/>
            <a:r>
              <a:rPr lang="en-GB" sz="1800" dirty="0"/>
              <a:t>performing mental calculations, including with mixed operations and large numbers</a:t>
            </a:r>
          </a:p>
          <a:p>
            <a:pPr marL="400050"/>
            <a:r>
              <a:rPr lang="en-GB" sz="1800" dirty="0"/>
              <a:t>using their knowledge of the order of operations to carry out calculations involving the four operations</a:t>
            </a:r>
          </a:p>
          <a:p>
            <a:pPr marL="400050"/>
            <a:r>
              <a:rPr lang="en-GB" sz="1800" dirty="0"/>
              <a:t>solving addition and subtraction multi-step problems in contexts, deciding which operations and methods to use and why </a:t>
            </a:r>
          </a:p>
          <a:p>
            <a:endParaRPr lang="en-GB" dirty="0"/>
          </a:p>
        </p:txBody>
      </p:sp>
    </p:spTree>
    <p:extLst>
      <p:ext uri="{BB962C8B-B14F-4D97-AF65-F5344CB8AC3E}">
        <p14:creationId xmlns:p14="http://schemas.microsoft.com/office/powerpoint/2010/main" val="24739252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Previous learning (2)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618165" y="1196752"/>
                <a:ext cx="10972800" cy="3888432"/>
              </a:xfrm>
            </p:spPr>
            <p:txBody>
              <a:bodyPr>
                <a:noAutofit/>
              </a:bodyPr>
              <a:lstStyle/>
              <a:p>
                <a:pPr marL="0" indent="0">
                  <a:buNone/>
                </a:pPr>
                <a:r>
                  <a:rPr lang="en-GB" sz="2000" dirty="0"/>
                  <a:t>From Upper Key Stage 2, students will bring experience of:</a:t>
                </a:r>
              </a:p>
              <a:p>
                <a:r>
                  <a:rPr lang="en-GB" sz="1800" dirty="0"/>
                  <a:t>solving problems involving addition, subtraction, multiplication and division</a:t>
                </a:r>
              </a:p>
              <a:p>
                <a:r>
                  <a:rPr lang="en-GB" sz="1800" dirty="0"/>
                  <a:t>using estimation to check answers to calculations and determine, in the context of a problem, an appropriate degree of accuracy</a:t>
                </a:r>
              </a:p>
              <a:p>
                <a:r>
                  <a:rPr lang="en-GB" sz="1800" dirty="0"/>
                  <a:t>adding and subtracting fractions with different denominators and mixed numbers, using the concept of equivalent fractions</a:t>
                </a:r>
              </a:p>
              <a:p>
                <a:r>
                  <a:rPr lang="en-GB" sz="1800" dirty="0"/>
                  <a:t>multiplying simple pairs of proper fractions, writing the answer in its simplest form [e.g. </a:t>
                </a:r>
                <a14:m>
                  <m:oMath xmlns:m="http://schemas.openxmlformats.org/officeDocument/2006/math">
                    <m:f>
                      <m:fPr>
                        <m:ctrlPr>
                          <a:rPr lang="en-GB" sz="1800" i="1" smtClean="0">
                            <a:latin typeface="Cambria Math" panose="02040503050406030204" pitchFamily="18" charset="0"/>
                          </a:rPr>
                        </m:ctrlPr>
                      </m:fPr>
                      <m:num>
                        <m:r>
                          <a:rPr lang="en-GB" sz="1800" b="0" i="1" smtClean="0">
                            <a:latin typeface="Cambria Math" panose="02040503050406030204" pitchFamily="18" charset="0"/>
                          </a:rPr>
                          <m:t>1</m:t>
                        </m:r>
                      </m:num>
                      <m:den>
                        <m:r>
                          <a:rPr lang="en-GB" sz="1800" b="0" i="1" smtClean="0">
                            <a:latin typeface="Cambria Math" panose="02040503050406030204" pitchFamily="18" charset="0"/>
                          </a:rPr>
                          <m:t>4</m:t>
                        </m:r>
                      </m:den>
                    </m:f>
                    <m:r>
                      <a:rPr lang="en-GB" sz="1800" i="1" smtClean="0">
                        <a:latin typeface="Cambria Math" panose="02040503050406030204" pitchFamily="18" charset="0"/>
                        <a:ea typeface="Cambria Math" panose="02040503050406030204" pitchFamily="18" charset="0"/>
                      </a:rPr>
                      <m:t>×</m:t>
                    </m:r>
                    <m:f>
                      <m:fPr>
                        <m:ctrlPr>
                          <a:rPr lang="en-GB" sz="1800" i="1" smtClean="0">
                            <a:latin typeface="Cambria Math" panose="02040503050406030204" pitchFamily="18" charset="0"/>
                            <a:ea typeface="Cambria Math" panose="02040503050406030204" pitchFamily="18" charset="0"/>
                          </a:rPr>
                        </m:ctrlPr>
                      </m:fPr>
                      <m:num>
                        <m:r>
                          <a:rPr lang="en-GB" sz="1800" b="0" i="1" smtClean="0">
                            <a:latin typeface="Cambria Math" panose="02040503050406030204" pitchFamily="18" charset="0"/>
                            <a:ea typeface="Cambria Math" panose="02040503050406030204" pitchFamily="18" charset="0"/>
                          </a:rPr>
                          <m:t>1</m:t>
                        </m:r>
                      </m:num>
                      <m:den>
                        <m:r>
                          <a:rPr lang="en-GB" sz="1800" b="0" i="1" smtClean="0">
                            <a:latin typeface="Cambria Math" panose="02040503050406030204" pitchFamily="18" charset="0"/>
                            <a:ea typeface="Cambria Math" panose="02040503050406030204" pitchFamily="18" charset="0"/>
                          </a:rPr>
                          <m:t>2</m:t>
                        </m:r>
                      </m:den>
                    </m:f>
                    <m:r>
                      <a:rPr lang="en-GB" sz="1800" i="1" smtClean="0">
                        <a:latin typeface="Cambria Math" panose="02040503050406030204" pitchFamily="18" charset="0"/>
                        <a:ea typeface="Cambria Math" panose="02040503050406030204" pitchFamily="18" charset="0"/>
                      </a:rPr>
                      <m:t>=</m:t>
                    </m:r>
                    <m:f>
                      <m:fPr>
                        <m:ctrlPr>
                          <a:rPr lang="en-GB" sz="1800" i="1" smtClean="0">
                            <a:latin typeface="Cambria Math" panose="02040503050406030204" pitchFamily="18" charset="0"/>
                            <a:ea typeface="Cambria Math" panose="02040503050406030204" pitchFamily="18" charset="0"/>
                          </a:rPr>
                        </m:ctrlPr>
                      </m:fPr>
                      <m:num>
                        <m:r>
                          <a:rPr lang="en-GB" sz="1800" b="0" i="1" smtClean="0">
                            <a:latin typeface="Cambria Math" panose="02040503050406030204" pitchFamily="18" charset="0"/>
                            <a:ea typeface="Cambria Math" panose="02040503050406030204" pitchFamily="18" charset="0"/>
                          </a:rPr>
                          <m:t>1</m:t>
                        </m:r>
                      </m:num>
                      <m:den>
                        <m:r>
                          <a:rPr lang="en-GB" sz="1800" b="0" i="1" smtClean="0">
                            <a:latin typeface="Cambria Math" panose="02040503050406030204" pitchFamily="18" charset="0"/>
                            <a:ea typeface="Cambria Math" panose="02040503050406030204" pitchFamily="18" charset="0"/>
                          </a:rPr>
                          <m:t>8</m:t>
                        </m:r>
                      </m:den>
                    </m:f>
                  </m:oMath>
                </a14:m>
                <a:r>
                  <a:rPr lang="en-GB" sz="1800" dirty="0"/>
                  <a:t>]</a:t>
                </a:r>
              </a:p>
              <a:p>
                <a:r>
                  <a:rPr lang="en-GB" sz="1800" dirty="0"/>
                  <a:t>dividing proper fractions by whole numbers [e.g. </a:t>
                </a:r>
                <a14:m>
                  <m:oMath xmlns:m="http://schemas.openxmlformats.org/officeDocument/2006/math">
                    <m:f>
                      <m:fPr>
                        <m:ctrlPr>
                          <a:rPr lang="en-GB" sz="1800" i="1" smtClean="0">
                            <a:latin typeface="Cambria Math" panose="02040503050406030204" pitchFamily="18" charset="0"/>
                          </a:rPr>
                        </m:ctrlPr>
                      </m:fPr>
                      <m:num>
                        <m:r>
                          <a:rPr lang="en-GB" sz="1800" b="0" i="1" smtClean="0">
                            <a:latin typeface="Cambria Math" panose="02040503050406030204" pitchFamily="18" charset="0"/>
                          </a:rPr>
                          <m:t>1</m:t>
                        </m:r>
                      </m:num>
                      <m:den>
                        <m:r>
                          <a:rPr lang="en-GB" sz="1800" b="0" i="1" smtClean="0">
                            <a:latin typeface="Cambria Math" panose="02040503050406030204" pitchFamily="18" charset="0"/>
                          </a:rPr>
                          <m:t>3</m:t>
                        </m:r>
                      </m:den>
                    </m:f>
                    <m:r>
                      <a:rPr lang="en-GB" sz="1800" i="1" smtClean="0">
                        <a:latin typeface="Cambria Math" panose="02040503050406030204" pitchFamily="18" charset="0"/>
                        <a:ea typeface="Cambria Math" panose="02040503050406030204" pitchFamily="18" charset="0"/>
                      </a:rPr>
                      <m:t>÷</m:t>
                    </m:r>
                    <m:r>
                      <a:rPr lang="en-GB" sz="1800" b="0" i="1" smtClean="0">
                        <a:latin typeface="Cambria Math" panose="02040503050406030204" pitchFamily="18" charset="0"/>
                        <a:ea typeface="Cambria Math" panose="02040503050406030204" pitchFamily="18" charset="0"/>
                      </a:rPr>
                      <m:t>2=</m:t>
                    </m:r>
                    <m:f>
                      <m:fPr>
                        <m:ctrlPr>
                          <a:rPr lang="en-GB" sz="1800" b="0" i="1" smtClean="0">
                            <a:latin typeface="Cambria Math" panose="02040503050406030204" pitchFamily="18" charset="0"/>
                            <a:ea typeface="Cambria Math" panose="02040503050406030204" pitchFamily="18" charset="0"/>
                          </a:rPr>
                        </m:ctrlPr>
                      </m:fPr>
                      <m:num>
                        <m:r>
                          <a:rPr lang="en-GB" sz="1800" b="0" i="1" smtClean="0">
                            <a:latin typeface="Cambria Math" panose="02040503050406030204" pitchFamily="18" charset="0"/>
                            <a:ea typeface="Cambria Math" panose="02040503050406030204" pitchFamily="18" charset="0"/>
                          </a:rPr>
                          <m:t>1</m:t>
                        </m:r>
                      </m:num>
                      <m:den>
                        <m:r>
                          <a:rPr lang="en-GB" sz="1800" b="0" i="1" smtClean="0">
                            <a:latin typeface="Cambria Math" panose="02040503050406030204" pitchFamily="18" charset="0"/>
                            <a:ea typeface="Cambria Math" panose="02040503050406030204" pitchFamily="18" charset="0"/>
                          </a:rPr>
                          <m:t>6</m:t>
                        </m:r>
                      </m:den>
                    </m:f>
                  </m:oMath>
                </a14:m>
                <a:r>
                  <a:rPr lang="en-GB" sz="1800" dirty="0"/>
                  <a:t>]</a:t>
                </a:r>
              </a:p>
              <a:p>
                <a:r>
                  <a:rPr lang="en-GB" sz="1800" dirty="0"/>
                  <a:t>multiplying one-digit numbers with up to two decimal places by whole numbers</a:t>
                </a:r>
              </a:p>
              <a:p>
                <a:r>
                  <a:rPr lang="en-GB" sz="1800" dirty="0"/>
                  <a:t>using written division methods in cases where the answer has up to two decimal places.</a:t>
                </a:r>
              </a:p>
              <a:p>
                <a:endParaRPr lang="en-GB" dirty="0"/>
              </a:p>
            </p:txBody>
          </p:sp>
        </mc:Choice>
        <mc:Fallback xmlns="">
          <p:sp>
            <p:nvSpPr>
              <p:cNvPr id="3" name="Content Placeholder 2">
                <a:extLst>
                  <a:ext uri="{FF2B5EF4-FFF2-40B4-BE49-F238E27FC236}">
                    <a16:creationId xmlns:a16="http://schemas.microsoft.com/office/drawing/2014/main" id="{44FC8275-C6AD-45D1-925D-B22BEC59FAE7}"/>
                  </a:ext>
                </a:extLst>
              </p:cNvPr>
              <p:cNvSpPr>
                <a:spLocks noGrp="1" noRot="1" noChangeAspect="1" noMove="1" noResize="1" noEditPoints="1" noAdjustHandles="1" noChangeArrowheads="1" noChangeShapeType="1" noTextEdit="1"/>
              </p:cNvSpPr>
              <p:nvPr>
                <p:ph idx="1"/>
              </p:nvPr>
            </p:nvSpPr>
            <p:spPr>
              <a:xfrm>
                <a:off x="618165" y="1196752"/>
                <a:ext cx="10972800" cy="3888432"/>
              </a:xfrm>
              <a:blipFill>
                <a:blip r:embed="rId3"/>
                <a:stretch>
                  <a:fillRect l="-556" t="-1411"/>
                </a:stretch>
              </a:blipFill>
            </p:spPr>
            <p:txBody>
              <a:bodyPr/>
              <a:lstStyle/>
              <a:p>
                <a:r>
                  <a:rPr lang="en-GB">
                    <a:noFill/>
                  </a:rPr>
                  <a:t> </a:t>
                </a:r>
              </a:p>
            </p:txBody>
          </p:sp>
        </mc:Fallback>
      </mc:AlternateContent>
    </p:spTree>
    <p:extLst>
      <p:ext uri="{BB962C8B-B14F-4D97-AF65-F5344CB8AC3E}">
        <p14:creationId xmlns:p14="http://schemas.microsoft.com/office/powerpoint/2010/main" val="12679456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Future learning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618165" y="1124744"/>
                <a:ext cx="10972800" cy="3888432"/>
              </a:xfrm>
            </p:spPr>
            <p:txBody>
              <a:bodyPr>
                <a:noAutofit/>
              </a:bodyPr>
              <a:lstStyle/>
              <a:p>
                <a:pPr marL="0" indent="0">
                  <a:buNone/>
                </a:pPr>
                <a:r>
                  <a:rPr lang="en-GB" sz="2000" dirty="0"/>
                  <a:t>In KS4, students will build on the core concepts in this mathematical theme to:</a:t>
                </a:r>
              </a:p>
              <a:p>
                <a:r>
                  <a:rPr lang="en-GB" sz="1800" dirty="0"/>
                  <a:t>calculate with roots and with integer {and fractional} indices </a:t>
                </a:r>
              </a:p>
              <a:p>
                <a:r>
                  <a:rPr lang="en-GB" sz="1800" dirty="0"/>
                  <a:t>calculate exactly with fractions, {surds} and multiples of </a:t>
                </a:r>
                <a14:m>
                  <m:oMath xmlns:m="http://schemas.openxmlformats.org/officeDocument/2006/math">
                    <m:r>
                      <a:rPr lang="en-GB" sz="1800" i="1" smtClean="0">
                        <a:latin typeface="Cambria Math" panose="02040503050406030204" pitchFamily="18" charset="0"/>
                        <a:ea typeface="Cambria Math" panose="02040503050406030204" pitchFamily="18" charset="0"/>
                      </a:rPr>
                      <m:t>𝜋</m:t>
                    </m:r>
                  </m:oMath>
                </a14:m>
                <a:r>
                  <a:rPr lang="en-GB" sz="1800" dirty="0"/>
                  <a:t>; {simplify surd expressions involving squares [e.g. </a:t>
                </a:r>
                <a14:m>
                  <m:oMath xmlns:m="http://schemas.openxmlformats.org/officeDocument/2006/math">
                    <m:rad>
                      <m:radPr>
                        <m:degHide m:val="on"/>
                        <m:ctrlPr>
                          <a:rPr lang="en-GB" sz="1800" i="1" smtClean="0">
                            <a:latin typeface="Cambria Math" panose="02040503050406030204" pitchFamily="18" charset="0"/>
                          </a:rPr>
                        </m:ctrlPr>
                      </m:radPr>
                      <m:deg/>
                      <m:e>
                        <m:r>
                          <a:rPr lang="en-GB" sz="1800" b="0" i="1" smtClean="0">
                            <a:latin typeface="Cambria Math" panose="02040503050406030204" pitchFamily="18" charset="0"/>
                          </a:rPr>
                          <m:t>12</m:t>
                        </m:r>
                      </m:e>
                    </m:rad>
                    <m:r>
                      <a:rPr lang="en-GB" sz="1800" i="1" smtClean="0">
                        <a:latin typeface="Cambria Math" panose="02040503050406030204" pitchFamily="18" charset="0"/>
                        <a:ea typeface="Cambria Math" panose="02040503050406030204" pitchFamily="18" charset="0"/>
                      </a:rPr>
                      <m:t>=</m:t>
                    </m:r>
                    <m:rad>
                      <m:radPr>
                        <m:degHide m:val="on"/>
                        <m:ctrlPr>
                          <a:rPr lang="en-GB" sz="1800" i="1" smtClean="0">
                            <a:latin typeface="Cambria Math" panose="02040503050406030204" pitchFamily="18" charset="0"/>
                            <a:ea typeface="Cambria Math" panose="02040503050406030204" pitchFamily="18" charset="0"/>
                          </a:rPr>
                        </m:ctrlPr>
                      </m:radPr>
                      <m:deg/>
                      <m:e>
                        <m:r>
                          <a:rPr lang="en-GB" sz="1800" b="0" i="1" smtClean="0">
                            <a:latin typeface="Cambria Math" panose="02040503050406030204" pitchFamily="18" charset="0"/>
                            <a:ea typeface="Cambria Math" panose="02040503050406030204" pitchFamily="18" charset="0"/>
                          </a:rPr>
                          <m:t>(4×3)</m:t>
                        </m:r>
                      </m:e>
                    </m:rad>
                    <m:r>
                      <a:rPr lang="en-GB" sz="1800" b="0" i="1" smtClean="0">
                        <a:latin typeface="Cambria Math" panose="02040503050406030204" pitchFamily="18" charset="0"/>
                        <a:ea typeface="Cambria Math" panose="02040503050406030204" pitchFamily="18" charset="0"/>
                      </a:rPr>
                      <m:t>=</m:t>
                    </m:r>
                    <m:rad>
                      <m:radPr>
                        <m:degHide m:val="on"/>
                        <m:ctrlPr>
                          <a:rPr lang="en-GB" sz="1800" b="0" i="1" smtClean="0">
                            <a:latin typeface="Cambria Math" panose="02040503050406030204" pitchFamily="18" charset="0"/>
                            <a:ea typeface="Cambria Math" panose="02040503050406030204" pitchFamily="18" charset="0"/>
                          </a:rPr>
                        </m:ctrlPr>
                      </m:radPr>
                      <m:deg/>
                      <m:e>
                        <m:r>
                          <a:rPr lang="en-GB" sz="1800" b="0" i="1" smtClean="0">
                            <a:latin typeface="Cambria Math" panose="02040503050406030204" pitchFamily="18" charset="0"/>
                            <a:ea typeface="Cambria Math" panose="02040503050406030204" pitchFamily="18" charset="0"/>
                          </a:rPr>
                          <m:t>4</m:t>
                        </m:r>
                      </m:e>
                    </m:rad>
                    <m:r>
                      <a:rPr lang="en-GB" sz="1800" b="0" i="1" smtClean="0">
                        <a:latin typeface="Cambria Math" panose="02040503050406030204" pitchFamily="18" charset="0"/>
                        <a:ea typeface="Cambria Math" panose="02040503050406030204" pitchFamily="18" charset="0"/>
                      </a:rPr>
                      <m:t>×</m:t>
                    </m:r>
                    <m:rad>
                      <m:radPr>
                        <m:degHide m:val="on"/>
                        <m:ctrlPr>
                          <a:rPr lang="en-GB" sz="1800" b="0" i="1" smtClean="0">
                            <a:latin typeface="Cambria Math" panose="02040503050406030204" pitchFamily="18" charset="0"/>
                            <a:ea typeface="Cambria Math" panose="02040503050406030204" pitchFamily="18" charset="0"/>
                          </a:rPr>
                        </m:ctrlPr>
                      </m:radPr>
                      <m:deg/>
                      <m:e>
                        <m:r>
                          <a:rPr lang="en-GB" sz="1800" b="0" i="1" smtClean="0">
                            <a:latin typeface="Cambria Math" panose="02040503050406030204" pitchFamily="18" charset="0"/>
                            <a:ea typeface="Cambria Math" panose="02040503050406030204" pitchFamily="18" charset="0"/>
                          </a:rPr>
                          <m:t>3</m:t>
                        </m:r>
                      </m:e>
                    </m:rad>
                    <m:r>
                      <a:rPr lang="en-GB" sz="1800" b="0" i="1" smtClean="0">
                        <a:latin typeface="Cambria Math" panose="02040503050406030204" pitchFamily="18" charset="0"/>
                        <a:ea typeface="Cambria Math" panose="02040503050406030204" pitchFamily="18" charset="0"/>
                      </a:rPr>
                      <m:t>=2</m:t>
                    </m:r>
                    <m:rad>
                      <m:radPr>
                        <m:degHide m:val="on"/>
                        <m:ctrlPr>
                          <a:rPr lang="en-GB" sz="1800" b="0" i="1" smtClean="0">
                            <a:latin typeface="Cambria Math" panose="02040503050406030204" pitchFamily="18" charset="0"/>
                            <a:ea typeface="Cambria Math" panose="02040503050406030204" pitchFamily="18" charset="0"/>
                          </a:rPr>
                        </m:ctrlPr>
                      </m:radPr>
                      <m:deg/>
                      <m:e>
                        <m:r>
                          <a:rPr lang="en-GB" sz="1800" b="0" i="1" smtClean="0">
                            <a:latin typeface="Cambria Math" panose="02040503050406030204" pitchFamily="18" charset="0"/>
                            <a:ea typeface="Cambria Math" panose="02040503050406030204" pitchFamily="18" charset="0"/>
                          </a:rPr>
                          <m:t>3</m:t>
                        </m:r>
                      </m:e>
                    </m:rad>
                  </m:oMath>
                </a14:m>
                <a:r>
                  <a:rPr lang="en-GB" sz="1800" dirty="0"/>
                  <a:t> ] and rationalise denominators}</a:t>
                </a:r>
              </a:p>
              <a:p>
                <a:r>
                  <a:rPr lang="en-GB" sz="1800" dirty="0"/>
                  <a:t>calculate with numbers in standard form A × 10</a:t>
                </a:r>
                <a:r>
                  <a:rPr lang="en-GB" sz="1800" i="1" baseline="30000" dirty="0"/>
                  <a:t>n</a:t>
                </a:r>
                <a:r>
                  <a:rPr lang="en-GB" sz="1800" dirty="0"/>
                  <a:t>, where 1 ≤ A &lt; 10 and </a:t>
                </a:r>
                <a:r>
                  <a:rPr lang="en-GB" sz="1800" i="1" dirty="0"/>
                  <a:t>n</a:t>
                </a:r>
                <a:r>
                  <a:rPr lang="en-GB" sz="1800" dirty="0"/>
                  <a:t> is an integer</a:t>
                </a:r>
              </a:p>
              <a:p>
                <a:r>
                  <a:rPr lang="en-GB" sz="1800" dirty="0"/>
                  <a:t>solve two simultaneous equations in two variables (linear/linear {or linear/quadratic}) algebraically; find approximate solutions using a graph </a:t>
                </a:r>
              </a:p>
              <a:p>
                <a:r>
                  <a:rPr lang="en-GB" sz="1800" dirty="0"/>
                  <a:t>translate simple situations or procedures into algebraic expressions or formulae; derive an equation (or two simultaneous equations), solve the equation(s) and interpret the solution </a:t>
                </a:r>
              </a:p>
              <a:p>
                <a:r>
                  <a:rPr lang="en-GB" sz="1800" dirty="0"/>
                  <a:t>solve linear inequalities in one {or two} variable{s}, {and quadratic inequalities in one variable}; represent the solution set on a number line, {using set notation and on a graph}. </a:t>
                </a:r>
              </a:p>
              <a:p>
                <a:pPr marL="57150" indent="0">
                  <a:buNone/>
                </a:pPr>
                <a:r>
                  <a:rPr lang="en-GB" sz="1800" dirty="0"/>
                  <a:t>Please note: Braces { } indicate additional mathematical content to be taught to more highly attaining students. Square brackets [ ] indicate content schools are not required to teach by law.</a:t>
                </a:r>
              </a:p>
              <a:p>
                <a:endParaRPr lang="en-GB" dirty="0"/>
              </a:p>
            </p:txBody>
          </p:sp>
        </mc:Choice>
        <mc:Fallback xmlns="">
          <p:sp>
            <p:nvSpPr>
              <p:cNvPr id="3" name="Content Placeholder 2">
                <a:extLst>
                  <a:ext uri="{FF2B5EF4-FFF2-40B4-BE49-F238E27FC236}">
                    <a16:creationId xmlns:a16="http://schemas.microsoft.com/office/drawing/2014/main" id="{44FC8275-C6AD-45D1-925D-B22BEC59FAE7}"/>
                  </a:ext>
                </a:extLst>
              </p:cNvPr>
              <p:cNvSpPr>
                <a:spLocks noGrp="1" noRot="1" noChangeAspect="1" noMove="1" noResize="1" noEditPoints="1" noAdjustHandles="1" noChangeArrowheads="1" noChangeShapeType="1" noTextEdit="1"/>
              </p:cNvSpPr>
              <p:nvPr>
                <p:ph idx="1"/>
              </p:nvPr>
            </p:nvSpPr>
            <p:spPr>
              <a:xfrm>
                <a:off x="618165" y="1124744"/>
                <a:ext cx="10972800" cy="3888432"/>
              </a:xfrm>
              <a:blipFill>
                <a:blip r:embed="rId3"/>
                <a:stretch>
                  <a:fillRect l="-556" t="-1570" r="-444" b="-12559"/>
                </a:stretch>
              </a:blipFill>
            </p:spPr>
            <p:txBody>
              <a:bodyPr/>
              <a:lstStyle/>
              <a:p>
                <a:r>
                  <a:rPr lang="en-GB">
                    <a:noFill/>
                  </a:rPr>
                  <a:t> </a:t>
                </a:r>
              </a:p>
            </p:txBody>
          </p:sp>
        </mc:Fallback>
      </mc:AlternateContent>
    </p:spTree>
    <p:extLst>
      <p:ext uri="{BB962C8B-B14F-4D97-AF65-F5344CB8AC3E}">
        <p14:creationId xmlns:p14="http://schemas.microsoft.com/office/powerpoint/2010/main" val="1254757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7AE5FA-635A-47C1-8502-A1C954D7FC61}"/>
              </a:ext>
            </a:extLst>
          </p:cNvPr>
          <p:cNvPicPr>
            <a:picLocks noChangeAspect="1"/>
          </p:cNvPicPr>
          <p:nvPr/>
        </p:nvPicPr>
        <p:blipFill>
          <a:blip r:embed="rId3"/>
          <a:stretch>
            <a:fillRect/>
          </a:stretch>
        </p:blipFill>
        <p:spPr>
          <a:xfrm>
            <a:off x="255526" y="980728"/>
            <a:ext cx="11680948" cy="3066554"/>
          </a:xfrm>
          <a:prstGeom prst="rect">
            <a:avLst/>
          </a:prstGeom>
        </p:spPr>
      </p:pic>
      <p:sp>
        <p:nvSpPr>
          <p:cNvPr id="2" name="Title 1">
            <a:extLst>
              <a:ext uri="{FF2B5EF4-FFF2-40B4-BE49-F238E27FC236}">
                <a16:creationId xmlns:a16="http://schemas.microsoft.com/office/drawing/2014/main" id="{A0642ABA-D758-4BC0-8C63-908FEB3DBA53}"/>
              </a:ext>
            </a:extLst>
          </p:cNvPr>
          <p:cNvSpPr>
            <a:spLocks noGrp="1"/>
          </p:cNvSpPr>
          <p:nvPr>
            <p:ph type="title"/>
          </p:nvPr>
        </p:nvSpPr>
        <p:spPr>
          <a:xfrm>
            <a:off x="630982" y="4656075"/>
            <a:ext cx="10972800" cy="426170"/>
          </a:xfrm>
        </p:spPr>
        <p:txBody>
          <a:bodyPr/>
          <a:lstStyle/>
          <a:p>
            <a:r>
              <a:rPr lang="en-GB" dirty="0"/>
              <a:t>Where does this fit in?</a:t>
            </a:r>
          </a:p>
        </p:txBody>
      </p:sp>
      <p:sp>
        <p:nvSpPr>
          <p:cNvPr id="4" name="Text Placeholder 3">
            <a:extLst>
              <a:ext uri="{FF2B5EF4-FFF2-40B4-BE49-F238E27FC236}">
                <a16:creationId xmlns:a16="http://schemas.microsoft.com/office/drawing/2014/main" id="{D4BE8EF1-2D65-4E3D-B92B-5E970F7EFBD9}"/>
              </a:ext>
            </a:extLst>
          </p:cNvPr>
          <p:cNvSpPr>
            <a:spLocks noGrp="1"/>
          </p:cNvSpPr>
          <p:nvPr>
            <p:ph type="body" sz="half" idx="2"/>
          </p:nvPr>
        </p:nvSpPr>
        <p:spPr>
          <a:xfrm>
            <a:off x="665773" y="5085184"/>
            <a:ext cx="10972800" cy="864096"/>
          </a:xfrm>
        </p:spPr>
        <p:txBody>
          <a:bodyPr>
            <a:normAutofit/>
          </a:bodyPr>
          <a:lstStyle/>
          <a:p>
            <a:pPr>
              <a:spcBef>
                <a:spcPts val="600"/>
              </a:spcBef>
            </a:pPr>
            <a:r>
              <a:rPr lang="en-GB" sz="1500" dirty="0"/>
              <a:t>Within this core concept, </a:t>
            </a:r>
            <a:r>
              <a:rPr lang="en-GB" sz="1500" dirty="0">
                <a:hlinkClick r:id="rId4"/>
              </a:rPr>
              <a:t>2.2 Solving linear equations</a:t>
            </a:r>
            <a:r>
              <a:rPr lang="en-GB" sz="1500" dirty="0"/>
              <a:t>, there are four statements of knowledge, skills and understanding. </a:t>
            </a:r>
          </a:p>
          <a:p>
            <a:pPr>
              <a:spcBef>
                <a:spcPts val="600"/>
              </a:spcBef>
            </a:pPr>
            <a:r>
              <a:rPr lang="en-GB" sz="1500" dirty="0"/>
              <a:t>These, in turn, are broken down into thirteen key ideas. The highlighted key idea is exemplified in this slide deck.</a:t>
            </a:r>
          </a:p>
          <a:p>
            <a:pPr>
              <a:spcBef>
                <a:spcPts val="600"/>
              </a:spcBef>
            </a:pPr>
            <a:endParaRPr lang="en-GB" dirty="0"/>
          </a:p>
        </p:txBody>
      </p:sp>
      <p:sp>
        <p:nvSpPr>
          <p:cNvPr id="6" name="Rectangle: Rounded Corners 5">
            <a:extLst>
              <a:ext uri="{FF2B5EF4-FFF2-40B4-BE49-F238E27FC236}">
                <a16:creationId xmlns:a16="http://schemas.microsoft.com/office/drawing/2014/main" id="{653D5F66-9288-4589-B2D5-4F1DD186EDC8}"/>
              </a:ext>
            </a:extLst>
          </p:cNvPr>
          <p:cNvSpPr/>
          <p:nvPr/>
        </p:nvSpPr>
        <p:spPr>
          <a:xfrm>
            <a:off x="3220576" y="1717586"/>
            <a:ext cx="5442545" cy="216000"/>
          </a:xfrm>
          <a:prstGeom prst="roundRect">
            <a:avLst/>
          </a:prstGeom>
          <a:solidFill>
            <a:schemeClr val="accent5">
              <a:alpha val="5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buNone/>
            </a:pPr>
            <a:endParaRPr lang="en-GB" dirty="0">
              <a:solidFill>
                <a:schemeClr val="tx1"/>
              </a:solidFill>
              <a:highlight>
                <a:srgbClr val="FFFF00"/>
              </a:highlight>
            </a:endParaRPr>
          </a:p>
        </p:txBody>
      </p:sp>
    </p:spTree>
    <p:extLst>
      <p:ext uri="{BB962C8B-B14F-4D97-AF65-F5344CB8AC3E}">
        <p14:creationId xmlns:p14="http://schemas.microsoft.com/office/powerpoint/2010/main" val="27623418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8153A-3089-4481-8DDB-FCA2DBF5BD26}"/>
              </a:ext>
            </a:extLst>
          </p:cNvPr>
          <p:cNvSpPr>
            <a:spLocks noGrp="1"/>
          </p:cNvSpPr>
          <p:nvPr>
            <p:ph type="title"/>
          </p:nvPr>
        </p:nvSpPr>
        <p:spPr/>
        <p:txBody>
          <a:bodyPr>
            <a:normAutofit/>
          </a:bodyPr>
          <a:lstStyle/>
          <a:p>
            <a:r>
              <a:rPr lang="en-GB" dirty="0"/>
              <a:t>Library </a:t>
            </a:r>
            <a:r>
              <a:rPr lang="en-GB"/>
              <a:t>of links</a:t>
            </a:r>
            <a:endParaRPr lang="en-GB" dirty="0"/>
          </a:p>
        </p:txBody>
      </p:sp>
      <p:sp>
        <p:nvSpPr>
          <p:cNvPr id="3" name="Content Placeholder 2">
            <a:extLst>
              <a:ext uri="{FF2B5EF4-FFF2-40B4-BE49-F238E27FC236}">
                <a16:creationId xmlns:a16="http://schemas.microsoft.com/office/drawing/2014/main" id="{1A7A3616-6D2B-4F04-88B6-EF0D00E74E3C}"/>
              </a:ext>
            </a:extLst>
          </p:cNvPr>
          <p:cNvSpPr>
            <a:spLocks noGrp="1"/>
          </p:cNvSpPr>
          <p:nvPr>
            <p:ph idx="1"/>
          </p:nvPr>
        </p:nvSpPr>
        <p:spPr>
          <a:xfrm>
            <a:off x="618165" y="1268760"/>
            <a:ext cx="10972800" cy="4320480"/>
          </a:xfrm>
        </p:spPr>
        <p:txBody>
          <a:bodyPr>
            <a:normAutofit/>
          </a:bodyPr>
          <a:lstStyle/>
          <a:p>
            <a:pPr>
              <a:lnSpc>
                <a:spcPct val="100000"/>
              </a:lnSpc>
            </a:pPr>
            <a:r>
              <a:rPr lang="en-GB" dirty="0"/>
              <a:t>The following resources from the NCETM website have been referred to within this slide deck:</a:t>
            </a:r>
          </a:p>
          <a:p>
            <a:pPr lvl="1">
              <a:lnSpc>
                <a:spcPct val="100000"/>
              </a:lnSpc>
            </a:pPr>
            <a:r>
              <a:rPr lang="en-GB" b="0" i="0" u="sng" dirty="0">
                <a:solidFill>
                  <a:srgbClr val="1B6AC9"/>
                </a:solidFill>
                <a:effectLst/>
                <a:hlinkClick r:id="rId2"/>
              </a:rPr>
              <a:t>NCETM Secondary Mastery Professional Development</a:t>
            </a:r>
            <a:endParaRPr lang="en-GB" dirty="0">
              <a:hlinkClick r:id="rId3"/>
            </a:endParaRPr>
          </a:p>
          <a:p>
            <a:pPr lvl="2">
              <a:lnSpc>
                <a:spcPct val="100000"/>
              </a:lnSpc>
            </a:pPr>
            <a:r>
              <a:rPr lang="en-GB" dirty="0">
                <a:hlinkClick r:id="rId4"/>
              </a:rPr>
              <a:t>2 Operating on number Theme Overview Document</a:t>
            </a:r>
            <a:endParaRPr lang="en-GB" dirty="0"/>
          </a:p>
          <a:p>
            <a:pPr lvl="2">
              <a:lnSpc>
                <a:spcPct val="100000"/>
              </a:lnSpc>
            </a:pPr>
            <a:r>
              <a:rPr lang="en-GB" dirty="0">
                <a:hlinkClick r:id="rId5"/>
              </a:rPr>
              <a:t>2.2 Solving linear equations Core Concept Document</a:t>
            </a:r>
            <a:endParaRPr lang="en-GB" dirty="0"/>
          </a:p>
          <a:p>
            <a:pPr lvl="1">
              <a:lnSpc>
                <a:spcPct val="100000"/>
              </a:lnSpc>
            </a:pPr>
            <a:r>
              <a:rPr lang="en-GB" dirty="0">
                <a:hlinkClick r:id="rId6"/>
              </a:rPr>
              <a:t>Using mathematical representations at KS3 | NCETM</a:t>
            </a:r>
            <a:endParaRPr lang="en-GB" dirty="0"/>
          </a:p>
          <a:p>
            <a:pPr lvl="1">
              <a:lnSpc>
                <a:spcPct val="100000"/>
              </a:lnSpc>
            </a:pPr>
            <a:r>
              <a:rPr lang="en-GB" dirty="0">
                <a:hlinkClick r:id="rId7"/>
              </a:rPr>
              <a:t>NCETM primary mastery professional development materials</a:t>
            </a:r>
            <a:endParaRPr lang="en-GB" dirty="0"/>
          </a:p>
          <a:p>
            <a:pPr lvl="1">
              <a:lnSpc>
                <a:spcPct val="100000"/>
              </a:lnSpc>
            </a:pPr>
            <a:r>
              <a:rPr lang="en-GB" dirty="0">
                <a:hlinkClick r:id="rId8"/>
              </a:rPr>
              <a:t>NCETM primary assessment materials</a:t>
            </a:r>
            <a:endParaRPr lang="en-GB" dirty="0"/>
          </a:p>
          <a:p>
            <a:pPr>
              <a:lnSpc>
                <a:spcPct val="100000"/>
              </a:lnSpc>
            </a:pPr>
            <a:r>
              <a:rPr lang="en-GB" dirty="0"/>
              <a:t>There are also references to: </a:t>
            </a:r>
          </a:p>
          <a:p>
            <a:pPr lvl="1">
              <a:lnSpc>
                <a:spcPct val="100000"/>
              </a:lnSpc>
            </a:pPr>
            <a:r>
              <a:rPr lang="en-GB" dirty="0">
                <a:hlinkClick r:id="rId9"/>
              </a:rPr>
              <a:t>ICCAMS Maths</a:t>
            </a:r>
            <a:endParaRPr lang="en-GB" dirty="0"/>
          </a:p>
          <a:p>
            <a:pPr lvl="1">
              <a:lnSpc>
                <a:spcPct val="100000"/>
              </a:lnSpc>
            </a:pPr>
            <a:r>
              <a:rPr lang="en-GB" dirty="0">
                <a:hlinkClick r:id="rId10"/>
              </a:rPr>
              <a:t>GeoGebra file for example 6</a:t>
            </a:r>
            <a:endParaRPr lang="en-GB" dirty="0"/>
          </a:p>
          <a:p>
            <a:pPr>
              <a:lnSpc>
                <a:spcPct val="100000"/>
              </a:lnSpc>
            </a:pPr>
            <a:endParaRPr lang="en-GB" dirty="0"/>
          </a:p>
        </p:txBody>
      </p:sp>
    </p:spTree>
    <p:extLst>
      <p:ext uri="{BB962C8B-B14F-4D97-AF65-F5344CB8AC3E}">
        <p14:creationId xmlns:p14="http://schemas.microsoft.com/office/powerpoint/2010/main" val="309275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B73BF-9462-4BFE-9899-B03A2F61EC46}"/>
              </a:ext>
            </a:extLst>
          </p:cNvPr>
          <p:cNvSpPr>
            <a:spLocks noGrp="1"/>
          </p:cNvSpPr>
          <p:nvPr>
            <p:ph type="title"/>
          </p:nvPr>
        </p:nvSpPr>
        <p:spPr/>
        <p:txBody>
          <a:bodyPr/>
          <a:lstStyle/>
          <a:p>
            <a:r>
              <a:rPr lang="en-GB" dirty="0"/>
              <a:t>What do students need to understand?</a:t>
            </a:r>
          </a:p>
        </p:txBody>
      </p:sp>
      <p:sp>
        <p:nvSpPr>
          <p:cNvPr id="3" name="Content Placeholder 2">
            <a:extLst>
              <a:ext uri="{FF2B5EF4-FFF2-40B4-BE49-F238E27FC236}">
                <a16:creationId xmlns:a16="http://schemas.microsoft.com/office/drawing/2014/main" id="{0AAA1129-2DC4-4D6C-AF4A-D73E11FF54E6}"/>
              </a:ext>
            </a:extLst>
          </p:cNvPr>
          <p:cNvSpPr>
            <a:spLocks noGrp="1"/>
          </p:cNvSpPr>
          <p:nvPr>
            <p:ph idx="1"/>
          </p:nvPr>
        </p:nvSpPr>
        <p:spPr>
          <a:xfrm>
            <a:off x="6821307" y="1412776"/>
            <a:ext cx="4891318" cy="3847709"/>
          </a:xfrm>
        </p:spPr>
        <p:txBody>
          <a:bodyPr anchor="ctr">
            <a:normAutofit/>
          </a:bodyPr>
          <a:lstStyle/>
          <a:p>
            <a:pPr lvl="1"/>
            <a:r>
              <a:rPr lang="en-GB" sz="2400" dirty="0"/>
              <a:t>What prior knowledge might your students already have? </a:t>
            </a:r>
          </a:p>
          <a:p>
            <a:pPr lvl="1"/>
            <a:r>
              <a:rPr lang="en-GB" sz="2400" dirty="0"/>
              <a:t>What language might they use to describe this key idea? </a:t>
            </a:r>
          </a:p>
          <a:p>
            <a:pPr lvl="1"/>
            <a:r>
              <a:rPr lang="en-GB" sz="2400" dirty="0"/>
              <a:t>What questions might you want to ask to assess their prior learning?</a:t>
            </a:r>
          </a:p>
        </p:txBody>
      </p:sp>
      <p:sp>
        <p:nvSpPr>
          <p:cNvPr id="5" name="Content Placeholder 2">
            <a:extLst>
              <a:ext uri="{FF2B5EF4-FFF2-40B4-BE49-F238E27FC236}">
                <a16:creationId xmlns:a16="http://schemas.microsoft.com/office/drawing/2014/main" id="{90F697D0-6439-41A2-81D7-DB737B83FE8F}"/>
              </a:ext>
            </a:extLst>
          </p:cNvPr>
          <p:cNvSpPr txBox="1">
            <a:spLocks/>
          </p:cNvSpPr>
          <p:nvPr/>
        </p:nvSpPr>
        <p:spPr>
          <a:xfrm>
            <a:off x="660694" y="1414173"/>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lnSpcReduction="100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600"/>
              </a:spcBef>
              <a:spcAft>
                <a:spcPts val="600"/>
              </a:spcAft>
              <a:buClrTx/>
              <a:buNone/>
            </a:pPr>
            <a:r>
              <a:rPr lang="en-GB" b="1" dirty="0">
                <a:latin typeface="+mj-lt"/>
                <a:ea typeface="Calibri" panose="020F0502020204030204" pitchFamily="34" charset="0"/>
                <a:cs typeface="Times New Roman" panose="02020603050405020304" pitchFamily="18" charset="0"/>
              </a:rPr>
              <a:t>2.2.1.3 Understand that a solution is a value that makes the two sides of an equation balance</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Understand that the solution to an equation is a particular snapshot of a relationship between a variable and an expression.</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Understand that the solution to an equation is the value of the variable at which two expressions are balanced.</a:t>
            </a:r>
          </a:p>
        </p:txBody>
      </p:sp>
    </p:spTree>
    <p:extLst>
      <p:ext uri="{BB962C8B-B14F-4D97-AF65-F5344CB8AC3E}">
        <p14:creationId xmlns:p14="http://schemas.microsoft.com/office/powerpoint/2010/main" val="2759475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B5755-BBA6-4415-8363-1E04CF4A873D}"/>
              </a:ext>
            </a:extLst>
          </p:cNvPr>
          <p:cNvSpPr>
            <a:spLocks noGrp="1"/>
          </p:cNvSpPr>
          <p:nvPr>
            <p:ph type="title"/>
          </p:nvPr>
        </p:nvSpPr>
        <p:spPr/>
        <p:txBody>
          <a:bodyPr>
            <a:normAutofit/>
          </a:bodyPr>
          <a:lstStyle/>
          <a:p>
            <a:r>
              <a:rPr lang="en-GB" dirty="0"/>
              <a:t>Why is this key idea important? (1)</a:t>
            </a:r>
          </a:p>
        </p:txBody>
      </p:sp>
      <p:sp>
        <p:nvSpPr>
          <p:cNvPr id="3" name="Content Placeholder 2">
            <a:extLst>
              <a:ext uri="{FF2B5EF4-FFF2-40B4-BE49-F238E27FC236}">
                <a16:creationId xmlns:a16="http://schemas.microsoft.com/office/drawing/2014/main" id="{EB44B3B3-8ACA-46E1-8E92-0FF42D42762E}"/>
              </a:ext>
            </a:extLst>
          </p:cNvPr>
          <p:cNvSpPr>
            <a:spLocks noGrp="1"/>
          </p:cNvSpPr>
          <p:nvPr>
            <p:ph idx="1"/>
          </p:nvPr>
        </p:nvSpPr>
        <p:spPr>
          <a:xfrm>
            <a:off x="618165" y="1268760"/>
            <a:ext cx="10972800" cy="3888432"/>
          </a:xfrm>
        </p:spPr>
        <p:txBody>
          <a:bodyPr>
            <a:noAutofit/>
          </a:bodyPr>
          <a:lstStyle/>
          <a:p>
            <a:pPr>
              <a:spcBef>
                <a:spcPts val="400"/>
              </a:spcBef>
              <a:spcAft>
                <a:spcPts val="400"/>
              </a:spcAft>
            </a:pPr>
            <a:r>
              <a:rPr lang="en-GB" sz="2000" dirty="0">
                <a:effectLst/>
                <a:latin typeface="+mj-lt"/>
                <a:ea typeface="Calibri" panose="020F0502020204030204" pitchFamily="34" charset="0"/>
                <a:cs typeface="Times New Roman" panose="02020603050405020304" pitchFamily="18" charset="0"/>
              </a:rPr>
              <a:t>It is important for students to appreciate that number and algebra are connected, and that the solving of equations is essentially concerned with operations on, as yet, unknown numbers.. </a:t>
            </a:r>
          </a:p>
          <a:p>
            <a:r>
              <a:rPr lang="en-GB" sz="2000" dirty="0">
                <a:effectLst/>
                <a:latin typeface="+mj-lt"/>
                <a:ea typeface="Calibri" panose="020F0502020204030204" pitchFamily="34" charset="0"/>
                <a:cs typeface="Times New Roman" panose="02020603050405020304" pitchFamily="18" charset="0"/>
              </a:rPr>
              <a:t>Understanding the ‘=’ sign as ‘having the same value as’, and the correct use of order of operations, along with inverse operations, are key to the solving of equations. Students also need to understand the difference between an expression and an equation, and the different roles that letters might take. </a:t>
            </a:r>
          </a:p>
          <a:p>
            <a:r>
              <a:rPr lang="en-GB" sz="2000" dirty="0">
                <a:effectLst/>
                <a:latin typeface="+mj-lt"/>
                <a:ea typeface="Calibri" panose="020F0502020204030204" pitchFamily="34" charset="0"/>
                <a:cs typeface="Times New Roman" panose="02020603050405020304" pitchFamily="18" charset="0"/>
              </a:rPr>
              <a:t>For example, 3</a:t>
            </a:r>
            <a:r>
              <a:rPr lang="en-GB" sz="2000" i="1" dirty="0">
                <a:effectLst/>
                <a:latin typeface="+mj-lt"/>
                <a:ea typeface="Calibri" panose="020F0502020204030204" pitchFamily="34" charset="0"/>
                <a:cs typeface="Times New Roman" panose="02020603050405020304" pitchFamily="18" charset="0"/>
              </a:rPr>
              <a:t>x</a:t>
            </a:r>
            <a:r>
              <a:rPr lang="en-GB" sz="2000" dirty="0">
                <a:effectLst/>
                <a:latin typeface="+mj-lt"/>
                <a:ea typeface="Calibri" panose="020F0502020204030204" pitchFamily="34" charset="0"/>
                <a:cs typeface="Times New Roman" panose="02020603050405020304" pitchFamily="18" charset="0"/>
              </a:rPr>
              <a:t> + 7 is an expression where the variable </a:t>
            </a:r>
            <a:r>
              <a:rPr lang="en-GB" sz="2000" i="1" dirty="0">
                <a:effectLst/>
                <a:latin typeface="+mj-lt"/>
                <a:ea typeface="Calibri" panose="020F0502020204030204" pitchFamily="34" charset="0"/>
                <a:cs typeface="Times New Roman" panose="02020603050405020304" pitchFamily="18" charset="0"/>
              </a:rPr>
              <a:t>x</a:t>
            </a:r>
            <a:r>
              <a:rPr lang="en-GB" sz="2000" dirty="0">
                <a:effectLst/>
                <a:latin typeface="+mj-lt"/>
                <a:ea typeface="Calibri" panose="020F0502020204030204" pitchFamily="34" charset="0"/>
                <a:cs typeface="Times New Roman" panose="02020603050405020304" pitchFamily="18" charset="0"/>
              </a:rPr>
              <a:t>, and therefore the expression as a whole, can take an infinite number of values. It also has a duality about it – it is a process and the result of that process. It is a way of describing a set of operations on a variable (i.e. multiply by three and add seven), as well as a way of representing the actual result when </a:t>
            </a:r>
            <a:r>
              <a:rPr lang="en-GB" sz="2000" i="1" dirty="0">
                <a:effectLst/>
                <a:latin typeface="+mj-lt"/>
                <a:ea typeface="Calibri" panose="020F0502020204030204" pitchFamily="34" charset="0"/>
                <a:cs typeface="Times New Roman" panose="02020603050405020304" pitchFamily="18" charset="0"/>
              </a:rPr>
              <a:t>x</a:t>
            </a:r>
            <a:r>
              <a:rPr lang="en-GB" sz="2000" dirty="0">
                <a:effectLst/>
                <a:latin typeface="+mj-lt"/>
                <a:ea typeface="Calibri" panose="020F0502020204030204" pitchFamily="34" charset="0"/>
                <a:cs typeface="Times New Roman" panose="02020603050405020304" pitchFamily="18" charset="0"/>
              </a:rPr>
              <a:t> is multiplied by three and seven is added. When some restriction is put on this expression, as in </a:t>
            </a:r>
            <a:r>
              <a:rPr lang="en-GB" sz="2000" i="1" dirty="0">
                <a:effectLst/>
                <a:latin typeface="+mj-lt"/>
                <a:ea typeface="Calibri" panose="020F0502020204030204" pitchFamily="34" charset="0"/>
                <a:cs typeface="Times New Roman" panose="02020603050405020304" pitchFamily="18" charset="0"/>
              </a:rPr>
              <a:t>3x</a:t>
            </a:r>
            <a:r>
              <a:rPr lang="en-GB" sz="2000" dirty="0">
                <a:effectLst/>
                <a:latin typeface="+mj-lt"/>
                <a:ea typeface="Calibri" panose="020F0502020204030204" pitchFamily="34" charset="0"/>
                <a:cs typeface="Times New Roman" panose="02020603050405020304" pitchFamily="18" charset="0"/>
              </a:rPr>
              <a:t> + 7 = 10, the letter </a:t>
            </a:r>
            <a:r>
              <a:rPr lang="en-GB" sz="2000" i="1" dirty="0">
                <a:effectLst/>
                <a:latin typeface="+mj-lt"/>
                <a:ea typeface="Calibri" panose="020F0502020204030204" pitchFamily="34" charset="0"/>
                <a:cs typeface="Times New Roman" panose="02020603050405020304" pitchFamily="18" charset="0"/>
              </a:rPr>
              <a:t>x</a:t>
            </a:r>
            <a:r>
              <a:rPr lang="en-GB" sz="2000" dirty="0">
                <a:effectLst/>
                <a:latin typeface="+mj-lt"/>
                <a:ea typeface="Calibri" panose="020F0502020204030204" pitchFamily="34" charset="0"/>
                <a:cs typeface="Times New Roman" panose="02020603050405020304" pitchFamily="18" charset="0"/>
              </a:rPr>
              <a:t> ceases to represent a variable but is now an unknown, the specific value of which will make the equation true. It is important that students experience this sense of the infinite (as in the values an expression can take) and the finite (specific values to satisfy an equation.</a:t>
            </a:r>
            <a:endParaRPr lang="en-GB" sz="2000" dirty="0">
              <a:highlight>
                <a:srgbClr val="FFFF00"/>
              </a:highlight>
              <a:latin typeface="+mj-lt"/>
            </a:endParaRPr>
          </a:p>
        </p:txBody>
      </p:sp>
    </p:spTree>
    <p:extLst>
      <p:ext uri="{BB962C8B-B14F-4D97-AF65-F5344CB8AC3E}">
        <p14:creationId xmlns:p14="http://schemas.microsoft.com/office/powerpoint/2010/main" val="2783938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B5755-BBA6-4415-8363-1E04CF4A873D}"/>
              </a:ext>
            </a:extLst>
          </p:cNvPr>
          <p:cNvSpPr>
            <a:spLocks noGrp="1"/>
          </p:cNvSpPr>
          <p:nvPr>
            <p:ph type="title"/>
          </p:nvPr>
        </p:nvSpPr>
        <p:spPr/>
        <p:txBody>
          <a:bodyPr>
            <a:normAutofit/>
          </a:bodyPr>
          <a:lstStyle/>
          <a:p>
            <a:r>
              <a:rPr lang="en-GB" dirty="0"/>
              <a:t>Why is this key idea important? (2)</a:t>
            </a:r>
          </a:p>
        </p:txBody>
      </p:sp>
      <p:sp>
        <p:nvSpPr>
          <p:cNvPr id="3" name="Content Placeholder 2">
            <a:extLst>
              <a:ext uri="{FF2B5EF4-FFF2-40B4-BE49-F238E27FC236}">
                <a16:creationId xmlns:a16="http://schemas.microsoft.com/office/drawing/2014/main" id="{EB44B3B3-8ACA-46E1-8E92-0FF42D42762E}"/>
              </a:ext>
            </a:extLst>
          </p:cNvPr>
          <p:cNvSpPr>
            <a:spLocks noGrp="1"/>
          </p:cNvSpPr>
          <p:nvPr>
            <p:ph idx="1"/>
          </p:nvPr>
        </p:nvSpPr>
        <p:spPr>
          <a:xfrm>
            <a:off x="618165" y="1268760"/>
            <a:ext cx="10972800" cy="3888432"/>
          </a:xfrm>
        </p:spPr>
        <p:txBody>
          <a:bodyPr>
            <a:noAutofit/>
          </a:bodyPr>
          <a:lstStyle/>
          <a:p>
            <a:pPr>
              <a:spcBef>
                <a:spcPts val="400"/>
              </a:spcBef>
              <a:spcAft>
                <a:spcPts val="400"/>
              </a:spcAft>
            </a:pPr>
            <a:r>
              <a:rPr lang="en-GB" sz="2000" dirty="0">
                <a:effectLst/>
                <a:latin typeface="+mj-lt"/>
                <a:ea typeface="Calibri" panose="020F0502020204030204" pitchFamily="34" charset="0"/>
                <a:cs typeface="Times New Roman" panose="02020603050405020304" pitchFamily="18" charset="0"/>
              </a:rPr>
              <a:t>In Key Stage 2, students were introduced to the use of symbols and letters to represent variables and unknowns in mathematical situations. Therefore, students should be able to express missing-number problems algebraically and find pairs of numbers that satisfy an equation with two unknowns. Key Stage 3 builds on this experience by providing opportunities for students to understand the concept of a ‘solution’ to a (linear) equation.</a:t>
            </a:r>
          </a:p>
          <a:p>
            <a:pPr>
              <a:spcBef>
                <a:spcPts val="400"/>
              </a:spcBef>
              <a:spcAft>
                <a:spcPts val="400"/>
              </a:spcAft>
            </a:pPr>
            <a:r>
              <a:rPr lang="en-GB" sz="2000" dirty="0">
                <a:effectLst/>
                <a:latin typeface="+mj-lt"/>
                <a:ea typeface="Calibri" panose="020F0502020204030204" pitchFamily="34" charset="0"/>
                <a:cs typeface="Times New Roman" panose="02020603050405020304" pitchFamily="18" charset="0"/>
              </a:rPr>
              <a:t>Students should appreciate that x = 5 is a linear equation (to which the solution is obvious) and that all other linear equations which are a transformation of this have the same solution. This also links to the awareness that linear equations have only one solution.</a:t>
            </a:r>
          </a:p>
          <a:p>
            <a:pPr>
              <a:spcBef>
                <a:spcPts val="400"/>
              </a:spcBef>
              <a:spcAft>
                <a:spcPts val="400"/>
              </a:spcAft>
            </a:pPr>
            <a:r>
              <a:rPr lang="en-GB" sz="2000" dirty="0">
                <a:effectLst/>
                <a:latin typeface="+mj-lt"/>
                <a:ea typeface="Calibri" panose="020F0502020204030204" pitchFamily="34" charset="0"/>
                <a:cs typeface="Times New Roman" panose="02020603050405020304" pitchFamily="18" charset="0"/>
              </a:rPr>
              <a:t>It is important that students do not just learn and blindly follow a set of procedural rules for solving equations without this sense of what a solution means. Deep, conceptual understanding allows students to be fluent and flexible problem-solvers.</a:t>
            </a:r>
          </a:p>
          <a:p>
            <a:pPr>
              <a:spcBef>
                <a:spcPts val="400"/>
              </a:spcBef>
              <a:spcAft>
                <a:spcPts val="400"/>
              </a:spcAft>
            </a:pPr>
            <a:r>
              <a:rPr lang="en-GB" sz="2000" dirty="0">
                <a:effectLst/>
                <a:latin typeface="+mj-lt"/>
                <a:ea typeface="Calibri" panose="020F0502020204030204" pitchFamily="34" charset="0"/>
                <a:cs typeface="Times New Roman" panose="02020603050405020304" pitchFamily="18" charset="0"/>
              </a:rPr>
              <a:t>Much of this learning is new and is built upon in Key Stage 4; therefore, it is essential that students are given time to develop a secure and deep understanding of these important ideas and techniques.</a:t>
            </a:r>
          </a:p>
        </p:txBody>
      </p:sp>
    </p:spTree>
    <p:extLst>
      <p:ext uri="{BB962C8B-B14F-4D97-AF65-F5344CB8AC3E}">
        <p14:creationId xmlns:p14="http://schemas.microsoft.com/office/powerpoint/2010/main" val="2041680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A176B-7C6C-4CED-AE26-B9480C744EEE}"/>
              </a:ext>
            </a:extLst>
          </p:cNvPr>
          <p:cNvSpPr>
            <a:spLocks noGrp="1"/>
          </p:cNvSpPr>
          <p:nvPr>
            <p:ph type="title"/>
          </p:nvPr>
        </p:nvSpPr>
        <p:spPr/>
        <p:txBody>
          <a:bodyPr>
            <a:normAutofit/>
          </a:bodyPr>
          <a:lstStyle/>
          <a:p>
            <a:r>
              <a:rPr lang="en-GB" dirty="0"/>
              <a:t>Prior learning</a:t>
            </a:r>
          </a:p>
        </p:txBody>
      </p:sp>
      <p:sp>
        <p:nvSpPr>
          <p:cNvPr id="4" name="Content Placeholder 2">
            <a:extLst>
              <a:ext uri="{FF2B5EF4-FFF2-40B4-BE49-F238E27FC236}">
                <a16:creationId xmlns:a16="http://schemas.microsoft.com/office/drawing/2014/main" id="{C27B25F0-54FD-4E02-991E-9E4879F3822D}"/>
              </a:ext>
            </a:extLst>
          </p:cNvPr>
          <p:cNvSpPr>
            <a:spLocks noGrp="1"/>
          </p:cNvSpPr>
          <p:nvPr>
            <p:ph idx="1"/>
          </p:nvPr>
        </p:nvSpPr>
        <p:spPr>
          <a:xfrm>
            <a:off x="6821307" y="1412776"/>
            <a:ext cx="4891318" cy="3847709"/>
          </a:xfrm>
        </p:spPr>
        <p:txBody>
          <a:bodyPr anchor="ctr">
            <a:normAutofit/>
          </a:bodyPr>
          <a:lstStyle/>
          <a:p>
            <a:pPr lvl="1"/>
            <a:r>
              <a:rPr lang="en-GB" sz="2400" dirty="0"/>
              <a:t>What prior knowledge might your students already have? </a:t>
            </a:r>
          </a:p>
          <a:p>
            <a:pPr lvl="1"/>
            <a:r>
              <a:rPr lang="en-GB" sz="2400" dirty="0"/>
              <a:t>What language might they use to describe this key idea? </a:t>
            </a:r>
          </a:p>
          <a:p>
            <a:pPr lvl="1"/>
            <a:r>
              <a:rPr lang="en-GB" sz="2400" dirty="0"/>
              <a:t>What questions might you want to ask to assess their prior learning?</a:t>
            </a:r>
          </a:p>
        </p:txBody>
      </p:sp>
      <p:graphicFrame>
        <p:nvGraphicFramePr>
          <p:cNvPr id="6" name="Table 6">
            <a:extLst>
              <a:ext uri="{FF2B5EF4-FFF2-40B4-BE49-F238E27FC236}">
                <a16:creationId xmlns:a16="http://schemas.microsoft.com/office/drawing/2014/main" id="{283F16DE-8169-438D-BF6F-2EFA746A0CDD}"/>
              </a:ext>
            </a:extLst>
          </p:cNvPr>
          <p:cNvGraphicFramePr>
            <a:graphicFrameLocks noGrp="1"/>
          </p:cNvGraphicFramePr>
          <p:nvPr>
            <p:extLst>
              <p:ext uri="{D42A27DB-BD31-4B8C-83A1-F6EECF244321}">
                <p14:modId xmlns:p14="http://schemas.microsoft.com/office/powerpoint/2010/main" val="2299461591"/>
              </p:ext>
            </p:extLst>
          </p:nvPr>
        </p:nvGraphicFramePr>
        <p:xfrm>
          <a:off x="666239" y="1958693"/>
          <a:ext cx="6160612" cy="2699079"/>
        </p:xfrm>
        <a:graphic>
          <a:graphicData uri="http://schemas.openxmlformats.org/drawingml/2006/table">
            <a:tbl>
              <a:tblPr firstRow="1" bandRow="1">
                <a:tableStyleId>{E8B1032C-EA38-4F05-BA0D-38AFFFC7BED3}</a:tableStyleId>
              </a:tblPr>
              <a:tblGrid>
                <a:gridCol w="6160612">
                  <a:extLst>
                    <a:ext uri="{9D8B030D-6E8A-4147-A177-3AD203B41FA5}">
                      <a16:colId xmlns:a16="http://schemas.microsoft.com/office/drawing/2014/main" val="590117535"/>
                    </a:ext>
                  </a:extLst>
                </a:gridCol>
              </a:tblGrid>
              <a:tr h="204344">
                <a:tc>
                  <a:txBody>
                    <a:bodyPr/>
                    <a:lstStyle/>
                    <a:p>
                      <a:r>
                        <a:rPr lang="en-GB" dirty="0"/>
                        <a:t>Upper Key Stage 2 Learning Outcome</a:t>
                      </a:r>
                    </a:p>
                  </a:txBody>
                  <a:tcPr anchor="ctr"/>
                </a:tc>
                <a:extLst>
                  <a:ext uri="{0D108BD9-81ED-4DB2-BD59-A6C34878D82A}">
                    <a16:rowId xmlns:a16="http://schemas.microsoft.com/office/drawing/2014/main" val="1564221312"/>
                  </a:ext>
                </a:extLst>
              </a:tr>
              <a:tr h="777773">
                <a:tc>
                  <a:txBody>
                    <a:bodyPr/>
                    <a:lstStyle/>
                    <a:p>
                      <a:pPr marL="285750" indent="-285750">
                        <a:buFont typeface="Arial" panose="020B0604020202020204" pitchFamily="34" charset="0"/>
                        <a:buChar char="•"/>
                      </a:pPr>
                      <a:r>
                        <a:rPr lang="en-GB" dirty="0"/>
                        <a:t>Express missing number problems algebraically</a:t>
                      </a:r>
                    </a:p>
                  </a:txBody>
                  <a:tcPr anchor="ctr"/>
                </a:tc>
                <a:extLst>
                  <a:ext uri="{0D108BD9-81ED-4DB2-BD59-A6C34878D82A}">
                    <a16:rowId xmlns:a16="http://schemas.microsoft.com/office/drawing/2014/main" val="1387505252"/>
                  </a:ext>
                </a:extLst>
              </a:tr>
              <a:tr h="777773">
                <a:tc>
                  <a:txBody>
                    <a:bodyPr/>
                    <a:lstStyle/>
                    <a:p>
                      <a:pPr marL="285750" indent="-285750">
                        <a:buFont typeface="Arial" panose="020B0604020202020204" pitchFamily="34" charset="0"/>
                        <a:buChar char="•"/>
                      </a:pPr>
                      <a:r>
                        <a:rPr lang="en-GB" dirty="0"/>
                        <a:t>Find pairs of numbers that satisfy an equation with two unknowns</a:t>
                      </a:r>
                    </a:p>
                  </a:txBody>
                  <a:tcPr anchor="ctr"/>
                </a:tc>
                <a:extLst>
                  <a:ext uri="{0D108BD9-81ED-4DB2-BD59-A6C34878D82A}">
                    <a16:rowId xmlns:a16="http://schemas.microsoft.com/office/drawing/2014/main" val="502591801"/>
                  </a:ext>
                </a:extLst>
              </a:tr>
              <a:tr h="777773">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Enumerate possibilities of combinations of two variables</a:t>
                      </a:r>
                    </a:p>
                  </a:txBody>
                  <a:tcPr anchor="ctr"/>
                </a:tc>
                <a:extLst>
                  <a:ext uri="{0D108BD9-81ED-4DB2-BD59-A6C34878D82A}">
                    <a16:rowId xmlns:a16="http://schemas.microsoft.com/office/drawing/2014/main" val="2537917201"/>
                  </a:ext>
                </a:extLst>
              </a:tr>
            </a:tbl>
          </a:graphicData>
        </a:graphic>
      </p:graphicFrame>
    </p:spTree>
    <p:extLst>
      <p:ext uri="{BB962C8B-B14F-4D97-AF65-F5344CB8AC3E}">
        <p14:creationId xmlns:p14="http://schemas.microsoft.com/office/powerpoint/2010/main" val="21688960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2|1.6"/>
</p:tagLst>
</file>

<file path=ppt/tags/tag10.xml><?xml version="1.0" encoding="utf-8"?>
<p:tagLst xmlns:a="http://schemas.openxmlformats.org/drawingml/2006/main" xmlns:r="http://schemas.openxmlformats.org/officeDocument/2006/relationships" xmlns:p="http://schemas.openxmlformats.org/presentationml/2006/main">
  <p:tag name="TIMING" val="|2.2|1.6"/>
</p:tagLst>
</file>

<file path=ppt/tags/tag11.xml><?xml version="1.0" encoding="utf-8"?>
<p:tagLst xmlns:a="http://schemas.openxmlformats.org/drawingml/2006/main" xmlns:r="http://schemas.openxmlformats.org/officeDocument/2006/relationships" xmlns:p="http://schemas.openxmlformats.org/presentationml/2006/main">
  <p:tag name="TIMING" val="|2.2|1.6"/>
</p:tagLst>
</file>

<file path=ppt/tags/tag2.xml><?xml version="1.0" encoding="utf-8"?>
<p:tagLst xmlns:a="http://schemas.openxmlformats.org/drawingml/2006/main" xmlns:r="http://schemas.openxmlformats.org/officeDocument/2006/relationships" xmlns:p="http://schemas.openxmlformats.org/presentationml/2006/main">
  <p:tag name="TIMING" val="|2.2|1.6"/>
</p:tagLst>
</file>

<file path=ppt/tags/tag3.xml><?xml version="1.0" encoding="utf-8"?>
<p:tagLst xmlns:a="http://schemas.openxmlformats.org/drawingml/2006/main" xmlns:r="http://schemas.openxmlformats.org/officeDocument/2006/relationships" xmlns:p="http://schemas.openxmlformats.org/presentationml/2006/main">
  <p:tag name="TIMING" val="|2.2|1.6"/>
</p:tagLst>
</file>

<file path=ppt/tags/tag4.xml><?xml version="1.0" encoding="utf-8"?>
<p:tagLst xmlns:a="http://schemas.openxmlformats.org/drawingml/2006/main" xmlns:r="http://schemas.openxmlformats.org/officeDocument/2006/relationships" xmlns:p="http://schemas.openxmlformats.org/presentationml/2006/main">
  <p:tag name="TIMING" val="|2.2|1.6"/>
</p:tagLst>
</file>

<file path=ppt/tags/tag5.xml><?xml version="1.0" encoding="utf-8"?>
<p:tagLst xmlns:a="http://schemas.openxmlformats.org/drawingml/2006/main" xmlns:r="http://schemas.openxmlformats.org/officeDocument/2006/relationships" xmlns:p="http://schemas.openxmlformats.org/presentationml/2006/main">
  <p:tag name="TIMING" val="|2.2|1.6"/>
</p:tagLst>
</file>

<file path=ppt/tags/tag6.xml><?xml version="1.0" encoding="utf-8"?>
<p:tagLst xmlns:a="http://schemas.openxmlformats.org/drawingml/2006/main" xmlns:r="http://schemas.openxmlformats.org/officeDocument/2006/relationships" xmlns:p="http://schemas.openxmlformats.org/presentationml/2006/main">
  <p:tag name="TIMING" val="|2.2|1.6"/>
</p:tagLst>
</file>

<file path=ppt/tags/tag7.xml><?xml version="1.0" encoding="utf-8"?>
<p:tagLst xmlns:a="http://schemas.openxmlformats.org/drawingml/2006/main" xmlns:r="http://schemas.openxmlformats.org/officeDocument/2006/relationships" xmlns:p="http://schemas.openxmlformats.org/presentationml/2006/main">
  <p:tag name="TIMING" val="|2.2|1.6"/>
</p:tagLst>
</file>

<file path=ppt/tags/tag8.xml><?xml version="1.0" encoding="utf-8"?>
<p:tagLst xmlns:a="http://schemas.openxmlformats.org/drawingml/2006/main" xmlns:r="http://schemas.openxmlformats.org/officeDocument/2006/relationships" xmlns:p="http://schemas.openxmlformats.org/presentationml/2006/main">
  <p:tag name="TIMING" val="|2.2|1.6"/>
</p:tagLst>
</file>

<file path=ppt/tags/tag9.xml><?xml version="1.0" encoding="utf-8"?>
<p:tagLst xmlns:a="http://schemas.openxmlformats.org/drawingml/2006/main" xmlns:r="http://schemas.openxmlformats.org/officeDocument/2006/relationships" xmlns:p="http://schemas.openxmlformats.org/presentationml/2006/main">
  <p:tag name="TIMING" val="|2.2|1.6"/>
</p:tagLst>
</file>

<file path=ppt/theme/theme1.xml><?xml version="1.0" encoding="utf-8"?>
<a:theme xmlns:a="http://schemas.openxmlformats.org/drawingml/2006/main" name="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S3 PD Materials PPT template TO USE" id="{9E276CD5-BEAC-4CCE-AE34-74AB2CA1AEBD}" vid="{BC810C90-8B54-4148-B4B6-1999428F45C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LongProperties xmlns="http://schemas.microsoft.com/office/2006/metadata/longProperti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D33BD7AB7B8D684D85F4D49CC0D05EEF" ma:contentTypeVersion="12" ma:contentTypeDescription="Create a new document." ma:contentTypeScope="" ma:versionID="cd3af561843256d40e6154081e43db4a">
  <xsd:schema xmlns:xsd="http://www.w3.org/2001/XMLSchema" xmlns:xs="http://www.w3.org/2001/XMLSchema" xmlns:p="http://schemas.microsoft.com/office/2006/metadata/properties" xmlns:ns2="b17c8f57-d5a2-4476-ad19-6366d61ed755" xmlns:ns3="dc9bd944-225f-43f1-96dc-d5ee43d55d1c" targetNamespace="http://schemas.microsoft.com/office/2006/metadata/properties" ma:root="true" ma:fieldsID="d01adb29e71ed870df0688fded3de582" ns2:_="" ns3:_="">
    <xsd:import namespace="b17c8f57-d5a2-4476-ad19-6366d61ed755"/>
    <xsd:import namespace="dc9bd944-225f-43f1-96dc-d5ee43d55d1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7c8f57-d5a2-4476-ad19-6366d61ed7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614D725-2C21-4C66-9CD4-8D38560013A8}">
  <ds:schemaRefs>
    <ds:schemaRef ds:uri="http://schemas.microsoft.com/sharepoint/v3/contenttype/forms"/>
  </ds:schemaRefs>
</ds:datastoreItem>
</file>

<file path=customXml/itemProps2.xml><?xml version="1.0" encoding="utf-8"?>
<ds:datastoreItem xmlns:ds="http://schemas.openxmlformats.org/officeDocument/2006/customXml" ds:itemID="{85CA48D5-CF87-4E62-9CFA-B8134F07C6D3}">
  <ds:schemaRefs>
    <ds:schemaRef ds:uri="http://schemas.microsoft.com/office/2006/metadata/longProperties"/>
  </ds:schemaRefs>
</ds:datastoreItem>
</file>

<file path=customXml/itemProps3.xml><?xml version="1.0" encoding="utf-8"?>
<ds:datastoreItem xmlns:ds="http://schemas.openxmlformats.org/officeDocument/2006/customXml" ds:itemID="{B1B18B3D-5C68-4030-BEF3-6F927E24DA37}">
  <ds:schemaRefs>
    <ds:schemaRef ds:uri="http://purl.org/dc/elements/1.1/"/>
    <ds:schemaRef ds:uri="dc9bd944-225f-43f1-96dc-d5ee43d55d1c"/>
    <ds:schemaRef ds:uri="http://www.w3.org/XML/1998/namespace"/>
    <ds:schemaRef ds:uri="b17c8f57-d5a2-4476-ad19-6366d61ed755"/>
    <ds:schemaRef ds:uri="http://schemas.microsoft.com/office/2006/documentManagement/types"/>
    <ds:schemaRef ds:uri="http://schemas.microsoft.com/office/2006/metadata/properties"/>
    <ds:schemaRef ds:uri="http://purl.org/dc/terms/"/>
    <ds:schemaRef ds:uri="http://schemas.microsoft.com/office/infopath/2007/PartnerControls"/>
    <ds:schemaRef ds:uri="http://schemas.openxmlformats.org/package/2006/metadata/core-properties"/>
    <ds:schemaRef ds:uri="http://purl.org/dc/dcmitype/"/>
  </ds:schemaRefs>
</ds:datastoreItem>
</file>

<file path=customXml/itemProps4.xml><?xml version="1.0" encoding="utf-8"?>
<ds:datastoreItem xmlns:ds="http://schemas.openxmlformats.org/officeDocument/2006/customXml" ds:itemID="{7C929F17-7065-44D4-BAC9-30D6CA7CBC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7c8f57-d5a2-4476-ad19-6366d61ed755"/>
    <ds:schemaRef ds:uri="dc9bd944-225f-43f1-96dc-d5ee43d55d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KS3 PD Materials PPT template TO USE</Template>
  <TotalTime>521</TotalTime>
  <Words>9841</Words>
  <Application>Microsoft Office PowerPoint</Application>
  <PresentationFormat>Widescreen</PresentationFormat>
  <Paragraphs>1038</Paragraphs>
  <Slides>50</Slides>
  <Notes>41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Arial</vt:lpstr>
      <vt:lpstr>Calibri</vt:lpstr>
      <vt:lpstr>Cambria Math</vt:lpstr>
      <vt:lpstr>Myriad Pro</vt:lpstr>
      <vt:lpstr>Symbol</vt:lpstr>
      <vt:lpstr>Times New Roman</vt:lpstr>
      <vt:lpstr>Custom Design</vt:lpstr>
      <vt:lpstr>Understanding solutions balance an equation</vt:lpstr>
      <vt:lpstr>About this resource</vt:lpstr>
      <vt:lpstr>About this resource</vt:lpstr>
      <vt:lpstr>Where does this fit in?</vt:lpstr>
      <vt:lpstr>Where does this fit in?</vt:lpstr>
      <vt:lpstr>What do students need to understand?</vt:lpstr>
      <vt:lpstr>Why is this key idea important? (1)</vt:lpstr>
      <vt:lpstr>Why is this key idea important? (2)</vt:lpstr>
      <vt:lpstr>Prior learning</vt:lpstr>
      <vt:lpstr>Prior learning</vt:lpstr>
      <vt:lpstr>Checking prior learning</vt:lpstr>
      <vt:lpstr>Checking prior learning</vt:lpstr>
      <vt:lpstr>Common difficulties and misconceptions</vt:lpstr>
      <vt:lpstr>Common difficulties and misconceptions (1)</vt:lpstr>
      <vt:lpstr>Common difficulties and misconceptions (2)</vt:lpstr>
      <vt:lpstr>Common difficulties and misconceptions (2 cont’d)</vt:lpstr>
      <vt:lpstr>Understand that the solution to an equation is a particular snapshot of a relationship between a variable and an expression</vt:lpstr>
      <vt:lpstr>PowerPoint Presentation</vt:lpstr>
      <vt:lpstr>PowerPoint Presentation</vt:lpstr>
      <vt:lpstr>Understand that the solution to an equation is a particular snapshot of a relationship between a variable and an expression</vt:lpstr>
      <vt:lpstr>PowerPoint Presentation</vt:lpstr>
      <vt:lpstr>Understand that the solution to an equation is a particular snapshot of a relationship between a variable and an expression</vt:lpstr>
      <vt:lpstr>PowerPoint Presentation</vt:lpstr>
      <vt:lpstr>Understand that the solution to an equation is a particular snapshot of a relationship between a variable and an expression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Reflection questions</vt:lpstr>
      <vt:lpstr>PowerPoint Presentation</vt:lpstr>
      <vt:lpstr>Appendices</vt:lpstr>
      <vt:lpstr>Key vocabulary </vt:lpstr>
      <vt:lpstr>Representations and structure</vt:lpstr>
      <vt:lpstr>Previous learning (1)</vt:lpstr>
      <vt:lpstr>Previous learning (2)</vt:lpstr>
      <vt:lpstr>Future learning</vt:lpstr>
      <vt:lpstr>Library of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solutions balance an equation</dc:title>
  <dc:creator>Rebecca Donaldson</dc:creator>
  <cp:lastModifiedBy>Steve McCormack</cp:lastModifiedBy>
  <cp:revision>3</cp:revision>
  <dcterms:created xsi:type="dcterms:W3CDTF">2021-04-26T12:44:55Z</dcterms:created>
  <dcterms:modified xsi:type="dcterms:W3CDTF">2021-09-21T07:27:20Z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Natasha Chippendale</vt:lpwstr>
  </property>
  <property fmtid="{D5CDD505-2E9C-101B-9397-08002B2CF9AE}" pid="3" name="display_urn:schemas-microsoft-com:office:office#Author">
    <vt:lpwstr>Natasha Chippendale</vt:lpwstr>
  </property>
  <property fmtid="{D5CDD505-2E9C-101B-9397-08002B2CF9AE}" pid="4" name="Order">
    <vt:lpwstr>148500.000000000</vt:lpwstr>
  </property>
  <property fmtid="{D5CDD505-2E9C-101B-9397-08002B2CF9AE}" pid="5" name="ContentTypeId">
    <vt:lpwstr>0x010100D33BD7AB7B8D684D85F4D49CC0D05EEF</vt:lpwstr>
  </property>
</Properties>
</file>