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8"/>
  </p:notesMasterIdLst>
  <p:sldIdLst>
    <p:sldId id="465" r:id="rId5"/>
    <p:sldId id="258" r:id="rId6"/>
    <p:sldId id="470" r:id="rId7"/>
    <p:sldId id="489" r:id="rId8"/>
    <p:sldId id="476" r:id="rId9"/>
    <p:sldId id="492" r:id="rId10"/>
    <p:sldId id="493" r:id="rId11"/>
    <p:sldId id="490" r:id="rId12"/>
    <p:sldId id="491" r:id="rId13"/>
    <p:sldId id="469" r:id="rId14"/>
    <p:sldId id="453" r:id="rId15"/>
    <p:sldId id="466" r:id="rId16"/>
    <p:sldId id="4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70189-C5BE-4481-AC43-985BEE3DFD25}" v="1" dt="2021-02-17T12:49:17.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93" d="100"/>
          <a:sy n="93" d="100"/>
        </p:scale>
        <p:origin x="1446"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6</a:t>
            </a:fld>
            <a:endParaRPr lang="en-GB" dirty="0"/>
          </a:p>
        </p:txBody>
      </p:sp>
    </p:spTree>
    <p:extLst>
      <p:ext uri="{BB962C8B-B14F-4D97-AF65-F5344CB8AC3E}">
        <p14:creationId xmlns:p14="http://schemas.microsoft.com/office/powerpoint/2010/main" val="294788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err="1">
                <a:solidFill>
                  <a:schemeClr val="bg1"/>
                </a:solidFill>
                <a:latin typeface="Century Gothic" panose="020B0502020202020204" pitchFamily="34" charset="0"/>
              </a:rPr>
              <a:t>Numberblocks</a:t>
            </a:r>
            <a:endParaRPr lang="en-GB" sz="3600" b="1" dirty="0">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bbc.co.uk/iplayer/episodes/b08bzfnh/numberblocks?seriesId=b08bzg8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1 Episode 15</a:t>
            </a:r>
          </a:p>
          <a:p>
            <a:r>
              <a:rPr lang="en-US" dirty="0"/>
              <a:t>Hide and Seek </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79A584-656E-4394-A345-EB5B44CBE844}"/>
              </a:ext>
            </a:extLst>
          </p:cNvPr>
          <p:cNvPicPr>
            <a:picLocks noChangeAspect="1"/>
          </p:cNvPicPr>
          <p:nvPr/>
        </p:nvPicPr>
        <p:blipFill rotWithShape="1">
          <a:blip r:embed="rId2"/>
          <a:srcRect t="560" b="-1"/>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45A284-8DC3-429F-B1D5-F4B9F6D5AC7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F58D5E83-8D51-469B-9AD8-FFAD862E684E}"/>
              </a:ext>
            </a:extLst>
          </p:cNvPr>
          <p:cNvSpPr/>
          <p:nvPr/>
        </p:nvSpPr>
        <p:spPr>
          <a:xfrm>
            <a:off x="8479757" y="287370"/>
            <a:ext cx="3385672" cy="1760692"/>
          </a:xfrm>
          <a:prstGeom prst="wedgeRoundRectCallout">
            <a:avLst>
              <a:gd name="adj1" fmla="val -42707"/>
              <a:gd name="adj2" fmla="val 8043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Three and Two can join to make Five!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Another ME!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12995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US" sz="2000" dirty="0"/>
              <a:t>Find</a:t>
            </a:r>
            <a:r>
              <a:rPr lang="en-GB" sz="2000" dirty="0"/>
              <a:t> five small objects and put them into two piles. Can you see a pile of two and a pile of three? Or can you see four and one? Tell someone what you see.</a:t>
            </a:r>
          </a:p>
          <a:p>
            <a:pPr marL="0" indent="0">
              <a:lnSpc>
                <a:spcPct val="100000"/>
              </a:lnSpc>
              <a:spcBef>
                <a:spcPts val="0"/>
              </a:spcBef>
              <a:buNone/>
            </a:pPr>
            <a:endParaRPr lang="en-GB" sz="2000" dirty="0"/>
          </a:p>
          <a:p>
            <a:pPr>
              <a:lnSpc>
                <a:spcPct val="100000"/>
              </a:lnSpc>
              <a:spcBef>
                <a:spcPts val="0"/>
              </a:spcBef>
            </a:pPr>
            <a:r>
              <a:rPr lang="en-GB" sz="2000" dirty="0"/>
              <a:t>Draw a picture of five things which you can describe as ‘two and three’ or ‘one and four’. </a:t>
            </a:r>
            <a:br>
              <a:rPr lang="en-GB" sz="2000" dirty="0"/>
            </a:br>
            <a:r>
              <a:rPr lang="en-GB" sz="2000" dirty="0"/>
              <a:t>It could be…five cats, one big cat and four small cats; five flowers, one red flower and four yellow flowers; five children at the park, two children on the swing and three children on the slide.</a:t>
            </a:r>
          </a:p>
          <a:p>
            <a:pPr marL="0" indent="0">
              <a:lnSpc>
                <a:spcPct val="100000"/>
              </a:lnSpc>
              <a:spcBef>
                <a:spcPts val="0"/>
              </a:spcBef>
              <a:buNone/>
            </a:pPr>
            <a:endParaRPr lang="en-GB" sz="2000" dirty="0"/>
          </a:p>
          <a:p>
            <a:pPr>
              <a:lnSpc>
                <a:spcPct val="100000"/>
              </a:lnSpc>
              <a:spcBef>
                <a:spcPts val="0"/>
              </a:spcBef>
            </a:pPr>
            <a:r>
              <a:rPr lang="en-GB" sz="2000" dirty="0"/>
              <a:t>Show five on your fingers using two hands. Say whether you have four and one or two and three on each hand.</a:t>
            </a:r>
          </a:p>
          <a:p>
            <a:pPr marL="0" indent="0">
              <a:lnSpc>
                <a:spcPct val="100000"/>
              </a:lnSpc>
              <a:spcBef>
                <a:spcPts val="0"/>
              </a:spcBef>
              <a:buNone/>
            </a:pPr>
            <a:endParaRPr lang="en-GB" sz="2000" dirty="0"/>
          </a:p>
          <a:p>
            <a:pPr marL="342900" indent="-342900">
              <a:lnSpc>
                <a:spcPct val="100000"/>
              </a:lnSpc>
              <a:spcBef>
                <a:spcPts val="0"/>
              </a:spcBef>
              <a:buFont typeface="Arial" panose="020B0604020202020204" pitchFamily="34" charset="0"/>
              <a:buChar char="•"/>
            </a:pPr>
            <a:r>
              <a:rPr lang="en-GB" sz="2000" dirty="0"/>
              <a:t>Put some small objects into a box or under a cloth, put in your hand and take some of them out. Can you say how many are still in the box or under the cloth?</a:t>
            </a:r>
          </a:p>
          <a:p>
            <a:pPr marL="0" indent="0">
              <a:lnSpc>
                <a:spcPct val="100000"/>
              </a:lnSpc>
              <a:spcBef>
                <a:spcPts val="0"/>
              </a:spcBef>
              <a:buNone/>
            </a:pPr>
            <a:endParaRPr lang="en-GB" sz="2000" dirty="0"/>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1"/>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Number bonds to 5</a:t>
            </a:r>
          </a:p>
          <a:p>
            <a:pPr marL="0" indent="0">
              <a:lnSpc>
                <a:spcPct val="100000"/>
              </a:lnSpc>
              <a:spcBef>
                <a:spcPts val="0"/>
              </a:spcBef>
              <a:buNone/>
            </a:pPr>
            <a:r>
              <a:rPr lang="en-GB" dirty="0"/>
              <a:t>In this episode children can see how five can be split into different parts. They see that these parts can join together again to make five. So, one and four combine to make five, and three and two combine to make five. It does not matter which way these pairs of numbers combine, they always make five!</a:t>
            </a:r>
          </a:p>
          <a:p>
            <a:pPr marL="0" indent="0">
              <a:lnSpc>
                <a:spcPct val="100000"/>
              </a:lnSpc>
              <a:spcBef>
                <a:spcPts val="0"/>
              </a:spcBef>
              <a:buNone/>
            </a:pPr>
            <a:endParaRPr lang="en-GB" dirty="0"/>
          </a:p>
        </p:txBody>
      </p:sp>
      <p:sp>
        <p:nvSpPr>
          <p:cNvPr id="5" name="TextBox 4">
            <a:extLst>
              <a:ext uri="{FF2B5EF4-FFF2-40B4-BE49-F238E27FC236}">
                <a16:creationId xmlns:a16="http://schemas.microsoft.com/office/drawing/2014/main" id="{BC65B4E5-44C2-4B8E-AA22-1EB502A7CCEA}"/>
              </a:ext>
            </a:extLst>
          </p:cNvPr>
          <p:cNvSpPr txBox="1"/>
          <p:nvPr/>
        </p:nvSpPr>
        <p:spPr>
          <a:xfrm>
            <a:off x="618165" y="930787"/>
            <a:ext cx="10473388" cy="369332"/>
          </a:xfrm>
          <a:prstGeom prst="rect">
            <a:avLst/>
          </a:prstGeom>
          <a:noFill/>
        </p:spPr>
        <p:txBody>
          <a:bodyPr wrap="square">
            <a:spAutoFit/>
          </a:bodyPr>
          <a:lstStyle/>
          <a:p>
            <a:r>
              <a:rPr lang="en-GB" dirty="0"/>
              <a:t>To watch this episode, please go to</a:t>
            </a:r>
            <a:r>
              <a:rPr lang="en-GB" dirty="0">
                <a:hlinkClick r:id="rId3"/>
              </a:rPr>
              <a:t> </a:t>
            </a:r>
            <a:r>
              <a:rPr lang="en-GB" dirty="0">
                <a:hlinkClick r:id="rId4"/>
              </a:rPr>
              <a:t>BBC iPlayer - </a:t>
            </a:r>
            <a:r>
              <a:rPr lang="en-GB" dirty="0" err="1">
                <a:hlinkClick r:id="rId4"/>
              </a:rPr>
              <a:t>Numberblocks</a:t>
            </a:r>
            <a:r>
              <a:rPr lang="en-GB" dirty="0"/>
              <a:t>. Look for Series 1: Hide and Seek.</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a:t>
            </a:r>
            <a:r>
              <a:rPr lang="en-US" dirty="0" err="1"/>
              <a:t>maths</a:t>
            </a:r>
            <a:r>
              <a:rPr lang="en-US" dirty="0"/>
              <a:t>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034CB-9228-4484-9465-8E66001EB967}"/>
              </a:ext>
            </a:extLst>
          </p:cNvPr>
          <p:cNvPicPr>
            <a:picLocks noChangeAspect="1"/>
          </p:cNvPicPr>
          <p:nvPr/>
        </p:nvPicPr>
        <p:blipFill rotWithShape="1">
          <a:blip r:embed="rId2"/>
          <a:srcRect l="-1" r="356"/>
          <a:stretch/>
        </p:blipFill>
        <p:spPr>
          <a:xfrm>
            <a:off x="-1" y="0"/>
            <a:ext cx="12192001" cy="6858000"/>
          </a:xfrm>
          <a:prstGeom prst="rect">
            <a:avLst/>
          </a:prstGeom>
        </p:spPr>
      </p:pic>
      <p:sp>
        <p:nvSpPr>
          <p:cNvPr id="5" name="Speech Bubble: Rectangle with Corners Rounded 4">
            <a:extLst>
              <a:ext uri="{FF2B5EF4-FFF2-40B4-BE49-F238E27FC236}">
                <a16:creationId xmlns:a16="http://schemas.microsoft.com/office/drawing/2014/main" id="{2306AB3F-830C-4B64-9359-64BC8DD9D39F}"/>
              </a:ext>
            </a:extLst>
          </p:cNvPr>
          <p:cNvSpPr/>
          <p:nvPr/>
        </p:nvSpPr>
        <p:spPr>
          <a:xfrm>
            <a:off x="652928" y="505084"/>
            <a:ext cx="3842872" cy="1760692"/>
          </a:xfrm>
          <a:prstGeom prst="wedgeRoundRectCallout">
            <a:avLst>
              <a:gd name="adj1" fmla="val 42818"/>
              <a:gd name="adj2" fmla="val 10887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C</a:t>
            </a:r>
            <a:r>
              <a:rPr lang="en-GB" sz="2400" kern="0" dirty="0">
                <a:solidFill>
                  <a:prstClr val="white"/>
                </a:solidFill>
                <a:latin typeface="Century Gothic" panose="020B0502020202020204" pitchFamily="34" charset="0"/>
              </a:rPr>
              <a:t>an you help me find the other </a:t>
            </a:r>
            <a:r>
              <a:rPr lang="en-GB" sz="2400" kern="0" dirty="0" err="1">
                <a:solidFill>
                  <a:prstClr val="white"/>
                </a:solidFill>
                <a:latin typeface="Century Gothic" panose="020B0502020202020204" pitchFamily="34" charset="0"/>
              </a:rPr>
              <a:t>Numberblocks</a:t>
            </a:r>
            <a:r>
              <a:rPr lang="en-GB" sz="2400" kern="0" dirty="0">
                <a:solidFill>
                  <a:prstClr val="white"/>
                </a:solidFill>
                <a:latin typeface="Century Gothic" panose="020B0502020202020204" pitchFamily="34" charset="0"/>
              </a:rPr>
              <a:t> to make another ME?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6" name="Rectangle 5">
            <a:extLst>
              <a:ext uri="{FF2B5EF4-FFF2-40B4-BE49-F238E27FC236}">
                <a16:creationId xmlns:a16="http://schemas.microsoft.com/office/drawing/2014/main" id="{1DD26583-41C4-4328-8BEC-C77603447637}"/>
              </a:ext>
            </a:extLst>
          </p:cNvPr>
          <p:cNvSpPr/>
          <p:nvPr/>
        </p:nvSpPr>
        <p:spPr>
          <a:xfrm>
            <a:off x="4190400" y="6508800"/>
            <a:ext cx="3510769"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385647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7C0C99-DF18-42CE-8F44-757F098EE669}"/>
              </a:ext>
            </a:extLst>
          </p:cNvPr>
          <p:cNvPicPr>
            <a:picLocks noChangeAspect="1"/>
          </p:cNvPicPr>
          <p:nvPr/>
        </p:nvPicPr>
        <p:blipFill rotWithShape="1">
          <a:blip r:embed="rId2"/>
          <a:srcRect r="6371"/>
          <a:stretch/>
        </p:blipFill>
        <p:spPr>
          <a:xfrm>
            <a:off x="-1" y="0"/>
            <a:ext cx="12192001" cy="6876570"/>
          </a:xfrm>
          <a:prstGeom prst="rect">
            <a:avLst/>
          </a:prstGeom>
        </p:spPr>
      </p:pic>
      <p:sp>
        <p:nvSpPr>
          <p:cNvPr id="5" name="Rectangle 4">
            <a:extLst>
              <a:ext uri="{FF2B5EF4-FFF2-40B4-BE49-F238E27FC236}">
                <a16:creationId xmlns:a16="http://schemas.microsoft.com/office/drawing/2014/main" id="{EE63E64E-E08C-4C5C-B516-74EB95F572C3}"/>
              </a:ext>
            </a:extLst>
          </p:cNvPr>
          <p:cNvSpPr/>
          <p:nvPr/>
        </p:nvSpPr>
        <p:spPr>
          <a:xfrm>
            <a:off x="4190400" y="6508800"/>
            <a:ext cx="3510769"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366026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E14DF-624A-44DA-9EDA-5748AA040995}"/>
              </a:ext>
            </a:extLst>
          </p:cNvPr>
          <p:cNvPicPr>
            <a:picLocks noChangeAspect="1"/>
          </p:cNvPicPr>
          <p:nvPr/>
        </p:nvPicPr>
        <p:blipFill rotWithShape="1">
          <a:blip r:embed="rId3"/>
          <a:srcRect r="947"/>
          <a:stretch/>
        </p:blipFill>
        <p:spPr>
          <a:xfrm>
            <a:off x="0" y="0"/>
            <a:ext cx="12192000" cy="6955971"/>
          </a:xfrm>
          <a:prstGeom prst="rect">
            <a:avLst/>
          </a:prstGeom>
        </p:spPr>
      </p:pic>
      <p:sp>
        <p:nvSpPr>
          <p:cNvPr id="5" name="Rectangle 4">
            <a:extLst>
              <a:ext uri="{FF2B5EF4-FFF2-40B4-BE49-F238E27FC236}">
                <a16:creationId xmlns:a16="http://schemas.microsoft.com/office/drawing/2014/main" id="{BC3B4D93-097E-41D6-86CC-2D15A99E53D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1AC7A1EA-93CB-4B19-AACB-13EAD4C8513E}"/>
              </a:ext>
            </a:extLst>
          </p:cNvPr>
          <p:cNvSpPr/>
          <p:nvPr/>
        </p:nvSpPr>
        <p:spPr>
          <a:xfrm>
            <a:off x="8479757" y="287370"/>
            <a:ext cx="3385672" cy="1760692"/>
          </a:xfrm>
          <a:prstGeom prst="wedgeRoundRectCallout">
            <a:avLst>
              <a:gd name="adj1" fmla="val -42707"/>
              <a:gd name="adj2" fmla="val 8043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One and Four can join to make Five!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Another ME!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192274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DEDFCE-CB6F-49EC-B468-776FD5E7EB73}"/>
              </a:ext>
            </a:extLst>
          </p:cNvPr>
          <p:cNvPicPr>
            <a:picLocks noChangeAspect="1"/>
          </p:cNvPicPr>
          <p:nvPr/>
        </p:nvPicPr>
        <p:blipFill>
          <a:blip r:embed="rId2"/>
          <a:stretch>
            <a:fillRect/>
          </a:stretch>
        </p:blipFill>
        <p:spPr>
          <a:xfrm>
            <a:off x="0" y="0"/>
            <a:ext cx="12192000" cy="6905870"/>
          </a:xfrm>
          <a:prstGeom prst="rect">
            <a:avLst/>
          </a:prstGeom>
        </p:spPr>
      </p:pic>
      <p:sp>
        <p:nvSpPr>
          <p:cNvPr id="4" name="Speech Bubble: Rectangle with Corners Rounded 3">
            <a:extLst>
              <a:ext uri="{FF2B5EF4-FFF2-40B4-BE49-F238E27FC236}">
                <a16:creationId xmlns:a16="http://schemas.microsoft.com/office/drawing/2014/main" id="{D6F0AC3C-C340-4CD8-B8D6-01FA94F3D1C8}"/>
              </a:ext>
            </a:extLst>
          </p:cNvPr>
          <p:cNvSpPr/>
          <p:nvPr/>
        </p:nvSpPr>
        <p:spPr>
          <a:xfrm>
            <a:off x="8479757" y="287370"/>
            <a:ext cx="3385672" cy="1760692"/>
          </a:xfrm>
          <a:prstGeom prst="wedgeRoundRectCallout">
            <a:avLst>
              <a:gd name="adj1" fmla="val -42707"/>
              <a:gd name="adj2" fmla="val 8043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Four and One can join to make Five!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Another ME!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5" name="Rectangle 4">
            <a:extLst>
              <a:ext uri="{FF2B5EF4-FFF2-40B4-BE49-F238E27FC236}">
                <a16:creationId xmlns:a16="http://schemas.microsoft.com/office/drawing/2014/main" id="{8C40ED09-6ED5-4B9E-A751-A02DBBE0833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87671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652DDA-6FDB-436E-9767-25355110A7B4}"/>
              </a:ext>
            </a:extLst>
          </p:cNvPr>
          <p:cNvPicPr>
            <a:picLocks noChangeAspect="1"/>
          </p:cNvPicPr>
          <p:nvPr/>
        </p:nvPicPr>
        <p:blipFill rotWithShape="1">
          <a:blip r:embed="rId2"/>
          <a:srcRect r="752"/>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16300E8-6331-40E2-AE93-2CB25D18297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52803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E3202-4CB2-4021-BCD2-24647D65252D}"/>
              </a:ext>
            </a:extLst>
          </p:cNvPr>
          <p:cNvPicPr>
            <a:picLocks noChangeAspect="1"/>
          </p:cNvPicPr>
          <p:nvPr/>
        </p:nvPicPr>
        <p:blipFill>
          <a:blip r:embed="rId2"/>
          <a:stretch>
            <a:fillRect/>
          </a:stretch>
        </p:blipFill>
        <p:spPr>
          <a:xfrm>
            <a:off x="0" y="0"/>
            <a:ext cx="12192000" cy="6916736"/>
          </a:xfrm>
          <a:prstGeom prst="rect">
            <a:avLst/>
          </a:prstGeom>
        </p:spPr>
      </p:pic>
      <p:sp>
        <p:nvSpPr>
          <p:cNvPr id="2" name="Rectangle 1">
            <a:extLst>
              <a:ext uri="{FF2B5EF4-FFF2-40B4-BE49-F238E27FC236}">
                <a16:creationId xmlns:a16="http://schemas.microsoft.com/office/drawing/2014/main" id="{159A06D2-4B4F-4EB1-8ABE-83B1C890A00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Rectangle with Corners Rounded 4">
            <a:extLst>
              <a:ext uri="{FF2B5EF4-FFF2-40B4-BE49-F238E27FC236}">
                <a16:creationId xmlns:a16="http://schemas.microsoft.com/office/drawing/2014/main" id="{43322F41-8F5C-42F5-90BC-2A4808FE1203}"/>
              </a:ext>
            </a:extLst>
          </p:cNvPr>
          <p:cNvSpPr/>
          <p:nvPr/>
        </p:nvSpPr>
        <p:spPr>
          <a:xfrm>
            <a:off x="8479757" y="287370"/>
            <a:ext cx="3385672" cy="1760692"/>
          </a:xfrm>
          <a:prstGeom prst="wedgeRoundRectCallout">
            <a:avLst>
              <a:gd name="adj1" fmla="val -42707"/>
              <a:gd name="adj2" fmla="val 8043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white"/>
                </a:solidFill>
                <a:latin typeface="Century Gothic" panose="020B0502020202020204" pitchFamily="34" charset="0"/>
              </a:rPr>
              <a:t>Two and Three can join to make Five!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Another ME!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907656666"/>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4880</TotalTime>
  <Words>928</Words>
  <Application>Microsoft Office PowerPoint</Application>
  <PresentationFormat>Widescreen</PresentationFormat>
  <Paragraphs>61</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Myriad Pro</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391</cp:revision>
  <dcterms:created xsi:type="dcterms:W3CDTF">2018-02-20T10:26:52Z</dcterms:created>
  <dcterms:modified xsi:type="dcterms:W3CDTF">2021-02-22T11:19:06Z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