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4"/>
  </p:notesMasterIdLst>
  <p:sldIdLst>
    <p:sldId id="263" r:id="rId6"/>
    <p:sldId id="627" r:id="rId7"/>
    <p:sldId id="588" r:id="rId8"/>
    <p:sldId id="296" r:id="rId9"/>
    <p:sldId id="311" r:id="rId10"/>
    <p:sldId id="269" r:id="rId11"/>
    <p:sldId id="276" r:id="rId12"/>
    <p:sldId id="277" r:id="rId13"/>
    <p:sldId id="279" r:id="rId14"/>
    <p:sldId id="280" r:id="rId15"/>
    <p:sldId id="640" r:id="rId16"/>
    <p:sldId id="281" r:id="rId17"/>
    <p:sldId id="282" r:id="rId18"/>
    <p:sldId id="642" r:id="rId19"/>
    <p:sldId id="580" r:id="rId20"/>
    <p:sldId id="579" r:id="rId21"/>
    <p:sldId id="628" r:id="rId22"/>
    <p:sldId id="629" r:id="rId23"/>
    <p:sldId id="630" r:id="rId24"/>
    <p:sldId id="631" r:id="rId25"/>
    <p:sldId id="632" r:id="rId26"/>
    <p:sldId id="633" r:id="rId27"/>
    <p:sldId id="634" r:id="rId28"/>
    <p:sldId id="643" r:id="rId29"/>
    <p:sldId id="635" r:id="rId30"/>
    <p:sldId id="636" r:id="rId31"/>
    <p:sldId id="637" r:id="rId32"/>
    <p:sldId id="638" r:id="rId33"/>
    <p:sldId id="639" r:id="rId34"/>
    <p:sldId id="286" r:id="rId35"/>
    <p:sldId id="265" r:id="rId36"/>
    <p:sldId id="287" r:id="rId37"/>
    <p:sldId id="288" r:id="rId38"/>
    <p:sldId id="289" r:id="rId39"/>
    <p:sldId id="620" r:id="rId40"/>
    <p:sldId id="621" r:id="rId41"/>
    <p:sldId id="599" r:id="rId42"/>
    <p:sldId id="291" r:id="rId43"/>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81669" autoAdjust="0"/>
  </p:normalViewPr>
  <p:slideViewPr>
    <p:cSldViewPr>
      <p:cViewPr varScale="1">
        <p:scale>
          <a:sx n="59" d="100"/>
          <a:sy n="59" d="100"/>
        </p:scale>
        <p:origin x="1098"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6B141C59-57AA-4D25-A953-2B7C9264F12E}"/>
    <pc:docChg chg="modSld">
      <pc:chgData name="Rebecca Donaldson" userId="de1bd23b-13b3-40c7-98d3-b019b9d9da5e" providerId="ADAL" clId="{6B141C59-57AA-4D25-A953-2B7C9264F12E}" dt="2021-09-10T22:17:00.183" v="97" actId="20577"/>
      <pc:docMkLst>
        <pc:docMk/>
      </pc:docMkLst>
      <pc:sldChg chg="modNotesTx">
        <pc:chgData name="Rebecca Donaldson" userId="de1bd23b-13b3-40c7-98d3-b019b9d9da5e" providerId="ADAL" clId="{6B141C59-57AA-4D25-A953-2B7C9264F12E}" dt="2021-09-10T22:13:29.081" v="5"/>
        <pc:sldMkLst>
          <pc:docMk/>
          <pc:sldMk cId="2783938213" sldId="276"/>
        </pc:sldMkLst>
      </pc:sldChg>
      <pc:sldChg chg="modSp">
        <pc:chgData name="Rebecca Donaldson" userId="de1bd23b-13b3-40c7-98d3-b019b9d9da5e" providerId="ADAL" clId="{6B141C59-57AA-4D25-A953-2B7C9264F12E}" dt="2021-09-10T22:13:39.107" v="6" actId="11"/>
        <pc:sldMkLst>
          <pc:docMk/>
          <pc:sldMk cId="387169446" sldId="281"/>
        </pc:sldMkLst>
        <pc:spChg chg="mod">
          <ac:chgData name="Rebecca Donaldson" userId="de1bd23b-13b3-40c7-98d3-b019b9d9da5e" providerId="ADAL" clId="{6B141C59-57AA-4D25-A953-2B7C9264F12E}" dt="2021-09-10T22:13:39.107" v="6" actId="11"/>
          <ac:spMkLst>
            <pc:docMk/>
            <pc:sldMk cId="387169446" sldId="281"/>
            <ac:spMk id="4" creationId="{F119E42E-06D3-4962-8EB7-A909E87EEFF5}"/>
          </ac:spMkLst>
        </pc:spChg>
      </pc:sldChg>
      <pc:sldChg chg="modNotesTx">
        <pc:chgData name="Rebecca Donaldson" userId="de1bd23b-13b3-40c7-98d3-b019b9d9da5e" providerId="ADAL" clId="{6B141C59-57AA-4D25-A953-2B7C9264F12E}" dt="2021-09-10T22:14:02.083" v="21" actId="20577"/>
        <pc:sldMkLst>
          <pc:docMk/>
          <pc:sldMk cId="2445168101" sldId="282"/>
        </pc:sldMkLst>
      </pc:sldChg>
      <pc:sldChg chg="modSp mod modNotesTx">
        <pc:chgData name="Rebecca Donaldson" userId="de1bd23b-13b3-40c7-98d3-b019b9d9da5e" providerId="ADAL" clId="{6B141C59-57AA-4D25-A953-2B7C9264F12E}" dt="2021-09-10T22:14:26.385" v="29" actId="20577"/>
        <pc:sldMkLst>
          <pc:docMk/>
          <pc:sldMk cId="1972075379" sldId="579"/>
        </pc:sldMkLst>
        <pc:spChg chg="mod">
          <ac:chgData name="Rebecca Donaldson" userId="de1bd23b-13b3-40c7-98d3-b019b9d9da5e" providerId="ADAL" clId="{6B141C59-57AA-4D25-A953-2B7C9264F12E}" dt="2021-09-10T22:14:19.384" v="27" actId="122"/>
          <ac:spMkLst>
            <pc:docMk/>
            <pc:sldMk cId="1972075379" sldId="579"/>
            <ac:spMk id="17" creationId="{766A37F0-C091-4D52-B0C2-2EC8AAF83F97}"/>
          </ac:spMkLst>
        </pc:spChg>
      </pc:sldChg>
      <pc:sldChg chg="modSp mod">
        <pc:chgData name="Rebecca Donaldson" userId="de1bd23b-13b3-40c7-98d3-b019b9d9da5e" providerId="ADAL" clId="{6B141C59-57AA-4D25-A953-2B7C9264F12E}" dt="2021-09-10T22:13:04.735" v="4" actId="20577"/>
        <pc:sldMkLst>
          <pc:docMk/>
          <pc:sldMk cId="1738774180" sldId="627"/>
        </pc:sldMkLst>
        <pc:spChg chg="mod">
          <ac:chgData name="Rebecca Donaldson" userId="de1bd23b-13b3-40c7-98d3-b019b9d9da5e" providerId="ADAL" clId="{6B141C59-57AA-4D25-A953-2B7C9264F12E}" dt="2021-09-10T22:13:04.735" v="4" actId="20577"/>
          <ac:spMkLst>
            <pc:docMk/>
            <pc:sldMk cId="1738774180" sldId="627"/>
            <ac:spMk id="5" creationId="{F3AEFA3D-6E0E-40FE-BDA2-AC1662A877CD}"/>
          </ac:spMkLst>
        </pc:spChg>
      </pc:sldChg>
      <pc:sldChg chg="modSp mod modNotesTx">
        <pc:chgData name="Rebecca Donaldson" userId="de1bd23b-13b3-40c7-98d3-b019b9d9da5e" providerId="ADAL" clId="{6B141C59-57AA-4D25-A953-2B7C9264F12E}" dt="2021-09-10T22:14:44.444" v="32" actId="20577"/>
        <pc:sldMkLst>
          <pc:docMk/>
          <pc:sldMk cId="2775399849" sldId="629"/>
        </pc:sldMkLst>
        <pc:spChg chg="mod">
          <ac:chgData name="Rebecca Donaldson" userId="de1bd23b-13b3-40c7-98d3-b019b9d9da5e" providerId="ADAL" clId="{6B141C59-57AA-4D25-A953-2B7C9264F12E}" dt="2021-09-10T22:14:35.871" v="30" actId="403"/>
          <ac:spMkLst>
            <pc:docMk/>
            <pc:sldMk cId="2775399849" sldId="629"/>
            <ac:spMk id="6" creationId="{DA9D6F71-7FDE-4ED0-9913-4D5A70957D0F}"/>
          </ac:spMkLst>
        </pc:spChg>
      </pc:sldChg>
      <pc:sldChg chg="modNotesTx">
        <pc:chgData name="Rebecca Donaldson" userId="de1bd23b-13b3-40c7-98d3-b019b9d9da5e" providerId="ADAL" clId="{6B141C59-57AA-4D25-A953-2B7C9264F12E}" dt="2021-09-10T22:15:10.435" v="47" actId="20577"/>
        <pc:sldMkLst>
          <pc:docMk/>
          <pc:sldMk cId="3392116889" sldId="631"/>
        </pc:sldMkLst>
      </pc:sldChg>
      <pc:sldChg chg="modSp mod modNotesTx">
        <pc:chgData name="Rebecca Donaldson" userId="de1bd23b-13b3-40c7-98d3-b019b9d9da5e" providerId="ADAL" clId="{6B141C59-57AA-4D25-A953-2B7C9264F12E}" dt="2021-09-10T22:15:39.586" v="54" actId="20577"/>
        <pc:sldMkLst>
          <pc:docMk/>
          <pc:sldMk cId="892537944" sldId="633"/>
        </pc:sldMkLst>
        <pc:spChg chg="mod">
          <ac:chgData name="Rebecca Donaldson" userId="de1bd23b-13b3-40c7-98d3-b019b9d9da5e" providerId="ADAL" clId="{6B141C59-57AA-4D25-A953-2B7C9264F12E}" dt="2021-09-10T22:15:25.461" v="50" actId="14100"/>
          <ac:spMkLst>
            <pc:docMk/>
            <pc:sldMk cId="892537944" sldId="633"/>
            <ac:spMk id="6" creationId="{8155175A-F16C-48C5-B9E3-C0CC103331D2}"/>
          </ac:spMkLst>
        </pc:spChg>
        <pc:picChg chg="mod">
          <ac:chgData name="Rebecca Donaldson" userId="de1bd23b-13b3-40c7-98d3-b019b9d9da5e" providerId="ADAL" clId="{6B141C59-57AA-4D25-A953-2B7C9264F12E}" dt="2021-09-10T22:15:30.781" v="52" actId="1076"/>
          <ac:picMkLst>
            <pc:docMk/>
            <pc:sldMk cId="892537944" sldId="633"/>
            <ac:picMk id="7" creationId="{D02AA5F0-B86F-4282-83B6-99457081E764}"/>
          </ac:picMkLst>
        </pc:picChg>
        <pc:picChg chg="mod">
          <ac:chgData name="Rebecca Donaldson" userId="de1bd23b-13b3-40c7-98d3-b019b9d9da5e" providerId="ADAL" clId="{6B141C59-57AA-4D25-A953-2B7C9264F12E}" dt="2021-09-10T22:15:27.505" v="51" actId="1076"/>
          <ac:picMkLst>
            <pc:docMk/>
            <pc:sldMk cId="892537944" sldId="633"/>
            <ac:picMk id="8" creationId="{CC114F27-01C5-43A6-AFAA-8347F0764D2F}"/>
          </ac:picMkLst>
        </pc:picChg>
      </pc:sldChg>
      <pc:sldChg chg="modSp mod modNotesTx">
        <pc:chgData name="Rebecca Donaldson" userId="de1bd23b-13b3-40c7-98d3-b019b9d9da5e" providerId="ADAL" clId="{6B141C59-57AA-4D25-A953-2B7C9264F12E}" dt="2021-09-10T22:16:31.128" v="87" actId="20577"/>
        <pc:sldMkLst>
          <pc:docMk/>
          <pc:sldMk cId="1483724617" sldId="635"/>
        </pc:sldMkLst>
        <pc:spChg chg="mod">
          <ac:chgData name="Rebecca Donaldson" userId="de1bd23b-13b3-40c7-98d3-b019b9d9da5e" providerId="ADAL" clId="{6B141C59-57AA-4D25-A953-2B7C9264F12E}" dt="2021-09-10T22:16:13.394" v="74" actId="255"/>
          <ac:spMkLst>
            <pc:docMk/>
            <pc:sldMk cId="1483724617" sldId="635"/>
            <ac:spMk id="7" creationId="{147CE7BE-27CB-4E7F-AFFD-7BFD67AFB5D4}"/>
          </ac:spMkLst>
        </pc:spChg>
        <pc:spChg chg="mod">
          <ac:chgData name="Rebecca Donaldson" userId="de1bd23b-13b3-40c7-98d3-b019b9d9da5e" providerId="ADAL" clId="{6B141C59-57AA-4D25-A953-2B7C9264F12E}" dt="2021-09-10T22:15:58.345" v="60" actId="14100"/>
          <ac:spMkLst>
            <pc:docMk/>
            <pc:sldMk cId="1483724617" sldId="635"/>
            <ac:spMk id="50" creationId="{61E2623B-6A93-4AEB-A8B4-E5B12252BAED}"/>
          </ac:spMkLst>
        </pc:spChg>
        <pc:picChg chg="mod">
          <ac:chgData name="Rebecca Donaldson" userId="de1bd23b-13b3-40c7-98d3-b019b9d9da5e" providerId="ADAL" clId="{6B141C59-57AA-4D25-A953-2B7C9264F12E}" dt="2021-09-10T22:16:01.697" v="71" actId="1036"/>
          <ac:picMkLst>
            <pc:docMk/>
            <pc:sldMk cId="1483724617" sldId="635"/>
            <ac:picMk id="8" creationId="{72AEB6A1-042B-4872-A136-31BCFE680947}"/>
          </ac:picMkLst>
        </pc:picChg>
      </pc:sldChg>
      <pc:sldChg chg="modNotesTx">
        <pc:chgData name="Rebecca Donaldson" userId="de1bd23b-13b3-40c7-98d3-b019b9d9da5e" providerId="ADAL" clId="{6B141C59-57AA-4D25-A953-2B7C9264F12E}" dt="2021-09-10T22:16:42.010" v="91" actId="20577"/>
        <pc:sldMkLst>
          <pc:docMk/>
          <pc:sldMk cId="3772298284" sldId="637"/>
        </pc:sldMkLst>
      </pc:sldChg>
      <pc:sldChg chg="modSp mod modNotesTx">
        <pc:chgData name="Rebecca Donaldson" userId="de1bd23b-13b3-40c7-98d3-b019b9d9da5e" providerId="ADAL" clId="{6B141C59-57AA-4D25-A953-2B7C9264F12E}" dt="2021-09-10T22:17:00.183" v="97" actId="20577"/>
        <pc:sldMkLst>
          <pc:docMk/>
          <pc:sldMk cId="1912314897" sldId="639"/>
        </pc:sldMkLst>
        <pc:spChg chg="mod">
          <ac:chgData name="Rebecca Donaldson" userId="de1bd23b-13b3-40c7-98d3-b019b9d9da5e" providerId="ADAL" clId="{6B141C59-57AA-4D25-A953-2B7C9264F12E}" dt="2021-09-10T22:16:52.569" v="94" actId="255"/>
          <ac:spMkLst>
            <pc:docMk/>
            <pc:sldMk cId="1912314897" sldId="639"/>
            <ac:spMk id="6" creationId="{0B11AA6B-72F1-4220-AFED-6C89D9E7EED4}"/>
          </ac:spMkLst>
        </pc:spChg>
      </pc:sldChg>
      <pc:sldChg chg="modNotesTx">
        <pc:chgData name="Rebecca Donaldson" userId="de1bd23b-13b3-40c7-98d3-b019b9d9da5e" providerId="ADAL" clId="{6B141C59-57AA-4D25-A953-2B7C9264F12E}" dt="2021-09-10T22:14:05.203" v="23" actId="20577"/>
        <pc:sldMkLst>
          <pc:docMk/>
          <pc:sldMk cId="2051050556" sldId="642"/>
        </pc:sldMkLst>
      </pc:sldChg>
    </pc:docChg>
  </pc:docChgLst>
  <pc:docChgLst>
    <pc:chgData name="Steve McCormack" userId="a36034f6-e157-44c0-92e0-583c4185333c" providerId="ADAL" clId="{47328541-66DD-418C-9871-C006017F6E07}"/>
    <pc:docChg chg="custSel modSld">
      <pc:chgData name="Steve McCormack" userId="a36034f6-e157-44c0-92e0-583c4185333c" providerId="ADAL" clId="{47328541-66DD-418C-9871-C006017F6E07}" dt="2021-09-21T10:46:03.674" v="14" actId="6549"/>
      <pc:docMkLst>
        <pc:docMk/>
      </pc:docMkLst>
      <pc:sldChg chg="modSp mod">
        <pc:chgData name="Steve McCormack" userId="a36034f6-e157-44c0-92e0-583c4185333c" providerId="ADAL" clId="{47328541-66DD-418C-9871-C006017F6E07}" dt="2021-09-21T10:45:39.034" v="6" actId="6549"/>
        <pc:sldMkLst>
          <pc:docMk/>
          <pc:sldMk cId="1792976774" sldId="288"/>
        </pc:sldMkLst>
        <pc:spChg chg="mod">
          <ac:chgData name="Steve McCormack" userId="a36034f6-e157-44c0-92e0-583c4185333c" providerId="ADAL" clId="{47328541-66DD-418C-9871-C006017F6E07}" dt="2021-09-21T10:45:39.034" v="6" actId="6549"/>
          <ac:spMkLst>
            <pc:docMk/>
            <pc:sldMk cId="1792976774" sldId="288"/>
            <ac:spMk id="2" creationId="{3D3B0D61-9420-4B06-8555-667429430C87}"/>
          </ac:spMkLst>
        </pc:spChg>
      </pc:sldChg>
      <pc:sldChg chg="modSp mod">
        <pc:chgData name="Steve McCormack" userId="a36034f6-e157-44c0-92e0-583c4185333c" providerId="ADAL" clId="{47328541-66DD-418C-9871-C006017F6E07}" dt="2021-09-21T10:46:03.674" v="14" actId="6549"/>
        <pc:sldMkLst>
          <pc:docMk/>
          <pc:sldMk cId="309275939" sldId="291"/>
        </pc:sldMkLst>
        <pc:spChg chg="mod">
          <ac:chgData name="Steve McCormack" userId="a36034f6-e157-44c0-92e0-583c4185333c" providerId="ADAL" clId="{47328541-66DD-418C-9871-C006017F6E07}" dt="2021-09-21T10:46:03.674" v="14" actId="6549"/>
          <ac:spMkLst>
            <pc:docMk/>
            <pc:sldMk cId="309275939" sldId="291"/>
            <ac:spMk id="2" creationId="{2FC8153A-3089-4481-8DDB-FCA2DBF5BD26}"/>
          </ac:spMkLst>
        </pc:spChg>
      </pc:sldChg>
      <pc:sldChg chg="modSp mod">
        <pc:chgData name="Steve McCormack" userId="a36034f6-e157-44c0-92e0-583c4185333c" providerId="ADAL" clId="{47328541-66DD-418C-9871-C006017F6E07}" dt="2021-09-21T10:45:55.913" v="12" actId="6549"/>
        <pc:sldMkLst>
          <pc:docMk/>
          <pc:sldMk cId="3647766885" sldId="599"/>
        </pc:sldMkLst>
        <pc:spChg chg="mod">
          <ac:chgData name="Steve McCormack" userId="a36034f6-e157-44c0-92e0-583c4185333c" providerId="ADAL" clId="{47328541-66DD-418C-9871-C006017F6E07}" dt="2021-09-21T10:45:55.913" v="12" actId="6549"/>
          <ac:spMkLst>
            <pc:docMk/>
            <pc:sldMk cId="3647766885" sldId="599"/>
            <ac:spMk id="2" creationId="{468AD34D-48AC-4C34-99A5-DF560A5DFC10}"/>
          </ac:spMkLst>
        </pc:spChg>
      </pc:sldChg>
      <pc:sldChg chg="modSp mod">
        <pc:chgData name="Steve McCormack" userId="a36034f6-e157-44c0-92e0-583c4185333c" providerId="ADAL" clId="{47328541-66DD-418C-9871-C006017F6E07}" dt="2021-09-21T10:45:47.467" v="8" actId="6549"/>
        <pc:sldMkLst>
          <pc:docMk/>
          <pc:sldMk cId="186735210" sldId="620"/>
        </pc:sldMkLst>
        <pc:spChg chg="mod">
          <ac:chgData name="Steve McCormack" userId="a36034f6-e157-44c0-92e0-583c4185333c" providerId="ADAL" clId="{47328541-66DD-418C-9871-C006017F6E07}" dt="2021-09-21T10:45:47.467" v="8" actId="6549"/>
          <ac:spMkLst>
            <pc:docMk/>
            <pc:sldMk cId="186735210" sldId="620"/>
            <ac:spMk id="2" creationId="{468AD34D-48AC-4C34-99A5-DF560A5DFC10}"/>
          </ac:spMkLst>
        </pc:spChg>
      </pc:sldChg>
      <pc:sldChg chg="modSp mod">
        <pc:chgData name="Steve McCormack" userId="a36034f6-e157-44c0-92e0-583c4185333c" providerId="ADAL" clId="{47328541-66DD-418C-9871-C006017F6E07}" dt="2021-09-21T10:45:51.452" v="10" actId="6549"/>
        <pc:sldMkLst>
          <pc:docMk/>
          <pc:sldMk cId="2098571705" sldId="621"/>
        </pc:sldMkLst>
        <pc:spChg chg="mod">
          <ac:chgData name="Steve McCormack" userId="a36034f6-e157-44c0-92e0-583c4185333c" providerId="ADAL" clId="{47328541-66DD-418C-9871-C006017F6E07}" dt="2021-09-21T10:45:51.452" v="10" actId="6549"/>
          <ac:spMkLst>
            <pc:docMk/>
            <pc:sldMk cId="2098571705" sldId="621"/>
            <ac:spMk id="2" creationId="{468AD34D-48AC-4C34-99A5-DF560A5DFC10}"/>
          </ac:spMkLst>
        </pc:spChg>
      </pc:sldChg>
      <pc:sldChg chg="modSp mod">
        <pc:chgData name="Steve McCormack" userId="a36034f6-e157-44c0-92e0-583c4185333c" providerId="ADAL" clId="{47328541-66DD-418C-9871-C006017F6E07}" dt="2021-09-21T10:45:03.726" v="4" actId="20577"/>
        <pc:sldMkLst>
          <pc:docMk/>
          <pc:sldMk cId="777958344" sldId="643"/>
        </pc:sldMkLst>
        <pc:spChg chg="mod">
          <ac:chgData name="Steve McCormack" userId="a36034f6-e157-44c0-92e0-583c4185333c" providerId="ADAL" clId="{47328541-66DD-418C-9871-C006017F6E07}" dt="2021-09-21T10:45:03.726" v="4" actId="20577"/>
          <ac:spMkLst>
            <pc:docMk/>
            <pc:sldMk cId="777958344" sldId="643"/>
            <ac:spMk id="6" creationId="{2B57B72E-B50F-42D2-AB99-91A92106BB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etm.org.uk/resources/5063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also be found on page 23 of the 6.1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85428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‘similar’ mean?</a:t>
            </a:r>
          </a:p>
          <a:p>
            <a:pPr>
              <a:spcBef>
                <a:spcPts val="400"/>
              </a:spcBef>
              <a:spcAft>
                <a:spcPts val="400"/>
              </a:spcAft>
            </a:pPr>
            <a:r>
              <a:rPr lang="en-GB" sz="1200" dirty="0">
                <a:solidFill>
                  <a:srgbClr val="008080"/>
                </a:solidFill>
                <a:latin typeface="Myriad Pro"/>
              </a:rPr>
              <a:t>How does the circle/smiley face help you to see where photos are </a:t>
            </a:r>
            <a:r>
              <a:rPr lang="en-GB" sz="1200" b="1" dirty="0">
                <a:solidFill>
                  <a:srgbClr val="008080"/>
                </a:solidFill>
                <a:latin typeface="Myriad Pro"/>
              </a:rPr>
              <a:t>not</a:t>
            </a:r>
            <a:r>
              <a:rPr lang="en-GB" sz="1200" dirty="0">
                <a:solidFill>
                  <a:srgbClr val="008080"/>
                </a:solidFill>
                <a:latin typeface="Myriad Pro"/>
              </a:rPr>
              <a:t> similar?</a:t>
            </a:r>
          </a:p>
          <a:p>
            <a:pPr>
              <a:spcBef>
                <a:spcPts val="400"/>
              </a:spcBef>
              <a:spcAft>
                <a:spcPts val="400"/>
              </a:spcAft>
            </a:pPr>
            <a:r>
              <a:rPr lang="en-GB" sz="1200" dirty="0">
                <a:solidFill>
                  <a:srgbClr val="008080"/>
                </a:solidFill>
                <a:latin typeface="Myriad Pro"/>
              </a:rPr>
              <a:t>Where the shapes are NOT similar, what would need to change to make them similar?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images in Example 1 are designed to prompt discussions about what can change and what has to stay the same for photos to be similar and the use of a regular shape, in this case a circle, means that distortions are easily seen. </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23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create some more triangles similar to A?</a:t>
            </a:r>
          </a:p>
          <a:p>
            <a:pPr>
              <a:spcBef>
                <a:spcPts val="400"/>
              </a:spcBef>
              <a:spcAft>
                <a:spcPts val="400"/>
              </a:spcAft>
            </a:pPr>
            <a:r>
              <a:rPr lang="en-GB" sz="1200" dirty="0">
                <a:solidFill>
                  <a:srgbClr val="008080"/>
                </a:solidFill>
                <a:latin typeface="Myriad Pro"/>
              </a:rPr>
              <a:t>How could you change your non-similar triangles to ensure that they are similar? Is there more than one way to do this?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introduction of dimensions in Example 2 requires students to go beyond intuitively recognising when shapes are congruent. The triangle support students’ awareness of what can change and appreciate the relationship between corresponding sides in similar shapes is multiplicative (triangles D, E and F) not additive (triangle C and G). </a:t>
            </a:r>
          </a:p>
          <a:p>
            <a:r>
              <a:rPr lang="en-GB" dirty="0"/>
              <a:t>Students’ thinking can be deepened by asking more probing questions such as: “find two triangles similar to triangle C”, “find two triangles similar to triangle E with </a:t>
            </a:r>
            <a:r>
              <a:rPr lang="en-GB"/>
              <a:t>non-integer values”.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606884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24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9054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i="1" dirty="0">
                <a:solidFill>
                  <a:srgbClr val="008080"/>
                </a:solidFill>
                <a:latin typeface="Myriad Pro"/>
              </a:rPr>
              <a:t>This slide is animated so as not to overwhelm students with too much information in one go.</a:t>
            </a: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Is adding 5 an appropriate method? Why does it work for one of the shapes?</a:t>
            </a:r>
          </a:p>
          <a:p>
            <a:pPr>
              <a:spcBef>
                <a:spcPts val="400"/>
              </a:spcBef>
              <a:spcAft>
                <a:spcPts val="400"/>
              </a:spcAft>
            </a:pPr>
            <a:r>
              <a:rPr lang="en-GB" sz="1200" dirty="0">
                <a:solidFill>
                  <a:srgbClr val="008080"/>
                </a:solidFill>
                <a:latin typeface="Myriad Pro"/>
              </a:rPr>
              <a:t>What happens when you use Emma’s method on the other shapes? Why does this happen? </a:t>
            </a:r>
          </a:p>
          <a:p>
            <a:pPr>
              <a:spcBef>
                <a:spcPts val="400"/>
              </a:spcBef>
              <a:spcAft>
                <a:spcPts val="400"/>
              </a:spcAft>
            </a:pPr>
            <a:r>
              <a:rPr lang="en-GB" sz="1200" dirty="0">
                <a:solidFill>
                  <a:srgbClr val="008080"/>
                </a:solidFill>
                <a:latin typeface="Myriad Pro"/>
              </a:rPr>
              <a:t>(An example of a possible outcome for Emma’s method on the L-shape is on page XX of the 6.1 Core Concept document)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3 draws attention to the importance of multiplicative rather than additive enlargement. The square is used here as an example of a context where an additive approach will create a similar shape. Attention could be drawn to this and students asked which other types of might this additive approach work for? The intention here is for students to understand this as a special case while the multiplicative approach will work for all situations. The L-shape provides a strong representation of what happens when an additive approach is used and you might like to ask groups of students to ‘enlarge’ each shape using each method so that this can be discussed. </a:t>
            </a: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3543547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24 and 25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1607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has Mary done to get the answer of 7? What should she do?</a:t>
            </a:r>
          </a:p>
          <a:p>
            <a:pPr>
              <a:spcBef>
                <a:spcPts val="400"/>
              </a:spcBef>
              <a:spcAft>
                <a:spcPts val="400"/>
              </a:spcAft>
            </a:pPr>
            <a:r>
              <a:rPr lang="en-GB" sz="1200" dirty="0">
                <a:solidFill>
                  <a:srgbClr val="008080"/>
                </a:solidFill>
                <a:latin typeface="Myriad Pro"/>
              </a:rPr>
              <a:t>What is the relationship between AC and CD? What should the relationship between WZ and YZ be?</a:t>
            </a:r>
          </a:p>
          <a:p>
            <a:pPr>
              <a:spcBef>
                <a:spcPts val="400"/>
              </a:spcBef>
              <a:spcAft>
                <a:spcPts val="400"/>
              </a:spcAft>
            </a:pPr>
            <a:r>
              <a:rPr lang="en-GB" sz="1200" dirty="0">
                <a:solidFill>
                  <a:srgbClr val="008080"/>
                </a:solidFill>
                <a:latin typeface="Myriad Pro"/>
              </a:rPr>
              <a:t>What is the relationship between AC and WZ? What should the relationship between CD and YZ be?</a:t>
            </a:r>
          </a:p>
          <a:p>
            <a:pPr>
              <a:spcBef>
                <a:spcPts val="400"/>
              </a:spcBef>
              <a:spcAft>
                <a:spcPts val="400"/>
              </a:spcAft>
            </a:pPr>
            <a:r>
              <a:rPr lang="en-GB" sz="1200" dirty="0">
                <a:solidFill>
                  <a:srgbClr val="008080"/>
                </a:solidFill>
                <a:latin typeface="Myriad Pro"/>
              </a:rPr>
              <a:t>Which relationship is easier to use to work out YZ?</a:t>
            </a:r>
          </a:p>
          <a:p>
            <a:pPr>
              <a:spcBef>
                <a:spcPts val="400"/>
              </a:spcBef>
              <a:spcAft>
                <a:spcPts val="400"/>
              </a:spcAft>
            </a:pPr>
            <a:r>
              <a:rPr lang="en-GB" sz="1200" dirty="0">
                <a:solidFill>
                  <a:srgbClr val="008080"/>
                </a:solidFill>
                <a:latin typeface="Myriad Pro"/>
              </a:rPr>
              <a:t>What is YZ?</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‘what it’s not’ question in Example 4 has been chosen to support students’ awareness that the relationships between similar shapes is multiplicative not additive and the scalar multiplier does not always have to be a whole number. In this particular case because the scalar multiplier is 1.5, Mary has incorrectly chosen an additive method of adding two to CD rather than finding the multiplier.</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264335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1322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r>
              <a:rPr lang="en-GB" sz="3600" b="0" dirty="0">
                <a:solidFill>
                  <a:srgbClr val="008080"/>
                </a:solidFill>
                <a:latin typeface="Myriad Pro"/>
              </a:rPr>
              <a:t>What is the relationship between side lengths </a:t>
            </a:r>
            <a:r>
              <a:rPr lang="en-GB" sz="3600" b="1" dirty="0">
                <a:solidFill>
                  <a:srgbClr val="008080"/>
                </a:solidFill>
                <a:latin typeface="Myriad Pro"/>
              </a:rPr>
              <a:t>within</a:t>
            </a:r>
            <a:r>
              <a:rPr lang="en-GB" sz="3600" b="0" dirty="0">
                <a:solidFill>
                  <a:srgbClr val="008080"/>
                </a:solidFill>
                <a:latin typeface="Myriad Pro"/>
              </a:rPr>
              <a:t> the shapes?</a:t>
            </a:r>
          </a:p>
          <a:p>
            <a:r>
              <a:rPr lang="en-GB" sz="3600" b="0" dirty="0">
                <a:solidFill>
                  <a:srgbClr val="008080"/>
                </a:solidFill>
                <a:latin typeface="Myriad Pro"/>
              </a:rPr>
              <a:t>What is the relationship between corresponding side lengths </a:t>
            </a:r>
            <a:r>
              <a:rPr lang="en-GB" sz="3600" b="1" dirty="0">
                <a:solidFill>
                  <a:srgbClr val="008080"/>
                </a:solidFill>
                <a:latin typeface="Myriad Pro"/>
              </a:rPr>
              <a:t>across </a:t>
            </a:r>
            <a:r>
              <a:rPr lang="en-GB" sz="3600" b="0" dirty="0">
                <a:solidFill>
                  <a:srgbClr val="008080"/>
                </a:solidFill>
                <a:latin typeface="Myriad Pro"/>
              </a:rPr>
              <a:t>the shapes?</a:t>
            </a:r>
          </a:p>
          <a:p>
            <a:r>
              <a:rPr lang="en-GB" sz="3600" b="0" dirty="0">
                <a:solidFill>
                  <a:srgbClr val="008080"/>
                </a:solidFill>
                <a:latin typeface="Myriad Pro"/>
              </a:rPr>
              <a:t>Which relationship is easier to use? Is it always the same relationship?</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r>
              <a:rPr lang="en-GB" sz="2000" dirty="0"/>
              <a:t>Example 5 is designed to raise students’ awareness of the relationship between sides within the same shape (functional multiplier) and between similar shapes (scalar multiplier). It is common for students to identify the scalar multiplier more easily, even when that offers a less ‘friendly’ calculation than to use the functional multiplier. In this case, working between the green and red rectangle is likely to be seen as simpler than working between the green and blue.</a:t>
            </a:r>
          </a:p>
          <a:p>
            <a:r>
              <a:rPr lang="en-GB" sz="3200" dirty="0">
                <a:solidFill>
                  <a:srgbClr val="000000"/>
                </a:solidFill>
                <a:effectLst/>
                <a:latin typeface="Calibri" panose="020F0502020204030204" pitchFamily="34" charset="0"/>
                <a:ea typeface="Calibri" panose="020F0502020204030204" pitchFamily="34" charset="0"/>
              </a:rPr>
              <a:t>Ratio tables are very powerful representations for students to notice and find both the scalar and the functional multipliers. See the next slide for some possible ratio tables you may wish to share with students to reinforce these relationships.</a:t>
            </a:r>
            <a:endParaRPr lang="en-GB" sz="2000"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85528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Geometry.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714056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t>
            </a:r>
            <a:r>
              <a:rPr lang="en-GB" b="1" dirty="0"/>
              <a:t>suggested questioning</a:t>
            </a:r>
            <a:r>
              <a:rPr lang="en-GB" b="0" dirty="0"/>
              <a:t> and </a:t>
            </a:r>
            <a:r>
              <a:rPr lang="en-GB" b="1" dirty="0"/>
              <a:t>things for you to think about</a:t>
            </a:r>
            <a:r>
              <a:rPr lang="en-GB" b="0" dirty="0"/>
              <a:t>, see the previous slide. This slide is animated so that two different ratio tables appear, demonstrating the scalar multiplier for green to red, and the functional multiplier for green to blue.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250128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25 and 26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2930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same/different about the enlarged triangles and the original triangles?</a:t>
            </a:r>
          </a:p>
          <a:p>
            <a:pPr>
              <a:spcBef>
                <a:spcPts val="400"/>
              </a:spcBef>
              <a:spcAft>
                <a:spcPts val="400"/>
              </a:spcAft>
            </a:pPr>
            <a:r>
              <a:rPr lang="en-GB" sz="1200" dirty="0">
                <a:solidFill>
                  <a:srgbClr val="008080"/>
                </a:solidFill>
                <a:latin typeface="Myriad Pro"/>
              </a:rPr>
              <a:t>How can you work out the scale factor?</a:t>
            </a:r>
          </a:p>
          <a:p>
            <a:pPr>
              <a:spcBef>
                <a:spcPts val="400"/>
              </a:spcBef>
              <a:spcAft>
                <a:spcPts val="400"/>
              </a:spcAft>
            </a:pPr>
            <a:r>
              <a:rPr lang="en-GB" sz="1200" dirty="0">
                <a:solidFill>
                  <a:srgbClr val="008080"/>
                </a:solidFill>
                <a:latin typeface="Myriad Pro"/>
              </a:rPr>
              <a:t>What types of triangles are these? How do you know?</a:t>
            </a:r>
          </a:p>
          <a:p>
            <a:pPr>
              <a:spcBef>
                <a:spcPts val="400"/>
              </a:spcBef>
              <a:spcAft>
                <a:spcPts val="400"/>
              </a:spcAft>
            </a:pPr>
            <a:r>
              <a:rPr lang="en-GB" sz="1200" dirty="0">
                <a:solidFill>
                  <a:srgbClr val="008080"/>
                </a:solidFill>
                <a:latin typeface="Myriad Pro"/>
              </a:rPr>
              <a:t>Are any rows similar to each other?</a:t>
            </a:r>
          </a:p>
          <a:p>
            <a:pPr>
              <a:spcBef>
                <a:spcPts val="400"/>
              </a:spcBef>
              <a:spcAft>
                <a:spcPts val="400"/>
              </a:spcAft>
            </a:pPr>
            <a:r>
              <a:rPr lang="en-GB" sz="1200" dirty="0">
                <a:solidFill>
                  <a:srgbClr val="008080"/>
                </a:solidFill>
                <a:latin typeface="Myriad Pro"/>
              </a:rPr>
              <a:t>Billy says “row 2 and 4 are both isosceles so they must be similar”. Do you agree?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Using the triangles in Example 2, students can investigate if angles are preserved in similar shapes. Example 6 is designed to support students’ awareness of angles being preserved while the lengths are scaled in similar shapes.</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3603642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26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1367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Why might Tom think this? Why is Tom wrong?</a:t>
            </a:r>
          </a:p>
          <a:p>
            <a:pPr>
              <a:spcBef>
                <a:spcPts val="400"/>
              </a:spcBef>
              <a:spcAft>
                <a:spcPts val="400"/>
              </a:spcAft>
            </a:pPr>
            <a:r>
              <a:rPr lang="en-GB" sz="1200" dirty="0">
                <a:solidFill>
                  <a:srgbClr val="008080"/>
                </a:solidFill>
                <a:latin typeface="Myriad Pro"/>
              </a:rPr>
              <a:t>What would have to happen if ABC is doubled? Why is this?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‘what it’s not’ question in Example 7 is designed to challenge student’s appreciation of angle preservation in similar shapes. In isolation, angle ABC can be doubled to 80</a:t>
            </a:r>
            <a:r>
              <a:rPr lang="en-GB" dirty="0">
                <a:latin typeface="Times New Roman" panose="02020603050405020304" pitchFamily="18" charset="0"/>
                <a:cs typeface="Times New Roman" panose="02020603050405020304" pitchFamily="18" charset="0"/>
              </a:rPr>
              <a:t>°</a:t>
            </a:r>
            <a:r>
              <a:rPr lang="en-GB" dirty="0"/>
              <a:t> and still be a reasonable value for an angle in a triangle. However, if the same logic was applied to the other two angles, the angle sum would now be greater than 180</a:t>
            </a:r>
            <a:r>
              <a:rPr lang="en-GB" dirty="0">
                <a:latin typeface="Times New Roman" panose="02020603050405020304" pitchFamily="18" charset="0"/>
                <a:cs typeface="Times New Roman" panose="02020603050405020304" pitchFamily="18" charset="0"/>
              </a:rPr>
              <a:t>°.</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760222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27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255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7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Multiplicative Reasoning 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On page X of the 6.1 Core Concept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NCETM’s guidance on ‘Using representations at KS3’</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1549457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259117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have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26263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A more detailed overview of the core concept of Geometrical properties can be found on pages 8-11 of the 6.1 Core Concept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6.1.1 Understand and use angle properties – page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6.1.2 Understand and use similarity and congruence – page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6.1.3 Understand and use Pythagoras’ theorem – pages 9-11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pPr>
              <a:spcBef>
                <a:spcPts val="400"/>
              </a:spcBef>
              <a:spcAft>
                <a:spcPts val="400"/>
              </a:spcAft>
            </a:pPr>
            <a:endParaRPr lang="en-GB" sz="18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You can find further details regarding prior learning in the following segment of the </a:t>
            </a:r>
            <a:r>
              <a:rPr lang="en-GB" sz="1800" u="sng" dirty="0">
                <a:solidFill>
                  <a:srgbClr val="0563C1"/>
                </a:solidFill>
                <a:effectLst/>
                <a:latin typeface="Myriad Pro"/>
                <a:ea typeface="Calibri" panose="020F0502020204030204" pitchFamily="34" charset="0"/>
                <a:cs typeface="Times New Roman" panose="02020603050405020304" pitchFamily="18" charset="0"/>
                <a:hlinkClick r:id="rId3"/>
              </a:rPr>
              <a:t>NCETM primary mastery professional development materials</a:t>
            </a:r>
            <a:r>
              <a:rPr lang="en-GB" sz="1800" baseline="30000" dirty="0">
                <a:effectLst/>
                <a:latin typeface="Myriad Pro"/>
                <a:ea typeface="Calibri" panose="020F0502020204030204" pitchFamily="34" charset="0"/>
                <a:cs typeface="Times New Roman" panose="02020603050405020304" pitchFamily="18" charset="0"/>
              </a:rPr>
              <a:t>1</a:t>
            </a:r>
            <a:r>
              <a:rPr lang="en-GB" sz="1800" dirty="0">
                <a:effectLst/>
                <a:latin typeface="Myriad Pro"/>
                <a:ea typeface="Calibri" panose="020F0502020204030204" pitchFamily="34" charset="0"/>
                <a:cs typeface="Times New Roman" panose="02020603050405020304" pitchFamily="18" charset="0"/>
              </a:rPr>
              <a:t>:</a:t>
            </a:r>
          </a:p>
          <a:p>
            <a:pPr marL="342900" lvl="0" indent="-342900">
              <a:spcBef>
                <a:spcPts val="400"/>
              </a:spcBef>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6 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a:t>
            </a:r>
            <a:r>
              <a:rPr lang="en-GB" sz="1800" dirty="0">
                <a:effectLst/>
                <a:latin typeface="Myriad Pro"/>
                <a:ea typeface="Calibri" panose="020F0502020204030204" pitchFamily="34" charset="0"/>
                <a:cs typeface="Times New Roman" panose="02020603050405020304" pitchFamily="18" charset="0"/>
              </a:rPr>
              <a:t>2017 Key Stage 2 Mathematics  Paper 2: reasoning, Question 22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a:t>
            </a:r>
            <a:r>
              <a:rPr lang="en-GB" sz="1800" dirty="0">
                <a:effectLst/>
                <a:latin typeface="Myriad Pro"/>
                <a:ea typeface="Calibri" panose="020F0502020204030204" pitchFamily="34" charset="0"/>
                <a:cs typeface="Times New Roman" panose="02020603050405020304" pitchFamily="18" charset="0"/>
              </a:rPr>
              <a:t>2018 Key Stage 2 Mathematics  Paper 3: reasoning, Question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58847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23 of the 6.1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hyperlink" Target="https://www.ncetm.org.uk/media/hwfluxcs/ncetm_ks3_cc_6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hwfluxcs/ncetm_ks3_cc_6_1.pdf" TargetMode="External"/><Relationship Id="rId4" Type="http://schemas.openxmlformats.org/officeDocument/2006/relationships/hyperlink" Target="https://www.ncetm.org.uk/media/yn5peevc/ncetm_ks3_theme_6.pdf" TargetMode="External"/><Relationship Id="rId9" Type="http://schemas.openxmlformats.org/officeDocument/2006/relationships/hyperlink" Target="https://www.gov.uk/government/collections/national-curriculum-assessments-practice-materials#key-stage-2-past-pap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hwfluxcs/ncetm_ks3_cc_6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636915"/>
            <a:ext cx="6049764" cy="648071"/>
          </a:xfrm>
        </p:spPr>
        <p:txBody>
          <a:bodyPr/>
          <a:lstStyle/>
          <a:p>
            <a:r>
              <a:rPr lang="en-GB" dirty="0"/>
              <a:t>Similar Shapes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6.1 Geometrical properties)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p:txBody>
          <a:bodyPr/>
          <a:lstStyle/>
          <a:p>
            <a:pPr marL="0" indent="0">
              <a:buNone/>
            </a:pPr>
            <a:r>
              <a:rPr lang="en-GB" dirty="0">
                <a:solidFill>
                  <a:srgbClr val="00628C"/>
                </a:solidFill>
              </a:rPr>
              <a:t>a) </a:t>
            </a:r>
            <a:r>
              <a:rPr lang="en-GB" dirty="0"/>
              <a:t>Here are two similar right-angled triangles. Write the ratio of side a to side b.</a:t>
            </a:r>
          </a:p>
        </p:txBody>
      </p:sp>
      <p:pic>
        <p:nvPicPr>
          <p:cNvPr id="5" name="Picture 4">
            <a:extLst>
              <a:ext uri="{FF2B5EF4-FFF2-40B4-BE49-F238E27FC236}">
                <a16:creationId xmlns:a16="http://schemas.microsoft.com/office/drawing/2014/main" id="{A55939F7-FEE7-4DBE-897E-9883C43AFFE1}"/>
              </a:ext>
            </a:extLst>
          </p:cNvPr>
          <p:cNvPicPr>
            <a:picLocks noChangeAspect="1"/>
          </p:cNvPicPr>
          <p:nvPr/>
        </p:nvPicPr>
        <p:blipFill rotWithShape="1">
          <a:blip r:embed="rId3">
            <a:extLst>
              <a:ext uri="{28A0092B-C50C-407E-A947-70E740481C1C}">
                <a14:useLocalDpi xmlns:a14="http://schemas.microsoft.com/office/drawing/2010/main" val="0"/>
              </a:ext>
            </a:extLst>
          </a:blip>
          <a:srcRect b="6566"/>
          <a:stretch/>
        </p:blipFill>
        <p:spPr bwMode="auto">
          <a:xfrm>
            <a:off x="911424" y="2348880"/>
            <a:ext cx="10083824" cy="2819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609600" y="1556792"/>
            <a:ext cx="4622304" cy="3888432"/>
          </a:xfrm>
        </p:spPr>
        <p:txBody>
          <a:bodyPr/>
          <a:lstStyle/>
          <a:p>
            <a:pPr marL="0" indent="0">
              <a:buNone/>
            </a:pPr>
            <a:r>
              <a:rPr lang="en-GB" dirty="0">
                <a:solidFill>
                  <a:srgbClr val="00628C"/>
                </a:solidFill>
              </a:rPr>
              <a:t>b) </a:t>
            </a:r>
            <a:r>
              <a:rPr lang="en-GB" dirty="0"/>
              <a:t>The Angel of the North is a large statue in England. </a:t>
            </a:r>
          </a:p>
          <a:p>
            <a:pPr marL="0" indent="0">
              <a:buNone/>
            </a:pPr>
            <a:r>
              <a:rPr lang="en-GB" dirty="0"/>
              <a:t>It is 20 metres tall and 54 metres wide. </a:t>
            </a:r>
          </a:p>
          <a:p>
            <a:pPr marL="0" indent="0">
              <a:buNone/>
            </a:pPr>
            <a:r>
              <a:rPr lang="en-GB" dirty="0"/>
              <a:t>Ally makes a scale model of the Angel of the North.</a:t>
            </a:r>
          </a:p>
          <a:p>
            <a:pPr marL="0" indent="0">
              <a:buNone/>
            </a:pPr>
            <a:r>
              <a:rPr lang="en-GB" dirty="0"/>
              <a:t>Her model is 40 centimetres tall.</a:t>
            </a:r>
          </a:p>
          <a:p>
            <a:pPr marL="0" indent="0">
              <a:buNone/>
            </a:pPr>
            <a:r>
              <a:rPr lang="en-GB" dirty="0"/>
              <a:t>How wide is her model? </a:t>
            </a:r>
          </a:p>
          <a:p>
            <a:pPr marL="0" indent="0">
              <a:buNone/>
            </a:pPr>
            <a:endParaRPr lang="en-GB" dirty="0"/>
          </a:p>
        </p:txBody>
      </p:sp>
      <p:pic>
        <p:nvPicPr>
          <p:cNvPr id="7" name="Picture 6">
            <a:extLst>
              <a:ext uri="{FF2B5EF4-FFF2-40B4-BE49-F238E27FC236}">
                <a16:creationId xmlns:a16="http://schemas.microsoft.com/office/drawing/2014/main" id="{675D8FB0-FBBF-48BD-BD71-B798893F4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1556792"/>
            <a:ext cx="6453647" cy="2591036"/>
          </a:xfrm>
          <a:prstGeom prst="rect">
            <a:avLst/>
          </a:prstGeom>
        </p:spPr>
      </p:pic>
    </p:spTree>
    <p:extLst>
      <p:ext uri="{BB962C8B-B14F-4D97-AF65-F5344CB8AC3E}">
        <p14:creationId xmlns:p14="http://schemas.microsoft.com/office/powerpoint/2010/main" val="237136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2304256"/>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Recognising the multiplicative structure/finding the multipliers </a:t>
            </a:r>
          </a:p>
          <a:p>
            <a:pPr marL="457200" indent="-457200" fontAlgn="auto">
              <a:spcAft>
                <a:spcPts val="0"/>
              </a:spcAft>
              <a:buClrTx/>
              <a:buFont typeface="+mj-lt"/>
              <a:buAutoNum type="arabicParenR"/>
            </a:pPr>
            <a:r>
              <a:rPr lang="en-GB" dirty="0"/>
              <a:t>The mathematical definition of ‘similarity’</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96752"/>
            <a:ext cx="10972800" cy="4608512"/>
          </a:xfrm>
        </p:spPr>
        <p:txBody>
          <a:bodyPr>
            <a:normAutofit/>
          </a:bodyPr>
          <a:lstStyle/>
          <a:p>
            <a:r>
              <a:rPr lang="en-GB" dirty="0"/>
              <a:t>Students can intuitively recognise similar and congruent shapes without fully appreciating what can change and what has to stay the same for these properties to hold. It is important for students to go beyond their intuition and think deeply about the multiplicative relationships connecting the sides of similar shapes. </a:t>
            </a:r>
          </a:p>
          <a:p>
            <a:r>
              <a:rPr lang="en-GB" dirty="0"/>
              <a:t>Some students may have difficulties recognising the multiplicative structure and finding the multipliers, so resort to additive methods (see Examples 3 and 4). Some students may also not appreciate angle preservation in similar shapes (see Examples 6 and 7). </a:t>
            </a:r>
          </a:p>
        </p:txBody>
      </p:sp>
      <p:sp>
        <p:nvSpPr>
          <p:cNvPr id="7" name="Content Placeholder 2">
            <a:extLst>
              <a:ext uri="{FF2B5EF4-FFF2-40B4-BE49-F238E27FC236}">
                <a16:creationId xmlns:a16="http://schemas.microsoft.com/office/drawing/2014/main" id="{0969096E-263D-4B7B-BA1F-F4F361226211}"/>
              </a:ext>
            </a:extLst>
          </p:cNvPr>
          <p:cNvSpPr txBox="1">
            <a:spLocks/>
          </p:cNvSpPr>
          <p:nvPr/>
        </p:nvSpPr>
        <p:spPr>
          <a:xfrm>
            <a:off x="4511824" y="4553744"/>
            <a:ext cx="7344816" cy="146754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A ratio table is a powerful representation to explore and find the scalar and functional multipliers in similar shapes.</a:t>
            </a:r>
          </a:p>
          <a:p>
            <a:pPr fontAlgn="auto">
              <a:spcAft>
                <a:spcPts val="0"/>
              </a:spcAft>
              <a:buClrTx/>
            </a:pPr>
            <a:endParaRPr lang="en-GB" dirty="0"/>
          </a:p>
        </p:txBody>
      </p:sp>
      <p:pic>
        <p:nvPicPr>
          <p:cNvPr id="8" name="Picture 7">
            <a:extLst>
              <a:ext uri="{FF2B5EF4-FFF2-40B4-BE49-F238E27FC236}">
                <a16:creationId xmlns:a16="http://schemas.microsoft.com/office/drawing/2014/main" id="{7EEED1CF-CB82-48BA-B30A-AF97E73953C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55440" y="4409251"/>
            <a:ext cx="3553164" cy="2162105"/>
          </a:xfrm>
          <a:prstGeom prst="rect">
            <a:avLst/>
          </a:prstGeom>
        </p:spPr>
      </p:pic>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Some students have difficulties with the concept of similarity as they use the English dictionary definition of the word ‘similar’ – i.e. shapes with a resemblance in appearance without being identical – rather than the mathematical definition. </a:t>
            </a:r>
          </a:p>
          <a:p>
            <a:r>
              <a:rPr lang="en-GB" i="1" dirty="0"/>
              <a:t>“Similar shapes have corresponding sides proportional and corresponding angles equal.” </a:t>
            </a:r>
          </a:p>
        </p:txBody>
      </p:sp>
    </p:spTree>
    <p:extLst>
      <p:ext uri="{BB962C8B-B14F-4D97-AF65-F5344CB8AC3E}">
        <p14:creationId xmlns:p14="http://schemas.microsoft.com/office/powerpoint/2010/main" val="205105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the relationship between corresponding sides in similar shapes is multiplicative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8A822104-BBFE-4032-8750-D2AD337D59CB}"/>
              </a:ext>
            </a:extLst>
          </p:cNvPr>
          <p:cNvSpPr txBox="1"/>
          <p:nvPr/>
        </p:nvSpPr>
        <p:spPr>
          <a:xfrm>
            <a:off x="237191" y="1628800"/>
            <a:ext cx="3698569" cy="461665"/>
          </a:xfrm>
          <a:prstGeom prst="rect">
            <a:avLst/>
          </a:prstGeom>
          <a:noFill/>
        </p:spPr>
        <p:txBody>
          <a:bodyPr wrap="square">
            <a:spAutoFit/>
          </a:bodyPr>
          <a:lstStyle/>
          <a:p>
            <a:pPr>
              <a:buNone/>
            </a:pPr>
            <a:r>
              <a:rPr lang="en-GB" sz="2400" dirty="0"/>
              <a:t>Which photos are similar? </a:t>
            </a:r>
          </a:p>
        </p:txBody>
      </p:sp>
      <p:pic>
        <p:nvPicPr>
          <p:cNvPr id="4" name="Picture 3">
            <a:extLst>
              <a:ext uri="{FF2B5EF4-FFF2-40B4-BE49-F238E27FC236}">
                <a16:creationId xmlns:a16="http://schemas.microsoft.com/office/drawing/2014/main" id="{40E9A75F-F0DD-4C13-BF0C-96E05FC8601F}"/>
              </a:ext>
            </a:extLst>
          </p:cNvPr>
          <p:cNvPicPr>
            <a:picLocks noChangeAspect="1"/>
          </p:cNvPicPr>
          <p:nvPr/>
        </p:nvPicPr>
        <p:blipFill>
          <a:blip r:embed="rId3"/>
          <a:stretch>
            <a:fillRect/>
          </a:stretch>
        </p:blipFill>
        <p:spPr>
          <a:xfrm>
            <a:off x="2063553" y="3322483"/>
            <a:ext cx="1115664" cy="2194749"/>
          </a:xfrm>
          <a:prstGeom prst="rect">
            <a:avLst/>
          </a:prstGeom>
        </p:spPr>
      </p:pic>
      <p:pic>
        <p:nvPicPr>
          <p:cNvPr id="5" name="Picture 4">
            <a:extLst>
              <a:ext uri="{FF2B5EF4-FFF2-40B4-BE49-F238E27FC236}">
                <a16:creationId xmlns:a16="http://schemas.microsoft.com/office/drawing/2014/main" id="{9C982FA9-FA44-450A-8855-005A2EE74372}"/>
              </a:ext>
            </a:extLst>
          </p:cNvPr>
          <p:cNvPicPr>
            <a:picLocks noChangeAspect="1"/>
          </p:cNvPicPr>
          <p:nvPr/>
        </p:nvPicPr>
        <p:blipFill>
          <a:blip r:embed="rId4"/>
          <a:stretch>
            <a:fillRect/>
          </a:stretch>
        </p:blipFill>
        <p:spPr>
          <a:xfrm>
            <a:off x="3556856" y="2243395"/>
            <a:ext cx="2194749" cy="3273837"/>
          </a:xfrm>
          <a:prstGeom prst="rect">
            <a:avLst/>
          </a:prstGeom>
        </p:spPr>
      </p:pic>
      <p:pic>
        <p:nvPicPr>
          <p:cNvPr id="24" name="Picture 23">
            <a:extLst>
              <a:ext uri="{FF2B5EF4-FFF2-40B4-BE49-F238E27FC236}">
                <a16:creationId xmlns:a16="http://schemas.microsoft.com/office/drawing/2014/main" id="{2A1303CF-57EA-47F6-9CAE-268BC6AC8C3A}"/>
              </a:ext>
            </a:extLst>
          </p:cNvPr>
          <p:cNvPicPr>
            <a:picLocks noChangeAspect="1"/>
          </p:cNvPicPr>
          <p:nvPr/>
        </p:nvPicPr>
        <p:blipFill>
          <a:blip r:embed="rId5"/>
          <a:stretch>
            <a:fillRect/>
          </a:stretch>
        </p:blipFill>
        <p:spPr>
          <a:xfrm>
            <a:off x="6129244" y="4401568"/>
            <a:ext cx="585267" cy="1115664"/>
          </a:xfrm>
          <a:prstGeom prst="rect">
            <a:avLst/>
          </a:prstGeom>
        </p:spPr>
      </p:pic>
      <p:pic>
        <p:nvPicPr>
          <p:cNvPr id="25" name="Picture 24">
            <a:extLst>
              <a:ext uri="{FF2B5EF4-FFF2-40B4-BE49-F238E27FC236}">
                <a16:creationId xmlns:a16="http://schemas.microsoft.com/office/drawing/2014/main" id="{8A831144-EE53-47C2-9B37-ACD31AD65CD0}"/>
              </a:ext>
            </a:extLst>
          </p:cNvPr>
          <p:cNvPicPr>
            <a:picLocks noChangeAspect="1"/>
          </p:cNvPicPr>
          <p:nvPr/>
        </p:nvPicPr>
        <p:blipFill>
          <a:blip r:embed="rId6"/>
          <a:stretch>
            <a:fillRect/>
          </a:stretch>
        </p:blipFill>
        <p:spPr>
          <a:xfrm>
            <a:off x="7092150" y="3322483"/>
            <a:ext cx="786453" cy="2194749"/>
          </a:xfrm>
          <a:prstGeom prst="rect">
            <a:avLst/>
          </a:prstGeom>
        </p:spPr>
      </p:pic>
      <p:pic>
        <p:nvPicPr>
          <p:cNvPr id="26" name="Picture 25">
            <a:extLst>
              <a:ext uri="{FF2B5EF4-FFF2-40B4-BE49-F238E27FC236}">
                <a16:creationId xmlns:a16="http://schemas.microsoft.com/office/drawing/2014/main" id="{2D9DA77E-B888-4B5D-872C-F372FD5D0E82}"/>
              </a:ext>
            </a:extLst>
          </p:cNvPr>
          <p:cNvPicPr>
            <a:picLocks noChangeAspect="1"/>
          </p:cNvPicPr>
          <p:nvPr/>
        </p:nvPicPr>
        <p:blipFill>
          <a:blip r:embed="rId7"/>
          <a:stretch>
            <a:fillRect/>
          </a:stretch>
        </p:blipFill>
        <p:spPr>
          <a:xfrm>
            <a:off x="8256240" y="2682346"/>
            <a:ext cx="1444878" cy="2834886"/>
          </a:xfrm>
          <a:prstGeom prst="rect">
            <a:avLst/>
          </a:prstGeom>
        </p:spPr>
      </p:pic>
      <p:sp>
        <p:nvSpPr>
          <p:cNvPr id="27" name="TextBox 26">
            <a:extLst>
              <a:ext uri="{FF2B5EF4-FFF2-40B4-BE49-F238E27FC236}">
                <a16:creationId xmlns:a16="http://schemas.microsoft.com/office/drawing/2014/main" id="{C65BB4F5-6DC1-456E-A52C-E8A39408A86F}"/>
              </a:ext>
            </a:extLst>
          </p:cNvPr>
          <p:cNvSpPr txBox="1"/>
          <p:nvPr/>
        </p:nvSpPr>
        <p:spPr>
          <a:xfrm>
            <a:off x="2386606" y="5517231"/>
            <a:ext cx="469558" cy="461665"/>
          </a:xfrm>
          <a:prstGeom prst="rect">
            <a:avLst/>
          </a:prstGeom>
          <a:noFill/>
        </p:spPr>
        <p:txBody>
          <a:bodyPr wrap="square">
            <a:spAutoFit/>
          </a:bodyPr>
          <a:lstStyle/>
          <a:p>
            <a:pPr algn="ctr">
              <a:buNone/>
            </a:pPr>
            <a:r>
              <a:rPr lang="en-GB" sz="2400" dirty="0"/>
              <a:t>A</a:t>
            </a:r>
          </a:p>
        </p:txBody>
      </p:sp>
      <p:sp>
        <p:nvSpPr>
          <p:cNvPr id="28" name="TextBox 27">
            <a:extLst>
              <a:ext uri="{FF2B5EF4-FFF2-40B4-BE49-F238E27FC236}">
                <a16:creationId xmlns:a16="http://schemas.microsoft.com/office/drawing/2014/main" id="{9B2DE4D1-BA7D-4651-A170-2A2EC45B6B57}"/>
              </a:ext>
            </a:extLst>
          </p:cNvPr>
          <p:cNvSpPr txBox="1"/>
          <p:nvPr/>
        </p:nvSpPr>
        <p:spPr>
          <a:xfrm>
            <a:off x="4419451" y="5517231"/>
            <a:ext cx="469558" cy="461665"/>
          </a:xfrm>
          <a:prstGeom prst="rect">
            <a:avLst/>
          </a:prstGeom>
          <a:noFill/>
        </p:spPr>
        <p:txBody>
          <a:bodyPr wrap="square">
            <a:spAutoFit/>
          </a:bodyPr>
          <a:lstStyle/>
          <a:p>
            <a:pPr algn="ctr">
              <a:buNone/>
            </a:pPr>
            <a:r>
              <a:rPr lang="en-GB" sz="2400" dirty="0"/>
              <a:t>B</a:t>
            </a:r>
          </a:p>
        </p:txBody>
      </p:sp>
      <p:sp>
        <p:nvSpPr>
          <p:cNvPr id="29" name="TextBox 28">
            <a:extLst>
              <a:ext uri="{FF2B5EF4-FFF2-40B4-BE49-F238E27FC236}">
                <a16:creationId xmlns:a16="http://schemas.microsoft.com/office/drawing/2014/main" id="{096DA7CE-0936-4E16-92A2-E6FE462166CF}"/>
              </a:ext>
            </a:extLst>
          </p:cNvPr>
          <p:cNvSpPr txBox="1"/>
          <p:nvPr/>
        </p:nvSpPr>
        <p:spPr>
          <a:xfrm>
            <a:off x="6187098" y="5517231"/>
            <a:ext cx="469558" cy="461665"/>
          </a:xfrm>
          <a:prstGeom prst="rect">
            <a:avLst/>
          </a:prstGeom>
          <a:noFill/>
        </p:spPr>
        <p:txBody>
          <a:bodyPr wrap="square">
            <a:spAutoFit/>
          </a:bodyPr>
          <a:lstStyle/>
          <a:p>
            <a:pPr algn="ctr">
              <a:buNone/>
            </a:pPr>
            <a:r>
              <a:rPr lang="en-GB" sz="2400" dirty="0"/>
              <a:t>C</a:t>
            </a:r>
          </a:p>
        </p:txBody>
      </p:sp>
      <p:sp>
        <p:nvSpPr>
          <p:cNvPr id="30" name="TextBox 29">
            <a:extLst>
              <a:ext uri="{FF2B5EF4-FFF2-40B4-BE49-F238E27FC236}">
                <a16:creationId xmlns:a16="http://schemas.microsoft.com/office/drawing/2014/main" id="{C3B57499-58B7-4835-AB51-B6EEFF705196}"/>
              </a:ext>
            </a:extLst>
          </p:cNvPr>
          <p:cNvSpPr txBox="1"/>
          <p:nvPr/>
        </p:nvSpPr>
        <p:spPr>
          <a:xfrm>
            <a:off x="7250597" y="5517231"/>
            <a:ext cx="469558" cy="461665"/>
          </a:xfrm>
          <a:prstGeom prst="rect">
            <a:avLst/>
          </a:prstGeom>
          <a:noFill/>
        </p:spPr>
        <p:txBody>
          <a:bodyPr wrap="square">
            <a:spAutoFit/>
          </a:bodyPr>
          <a:lstStyle/>
          <a:p>
            <a:pPr algn="ctr">
              <a:buNone/>
            </a:pPr>
            <a:r>
              <a:rPr lang="en-GB" sz="2400" dirty="0"/>
              <a:t>D</a:t>
            </a:r>
          </a:p>
        </p:txBody>
      </p:sp>
      <p:sp>
        <p:nvSpPr>
          <p:cNvPr id="31" name="TextBox 30">
            <a:extLst>
              <a:ext uri="{FF2B5EF4-FFF2-40B4-BE49-F238E27FC236}">
                <a16:creationId xmlns:a16="http://schemas.microsoft.com/office/drawing/2014/main" id="{D0A21EB1-6310-444D-9CC1-C2201E7F8EC4}"/>
              </a:ext>
            </a:extLst>
          </p:cNvPr>
          <p:cNvSpPr txBox="1"/>
          <p:nvPr/>
        </p:nvSpPr>
        <p:spPr>
          <a:xfrm>
            <a:off x="8743900" y="5517231"/>
            <a:ext cx="469558" cy="461665"/>
          </a:xfrm>
          <a:prstGeom prst="rect">
            <a:avLst/>
          </a:prstGeom>
          <a:noFill/>
        </p:spPr>
        <p:txBody>
          <a:bodyPr wrap="square">
            <a:spAutoFit/>
          </a:bodyPr>
          <a:lstStyle/>
          <a:p>
            <a:pPr algn="ctr">
              <a:buNone/>
            </a:pPr>
            <a:r>
              <a:rPr lang="en-GB" sz="2400" dirty="0"/>
              <a:t>E</a:t>
            </a:r>
          </a:p>
        </p:txBody>
      </p:sp>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Appreciate the relationship between corresponding sides in similar shapes is multiplicative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you define ‘similar’ with your students?</a:t>
            </a:r>
          </a:p>
          <a:p>
            <a:pPr marL="360000" lvl="1" fontAlgn="auto">
              <a:lnSpc>
                <a:spcPct val="100000"/>
              </a:lnSpc>
              <a:spcBef>
                <a:spcPts val="0"/>
              </a:spcBef>
              <a:spcAft>
                <a:spcPts val="1200"/>
              </a:spcAft>
              <a:buClrTx/>
            </a:pPr>
            <a:r>
              <a:rPr lang="en-GB" sz="2400" dirty="0"/>
              <a:t>How might an example like this support students to appreciate the mathematical definition of similarity?</a:t>
            </a:r>
          </a:p>
          <a:p>
            <a:pPr marL="360000" lvl="1" fontAlgn="auto">
              <a:lnSpc>
                <a:spcPct val="100000"/>
              </a:lnSpc>
              <a:spcBef>
                <a:spcPts val="0"/>
              </a:spcBef>
              <a:spcAft>
                <a:spcPts val="1200"/>
              </a:spcAft>
              <a:buClrTx/>
            </a:pPr>
            <a:r>
              <a:rPr lang="en-GB" sz="2400" dirty="0"/>
              <a:t>What else do students need experience of to ‘complete’ their definition?</a:t>
            </a:r>
          </a:p>
        </p:txBody>
      </p:sp>
      <p:grpSp>
        <p:nvGrpSpPr>
          <p:cNvPr id="2" name="Group 1">
            <a:extLst>
              <a:ext uri="{FF2B5EF4-FFF2-40B4-BE49-F238E27FC236}">
                <a16:creationId xmlns:a16="http://schemas.microsoft.com/office/drawing/2014/main" id="{32DF3456-FA35-4E97-8E7E-0BE460C9A4FA}"/>
              </a:ext>
            </a:extLst>
          </p:cNvPr>
          <p:cNvGrpSpPr/>
          <p:nvPr/>
        </p:nvGrpSpPr>
        <p:grpSpPr>
          <a:xfrm>
            <a:off x="521906" y="1741532"/>
            <a:ext cx="6299401" cy="3847708"/>
            <a:chOff x="521906" y="1741532"/>
            <a:chExt cx="6299401"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21906" y="1741532"/>
              <a:ext cx="6299401"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E3C9BCD-6892-4001-A7EB-040076EA1868}"/>
                </a:ext>
              </a:extLst>
            </p:cNvPr>
            <p:cNvPicPr>
              <a:picLocks noChangeAspect="1"/>
            </p:cNvPicPr>
            <p:nvPr/>
          </p:nvPicPr>
          <p:blipFill>
            <a:blip r:embed="rId4"/>
            <a:stretch>
              <a:fillRect/>
            </a:stretch>
          </p:blipFill>
          <p:spPr>
            <a:xfrm>
              <a:off x="711985" y="3608504"/>
              <a:ext cx="557832" cy="1097375"/>
            </a:xfrm>
            <a:prstGeom prst="rect">
              <a:avLst/>
            </a:prstGeom>
          </p:spPr>
        </p:pic>
        <p:pic>
          <p:nvPicPr>
            <p:cNvPr id="8" name="Picture 7">
              <a:extLst>
                <a:ext uri="{FF2B5EF4-FFF2-40B4-BE49-F238E27FC236}">
                  <a16:creationId xmlns:a16="http://schemas.microsoft.com/office/drawing/2014/main" id="{76E789C8-9A5E-4F3A-AE23-1226AC298CE6}"/>
                </a:ext>
              </a:extLst>
            </p:cNvPr>
            <p:cNvPicPr>
              <a:picLocks noChangeAspect="1"/>
            </p:cNvPicPr>
            <p:nvPr/>
          </p:nvPicPr>
          <p:blipFill>
            <a:blip r:embed="rId5"/>
            <a:stretch>
              <a:fillRect/>
            </a:stretch>
          </p:blipFill>
          <p:spPr>
            <a:xfrm>
              <a:off x="1958909" y="3068960"/>
              <a:ext cx="1097375" cy="1636919"/>
            </a:xfrm>
            <a:prstGeom prst="rect">
              <a:avLst/>
            </a:prstGeom>
          </p:spPr>
        </p:pic>
        <p:pic>
          <p:nvPicPr>
            <p:cNvPr id="9" name="Picture 8">
              <a:extLst>
                <a:ext uri="{FF2B5EF4-FFF2-40B4-BE49-F238E27FC236}">
                  <a16:creationId xmlns:a16="http://schemas.microsoft.com/office/drawing/2014/main" id="{F6111245-ADF9-4796-9E24-75D743A327D5}"/>
                </a:ext>
              </a:extLst>
            </p:cNvPr>
            <p:cNvPicPr>
              <a:picLocks noChangeAspect="1"/>
            </p:cNvPicPr>
            <p:nvPr/>
          </p:nvPicPr>
          <p:blipFill>
            <a:blip r:embed="rId6"/>
            <a:stretch>
              <a:fillRect/>
            </a:stretch>
          </p:blipFill>
          <p:spPr>
            <a:xfrm>
              <a:off x="3745376" y="4148047"/>
              <a:ext cx="292634" cy="557832"/>
            </a:xfrm>
            <a:prstGeom prst="rect">
              <a:avLst/>
            </a:prstGeom>
          </p:spPr>
        </p:pic>
        <p:pic>
          <p:nvPicPr>
            <p:cNvPr id="10" name="Picture 9">
              <a:extLst>
                <a:ext uri="{FF2B5EF4-FFF2-40B4-BE49-F238E27FC236}">
                  <a16:creationId xmlns:a16="http://schemas.microsoft.com/office/drawing/2014/main" id="{689AE64D-F095-45BE-9230-93812956F701}"/>
                </a:ext>
              </a:extLst>
            </p:cNvPr>
            <p:cNvPicPr>
              <a:picLocks noChangeAspect="1"/>
            </p:cNvPicPr>
            <p:nvPr/>
          </p:nvPicPr>
          <p:blipFill>
            <a:blip r:embed="rId7"/>
            <a:stretch>
              <a:fillRect/>
            </a:stretch>
          </p:blipFill>
          <p:spPr>
            <a:xfrm>
              <a:off x="4727102" y="3608504"/>
              <a:ext cx="393227" cy="1097375"/>
            </a:xfrm>
            <a:prstGeom prst="rect">
              <a:avLst/>
            </a:prstGeom>
          </p:spPr>
        </p:pic>
        <p:pic>
          <p:nvPicPr>
            <p:cNvPr id="11" name="Picture 10">
              <a:extLst>
                <a:ext uri="{FF2B5EF4-FFF2-40B4-BE49-F238E27FC236}">
                  <a16:creationId xmlns:a16="http://schemas.microsoft.com/office/drawing/2014/main" id="{D4D0973D-ED58-4143-933C-9D254C28CA72}"/>
                </a:ext>
              </a:extLst>
            </p:cNvPr>
            <p:cNvPicPr>
              <a:picLocks noChangeAspect="1"/>
            </p:cNvPicPr>
            <p:nvPr/>
          </p:nvPicPr>
          <p:blipFill>
            <a:blip r:embed="rId8"/>
            <a:stretch>
              <a:fillRect/>
            </a:stretch>
          </p:blipFill>
          <p:spPr>
            <a:xfrm>
              <a:off x="5809421" y="3288436"/>
              <a:ext cx="722439" cy="1417443"/>
            </a:xfrm>
            <a:prstGeom prst="rect">
              <a:avLst/>
            </a:prstGeom>
          </p:spPr>
        </p:pic>
        <p:sp>
          <p:nvSpPr>
            <p:cNvPr id="12" name="TextBox 11">
              <a:extLst>
                <a:ext uri="{FF2B5EF4-FFF2-40B4-BE49-F238E27FC236}">
                  <a16:creationId xmlns:a16="http://schemas.microsoft.com/office/drawing/2014/main" id="{658F809F-99A9-4905-AE80-76090EEBBECD}"/>
                </a:ext>
              </a:extLst>
            </p:cNvPr>
            <p:cNvSpPr txBox="1"/>
            <p:nvPr/>
          </p:nvSpPr>
          <p:spPr>
            <a:xfrm flipH="1">
              <a:off x="610899" y="4686718"/>
              <a:ext cx="755102" cy="400110"/>
            </a:xfrm>
            <a:prstGeom prst="rect">
              <a:avLst/>
            </a:prstGeom>
            <a:noFill/>
          </p:spPr>
          <p:txBody>
            <a:bodyPr wrap="square">
              <a:spAutoFit/>
            </a:bodyPr>
            <a:lstStyle/>
            <a:p>
              <a:pPr algn="ctr">
                <a:buNone/>
              </a:pPr>
              <a:r>
                <a:rPr lang="en-GB" sz="2000" dirty="0"/>
                <a:t>A</a:t>
              </a:r>
            </a:p>
          </p:txBody>
        </p:sp>
        <p:sp>
          <p:nvSpPr>
            <p:cNvPr id="13" name="TextBox 12">
              <a:extLst>
                <a:ext uri="{FF2B5EF4-FFF2-40B4-BE49-F238E27FC236}">
                  <a16:creationId xmlns:a16="http://schemas.microsoft.com/office/drawing/2014/main" id="{F3AB0301-DEF1-4A5A-911F-E991C98CFD35}"/>
                </a:ext>
              </a:extLst>
            </p:cNvPr>
            <p:cNvSpPr txBox="1"/>
            <p:nvPr/>
          </p:nvSpPr>
          <p:spPr>
            <a:xfrm flipH="1">
              <a:off x="2122657" y="4659786"/>
              <a:ext cx="755102" cy="400110"/>
            </a:xfrm>
            <a:prstGeom prst="rect">
              <a:avLst/>
            </a:prstGeom>
            <a:noFill/>
          </p:spPr>
          <p:txBody>
            <a:bodyPr wrap="square">
              <a:spAutoFit/>
            </a:bodyPr>
            <a:lstStyle/>
            <a:p>
              <a:pPr algn="ctr">
                <a:buNone/>
              </a:pPr>
              <a:r>
                <a:rPr lang="en-GB" sz="2000" dirty="0"/>
                <a:t>B</a:t>
              </a:r>
            </a:p>
          </p:txBody>
        </p:sp>
        <p:sp>
          <p:nvSpPr>
            <p:cNvPr id="14" name="TextBox 13">
              <a:extLst>
                <a:ext uri="{FF2B5EF4-FFF2-40B4-BE49-F238E27FC236}">
                  <a16:creationId xmlns:a16="http://schemas.microsoft.com/office/drawing/2014/main" id="{F735C583-0453-43B8-BF48-B822EA3161DB}"/>
                </a:ext>
              </a:extLst>
            </p:cNvPr>
            <p:cNvSpPr txBox="1"/>
            <p:nvPr/>
          </p:nvSpPr>
          <p:spPr>
            <a:xfrm flipH="1">
              <a:off x="3486999" y="4659785"/>
              <a:ext cx="755102" cy="400110"/>
            </a:xfrm>
            <a:prstGeom prst="rect">
              <a:avLst/>
            </a:prstGeom>
            <a:noFill/>
          </p:spPr>
          <p:txBody>
            <a:bodyPr wrap="square">
              <a:spAutoFit/>
            </a:bodyPr>
            <a:lstStyle/>
            <a:p>
              <a:pPr algn="ctr">
                <a:buNone/>
              </a:pPr>
              <a:r>
                <a:rPr lang="en-GB" sz="2000" dirty="0"/>
                <a:t>C</a:t>
              </a:r>
            </a:p>
          </p:txBody>
        </p:sp>
        <p:sp>
          <p:nvSpPr>
            <p:cNvPr id="15" name="TextBox 14">
              <a:extLst>
                <a:ext uri="{FF2B5EF4-FFF2-40B4-BE49-F238E27FC236}">
                  <a16:creationId xmlns:a16="http://schemas.microsoft.com/office/drawing/2014/main" id="{B701F76E-AE7D-41DE-B8E2-344AB4CEF22D}"/>
                </a:ext>
              </a:extLst>
            </p:cNvPr>
            <p:cNvSpPr txBox="1"/>
            <p:nvPr/>
          </p:nvSpPr>
          <p:spPr>
            <a:xfrm flipH="1">
              <a:off x="4537176" y="4659784"/>
              <a:ext cx="755102" cy="400110"/>
            </a:xfrm>
            <a:prstGeom prst="rect">
              <a:avLst/>
            </a:prstGeom>
            <a:noFill/>
          </p:spPr>
          <p:txBody>
            <a:bodyPr wrap="square">
              <a:spAutoFit/>
            </a:bodyPr>
            <a:lstStyle/>
            <a:p>
              <a:pPr algn="ctr">
                <a:buNone/>
              </a:pPr>
              <a:r>
                <a:rPr lang="en-GB" sz="2000" dirty="0"/>
                <a:t>D</a:t>
              </a:r>
            </a:p>
          </p:txBody>
        </p:sp>
        <p:sp>
          <p:nvSpPr>
            <p:cNvPr id="16" name="TextBox 15">
              <a:extLst>
                <a:ext uri="{FF2B5EF4-FFF2-40B4-BE49-F238E27FC236}">
                  <a16:creationId xmlns:a16="http://schemas.microsoft.com/office/drawing/2014/main" id="{CDD9D9B4-5957-4B36-87DB-A70452553CAF}"/>
                </a:ext>
              </a:extLst>
            </p:cNvPr>
            <p:cNvSpPr txBox="1"/>
            <p:nvPr/>
          </p:nvSpPr>
          <p:spPr>
            <a:xfrm flipH="1">
              <a:off x="5750652" y="4659783"/>
              <a:ext cx="755102" cy="400110"/>
            </a:xfrm>
            <a:prstGeom prst="rect">
              <a:avLst/>
            </a:prstGeom>
            <a:noFill/>
          </p:spPr>
          <p:txBody>
            <a:bodyPr wrap="square">
              <a:spAutoFit/>
            </a:bodyPr>
            <a:lstStyle/>
            <a:p>
              <a:pPr algn="ctr">
                <a:buNone/>
              </a:pPr>
              <a:r>
                <a:rPr lang="en-GB" sz="2000" dirty="0"/>
                <a:t>E</a:t>
              </a:r>
            </a:p>
          </p:txBody>
        </p:sp>
        <p:sp>
          <p:nvSpPr>
            <p:cNvPr id="17" name="TextBox 16">
              <a:extLst>
                <a:ext uri="{FF2B5EF4-FFF2-40B4-BE49-F238E27FC236}">
                  <a16:creationId xmlns:a16="http://schemas.microsoft.com/office/drawing/2014/main" id="{766A37F0-C091-4D52-B0C2-2EC8AAF83F97}"/>
                </a:ext>
              </a:extLst>
            </p:cNvPr>
            <p:cNvSpPr txBox="1"/>
            <p:nvPr/>
          </p:nvSpPr>
          <p:spPr>
            <a:xfrm>
              <a:off x="543532" y="2307679"/>
              <a:ext cx="6277775" cy="523220"/>
            </a:xfrm>
            <a:prstGeom prst="rect">
              <a:avLst/>
            </a:prstGeom>
            <a:noFill/>
          </p:spPr>
          <p:txBody>
            <a:bodyPr wrap="square">
              <a:spAutoFit/>
            </a:bodyPr>
            <a:lstStyle/>
            <a:p>
              <a:pPr algn="ctr">
                <a:buNone/>
              </a:pPr>
              <a:r>
                <a:rPr lang="en-GB" dirty="0"/>
                <a:t>Which photos are similar? </a:t>
              </a:r>
            </a:p>
          </p:txBody>
        </p: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the relationship between corresponding sides in similar shapes is multiplicative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590C93AA-BF85-498A-8E39-73C486C364DE}"/>
              </a:ext>
            </a:extLst>
          </p:cNvPr>
          <p:cNvSpPr txBox="1"/>
          <p:nvPr/>
        </p:nvSpPr>
        <p:spPr>
          <a:xfrm>
            <a:off x="295954" y="1628800"/>
            <a:ext cx="8680366" cy="461665"/>
          </a:xfrm>
          <a:prstGeom prst="rect">
            <a:avLst/>
          </a:prstGeom>
          <a:noFill/>
        </p:spPr>
        <p:txBody>
          <a:bodyPr wrap="square">
            <a:spAutoFit/>
          </a:bodyPr>
          <a:lstStyle/>
          <a:p>
            <a:pPr>
              <a:buNone/>
            </a:pPr>
            <a:r>
              <a:rPr lang="en-GB" sz="2400" dirty="0"/>
              <a:t>Tick the triangles similar to triangle A.</a:t>
            </a:r>
          </a:p>
        </p:txBody>
      </p:sp>
      <p:pic>
        <p:nvPicPr>
          <p:cNvPr id="7" name="Picture 6">
            <a:extLst>
              <a:ext uri="{FF2B5EF4-FFF2-40B4-BE49-F238E27FC236}">
                <a16:creationId xmlns:a16="http://schemas.microsoft.com/office/drawing/2014/main" id="{82764A05-A70B-41A5-84A1-C9E5EDE2D56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00990" y="2213279"/>
            <a:ext cx="2129611" cy="1489918"/>
          </a:xfrm>
          <a:prstGeom prst="rect">
            <a:avLst/>
          </a:prstGeom>
        </p:spPr>
      </p:pic>
      <p:pic>
        <p:nvPicPr>
          <p:cNvPr id="9" name="Picture 8">
            <a:extLst>
              <a:ext uri="{FF2B5EF4-FFF2-40B4-BE49-F238E27FC236}">
                <a16:creationId xmlns:a16="http://schemas.microsoft.com/office/drawing/2014/main" id="{6F0117A3-687C-4DB6-9A5F-467A2C70466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25014" y="2411665"/>
            <a:ext cx="2340143" cy="2583064"/>
          </a:xfrm>
          <a:prstGeom prst="rect">
            <a:avLst/>
          </a:prstGeom>
        </p:spPr>
      </p:pic>
      <p:pic>
        <p:nvPicPr>
          <p:cNvPr id="11" name="Picture 10">
            <a:extLst>
              <a:ext uri="{FF2B5EF4-FFF2-40B4-BE49-F238E27FC236}">
                <a16:creationId xmlns:a16="http://schemas.microsoft.com/office/drawing/2014/main" id="{09674D63-C7AE-4535-A5B2-44DE71836E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65249" y="1505986"/>
            <a:ext cx="3060810" cy="2704525"/>
          </a:xfrm>
          <a:prstGeom prst="rect">
            <a:avLst/>
          </a:prstGeom>
        </p:spPr>
      </p:pic>
      <p:pic>
        <p:nvPicPr>
          <p:cNvPr id="13" name="Picture 12">
            <a:extLst>
              <a:ext uri="{FF2B5EF4-FFF2-40B4-BE49-F238E27FC236}">
                <a16:creationId xmlns:a16="http://schemas.microsoft.com/office/drawing/2014/main" id="{5688C985-EA37-4C40-A8B9-2A20D8A6DFF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954374" y="1634977"/>
            <a:ext cx="1927176" cy="1489918"/>
          </a:xfrm>
          <a:prstGeom prst="rect">
            <a:avLst/>
          </a:prstGeom>
        </p:spPr>
      </p:pic>
      <p:pic>
        <p:nvPicPr>
          <p:cNvPr id="15" name="Picture 14">
            <a:extLst>
              <a:ext uri="{FF2B5EF4-FFF2-40B4-BE49-F238E27FC236}">
                <a16:creationId xmlns:a16="http://schemas.microsoft.com/office/drawing/2014/main" id="{729A7FAA-872B-4B52-94D2-4FFB0A5EFE5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931299" y="3916670"/>
            <a:ext cx="2915057" cy="1846203"/>
          </a:xfrm>
          <a:prstGeom prst="rect">
            <a:avLst/>
          </a:prstGeom>
        </p:spPr>
      </p:pic>
      <p:pic>
        <p:nvPicPr>
          <p:cNvPr id="17" name="Picture 16">
            <a:extLst>
              <a:ext uri="{FF2B5EF4-FFF2-40B4-BE49-F238E27FC236}">
                <a16:creationId xmlns:a16="http://schemas.microsoft.com/office/drawing/2014/main" id="{2144EB8F-956C-4624-9B1C-2A1C1AE46AE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1312" y="3276473"/>
            <a:ext cx="4518338" cy="3141784"/>
          </a:xfrm>
          <a:prstGeom prst="rect">
            <a:avLst/>
          </a:prstGeom>
        </p:spPr>
      </p:pic>
      <p:pic>
        <p:nvPicPr>
          <p:cNvPr id="19" name="Picture 18">
            <a:extLst>
              <a:ext uri="{FF2B5EF4-FFF2-40B4-BE49-F238E27FC236}">
                <a16:creationId xmlns:a16="http://schemas.microsoft.com/office/drawing/2014/main" id="{78BB0E6C-0588-456C-9398-EF2179B4A4D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403726" y="4437112"/>
            <a:ext cx="3101296" cy="2162001"/>
          </a:xfrm>
          <a:prstGeom prst="rect">
            <a:avLst/>
          </a:prstGeom>
        </p:spPr>
      </p:pic>
    </p:spTree>
    <p:extLst>
      <p:ext uri="{BB962C8B-B14F-4D97-AF65-F5344CB8AC3E}">
        <p14:creationId xmlns:p14="http://schemas.microsoft.com/office/powerpoint/2010/main" val="307406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Appreciate the relationship between corresponding sides in similar shapes is multiplicative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33043"/>
            <a:ext cx="4891318" cy="4847048"/>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we present similar shapes in ‘standard’ or different orientations such as triangles D and G in Example 2? </a:t>
            </a:r>
          </a:p>
          <a:p>
            <a:pPr marL="360000" lvl="1" fontAlgn="auto">
              <a:lnSpc>
                <a:spcPct val="100000"/>
              </a:lnSpc>
              <a:spcBef>
                <a:spcPts val="0"/>
              </a:spcBef>
              <a:spcAft>
                <a:spcPts val="1200"/>
              </a:spcAft>
              <a:buClrTx/>
            </a:pPr>
            <a:r>
              <a:rPr lang="en-GB" sz="2400" dirty="0"/>
              <a:t>Does the different orientation encourage students to use the measures rather than intuition?</a:t>
            </a:r>
          </a:p>
          <a:p>
            <a:pPr marL="360000" lvl="1" fontAlgn="auto">
              <a:lnSpc>
                <a:spcPct val="100000"/>
              </a:lnSpc>
              <a:spcBef>
                <a:spcPts val="0"/>
              </a:spcBef>
              <a:spcAft>
                <a:spcPts val="1200"/>
              </a:spcAft>
              <a:buClrTx/>
            </a:pPr>
            <a:r>
              <a:rPr lang="en-GB" sz="2400" dirty="0"/>
              <a:t>Example 2 uses right-angled triangles. What range of shapes might be useful to help students refine their understanding of similarity? </a:t>
            </a:r>
          </a:p>
        </p:txBody>
      </p:sp>
      <p:grpSp>
        <p:nvGrpSpPr>
          <p:cNvPr id="2" name="Group 1">
            <a:extLst>
              <a:ext uri="{FF2B5EF4-FFF2-40B4-BE49-F238E27FC236}">
                <a16:creationId xmlns:a16="http://schemas.microsoft.com/office/drawing/2014/main" id="{3FF68AD8-5841-4916-9E71-31CEEB27A0F4}"/>
              </a:ext>
            </a:extLst>
          </p:cNvPr>
          <p:cNvGrpSpPr/>
          <p:nvPr/>
        </p:nvGrpSpPr>
        <p:grpSpPr>
          <a:xfrm>
            <a:off x="295954" y="1741532"/>
            <a:ext cx="6534074" cy="4338559"/>
            <a:chOff x="295954" y="1741532"/>
            <a:chExt cx="6534074" cy="4338559"/>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95954" y="1741532"/>
              <a:ext cx="6525353" cy="42797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A9D6F71-7FDE-4ED0-9913-4D5A70957D0F}"/>
                </a:ext>
              </a:extLst>
            </p:cNvPr>
            <p:cNvSpPr txBox="1"/>
            <p:nvPr/>
          </p:nvSpPr>
          <p:spPr>
            <a:xfrm>
              <a:off x="322144" y="1791200"/>
              <a:ext cx="6349920" cy="461665"/>
            </a:xfrm>
            <a:prstGeom prst="rect">
              <a:avLst/>
            </a:prstGeom>
            <a:noFill/>
          </p:spPr>
          <p:txBody>
            <a:bodyPr wrap="square">
              <a:spAutoFit/>
            </a:bodyPr>
            <a:lstStyle/>
            <a:p>
              <a:pPr>
                <a:buNone/>
              </a:pPr>
              <a:r>
                <a:rPr lang="en-GB" sz="2400" dirty="0"/>
                <a:t>Tick the triangles similar to triangle A.</a:t>
              </a:r>
            </a:p>
          </p:txBody>
        </p:sp>
        <p:pic>
          <p:nvPicPr>
            <p:cNvPr id="7" name="Picture 6">
              <a:extLst>
                <a:ext uri="{FF2B5EF4-FFF2-40B4-BE49-F238E27FC236}">
                  <a16:creationId xmlns:a16="http://schemas.microsoft.com/office/drawing/2014/main" id="{2ED86F2F-A13A-4044-A421-4E102AFA79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9673" y="2250113"/>
              <a:ext cx="1503255" cy="1051707"/>
            </a:xfrm>
            <a:prstGeom prst="rect">
              <a:avLst/>
            </a:prstGeom>
          </p:spPr>
        </p:pic>
        <p:pic>
          <p:nvPicPr>
            <p:cNvPr id="8" name="Picture 7">
              <a:extLst>
                <a:ext uri="{FF2B5EF4-FFF2-40B4-BE49-F238E27FC236}">
                  <a16:creationId xmlns:a16="http://schemas.microsoft.com/office/drawing/2014/main" id="{FA7AFA72-75E7-4433-8B42-8E1EE5E922F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30569" y="2560111"/>
              <a:ext cx="1651865" cy="1823339"/>
            </a:xfrm>
            <a:prstGeom prst="rect">
              <a:avLst/>
            </a:prstGeom>
          </p:spPr>
        </p:pic>
        <p:pic>
          <p:nvPicPr>
            <p:cNvPr id="9" name="Picture 8">
              <a:extLst>
                <a:ext uri="{FF2B5EF4-FFF2-40B4-BE49-F238E27FC236}">
                  <a16:creationId xmlns:a16="http://schemas.microsoft.com/office/drawing/2014/main" id="{2F80B71F-AAE9-46F7-8BA8-37E6243E6A3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997644" y="2250113"/>
              <a:ext cx="2160572" cy="1909076"/>
            </a:xfrm>
            <a:prstGeom prst="rect">
              <a:avLst/>
            </a:prstGeom>
          </p:spPr>
        </p:pic>
        <p:pic>
          <p:nvPicPr>
            <p:cNvPr id="10" name="Picture 9">
              <a:extLst>
                <a:ext uri="{FF2B5EF4-FFF2-40B4-BE49-F238E27FC236}">
                  <a16:creationId xmlns:a16="http://schemas.microsoft.com/office/drawing/2014/main" id="{A86CAE24-EEC1-482B-B57D-220F82DB219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055273" y="2560111"/>
              <a:ext cx="1360360" cy="1051707"/>
            </a:xfrm>
            <a:prstGeom prst="rect">
              <a:avLst/>
            </a:prstGeom>
          </p:spPr>
        </p:pic>
        <p:pic>
          <p:nvPicPr>
            <p:cNvPr id="11" name="Picture 10">
              <a:extLst>
                <a:ext uri="{FF2B5EF4-FFF2-40B4-BE49-F238E27FC236}">
                  <a16:creationId xmlns:a16="http://schemas.microsoft.com/office/drawing/2014/main" id="{4AEC2A27-FB6B-4D17-A0BD-F2AF9060F19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41482" y="4181909"/>
              <a:ext cx="2057687" cy="1303202"/>
            </a:xfrm>
            <a:prstGeom prst="rect">
              <a:avLst/>
            </a:prstGeom>
          </p:spPr>
        </p:pic>
        <p:pic>
          <p:nvPicPr>
            <p:cNvPr id="12" name="Picture 11">
              <a:extLst>
                <a:ext uri="{FF2B5EF4-FFF2-40B4-BE49-F238E27FC236}">
                  <a16:creationId xmlns:a16="http://schemas.microsoft.com/office/drawing/2014/main" id="{7EAE57DA-BA2B-45DC-BB35-3241CA110C1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04675" y="3796208"/>
              <a:ext cx="3189415" cy="2217730"/>
            </a:xfrm>
            <a:prstGeom prst="rect">
              <a:avLst/>
            </a:prstGeom>
          </p:spPr>
        </p:pic>
        <p:pic>
          <p:nvPicPr>
            <p:cNvPr id="13" name="Picture 12">
              <a:extLst>
                <a:ext uri="{FF2B5EF4-FFF2-40B4-BE49-F238E27FC236}">
                  <a16:creationId xmlns:a16="http://schemas.microsoft.com/office/drawing/2014/main" id="{57D1BCA8-531E-45E8-9659-8AC50C2B9B27}"/>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4640878" y="4553973"/>
              <a:ext cx="2189150" cy="1526118"/>
            </a:xfrm>
            <a:prstGeom prst="rect">
              <a:avLst/>
            </a:prstGeom>
          </p:spPr>
        </p:pic>
      </p:grpSp>
    </p:spTree>
    <p:custDataLst>
      <p:tags r:id="rId1"/>
    </p:custDataLst>
    <p:extLst>
      <p:ext uri="{BB962C8B-B14F-4D97-AF65-F5344CB8AC3E}">
        <p14:creationId xmlns:p14="http://schemas.microsoft.com/office/powerpoint/2010/main" val="277539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the relationship between corresponding sides in similar shapes is multiplicative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09DB888E-D508-4436-870D-B8F50A5C92A0}"/>
              </a:ext>
            </a:extLst>
          </p:cNvPr>
          <p:cNvSpPr txBox="1"/>
          <p:nvPr/>
        </p:nvSpPr>
        <p:spPr>
          <a:xfrm>
            <a:off x="263352" y="1534038"/>
            <a:ext cx="4608512" cy="1200329"/>
          </a:xfrm>
          <a:prstGeom prst="rect">
            <a:avLst/>
          </a:prstGeom>
          <a:noFill/>
        </p:spPr>
        <p:txBody>
          <a:bodyPr wrap="square">
            <a:spAutoFit/>
          </a:bodyPr>
          <a:lstStyle/>
          <a:p>
            <a:pPr>
              <a:buNone/>
            </a:pPr>
            <a:r>
              <a:rPr lang="en-GB" sz="2400" dirty="0"/>
              <a:t>Emma, </a:t>
            </a:r>
            <a:r>
              <a:rPr lang="en-GB" sz="2400" dirty="0" err="1"/>
              <a:t>Feona</a:t>
            </a:r>
            <a:r>
              <a:rPr lang="en-GB" sz="2400" dirty="0"/>
              <a:t> and Georgia are asked to create a set of shapes that are similar to these.</a:t>
            </a:r>
          </a:p>
        </p:txBody>
      </p:sp>
      <p:pic>
        <p:nvPicPr>
          <p:cNvPr id="7" name="Picture 6">
            <a:extLst>
              <a:ext uri="{FF2B5EF4-FFF2-40B4-BE49-F238E27FC236}">
                <a16:creationId xmlns:a16="http://schemas.microsoft.com/office/drawing/2014/main" id="{03DA805F-88F5-4BC8-B1F6-1073C640EB51}"/>
              </a:ext>
            </a:extLst>
          </p:cNvPr>
          <p:cNvPicPr>
            <a:picLocks noChangeAspect="1"/>
          </p:cNvPicPr>
          <p:nvPr/>
        </p:nvPicPr>
        <p:blipFill>
          <a:blip r:embed="rId3"/>
          <a:stretch>
            <a:fillRect/>
          </a:stretch>
        </p:blipFill>
        <p:spPr>
          <a:xfrm>
            <a:off x="5000760" y="1293091"/>
            <a:ext cx="6654976" cy="1616389"/>
          </a:xfrm>
          <a:prstGeom prst="rect">
            <a:avLst/>
          </a:prstGeom>
        </p:spPr>
      </p:pic>
      <p:sp>
        <p:nvSpPr>
          <p:cNvPr id="10" name="TextBox 9">
            <a:extLst>
              <a:ext uri="{FF2B5EF4-FFF2-40B4-BE49-F238E27FC236}">
                <a16:creationId xmlns:a16="http://schemas.microsoft.com/office/drawing/2014/main" id="{73C4356F-B6C3-49B6-B9CC-45285A363129}"/>
              </a:ext>
            </a:extLst>
          </p:cNvPr>
          <p:cNvSpPr txBox="1"/>
          <p:nvPr/>
        </p:nvSpPr>
        <p:spPr>
          <a:xfrm>
            <a:off x="407368" y="5029996"/>
            <a:ext cx="11377264" cy="1351332"/>
          </a:xfrm>
          <a:prstGeom prst="rect">
            <a:avLst/>
          </a:prstGeom>
          <a:noFill/>
        </p:spPr>
        <p:txBody>
          <a:bodyPr wrap="square">
            <a:spAutoFit/>
          </a:bodyPr>
          <a:lstStyle/>
          <a:p>
            <a:pPr marL="514350" lvl="0" indent="-514350">
              <a:lnSpc>
                <a:spcPct val="107000"/>
              </a:lnSpc>
              <a:spcBef>
                <a:spcPts val="0"/>
              </a:spcBef>
              <a:spcAft>
                <a:spcPts val="600"/>
              </a:spcAft>
              <a:buFont typeface="+mj-lt"/>
              <a:buAutoNum type="alphaLcParenR"/>
              <a:tabLst>
                <a:tab pos="1358265" algn="l"/>
              </a:tabLst>
            </a:pPr>
            <a:r>
              <a:rPr lang="en-GB" sz="2400" dirty="0">
                <a:solidFill>
                  <a:srgbClr val="585858"/>
                </a:solidFill>
                <a:effectLst/>
                <a:latin typeface="+mj-lt"/>
                <a:ea typeface="Calibri" panose="020F0502020204030204" pitchFamily="34" charset="0"/>
                <a:cs typeface="Calibri" panose="020F0502020204030204" pitchFamily="34" charset="0"/>
              </a:rPr>
              <a:t>All of the methods work for one of the shapes. Which shape is it?</a:t>
            </a:r>
            <a:endParaRPr lang="en-GB" sz="2400" dirty="0">
              <a:solidFill>
                <a:srgbClr val="585858"/>
              </a:solidFill>
              <a:effectLst/>
              <a:latin typeface="+mj-lt"/>
              <a:ea typeface="Calibri" panose="020F0502020204030204" pitchFamily="34" charset="0"/>
            </a:endParaRPr>
          </a:p>
          <a:p>
            <a:pPr marL="514350" indent="-514350">
              <a:spcBef>
                <a:spcPts val="0"/>
              </a:spcBef>
              <a:spcAft>
                <a:spcPts val="600"/>
              </a:spcAft>
              <a:buFont typeface="+mj-lt"/>
              <a:buAutoNum type="alphaLcParenR"/>
            </a:pPr>
            <a:r>
              <a:rPr lang="en-GB" sz="2400" dirty="0">
                <a:solidFill>
                  <a:srgbClr val="585858"/>
                </a:solidFill>
                <a:effectLst/>
                <a:latin typeface="+mj-lt"/>
                <a:ea typeface="Calibri" panose="020F0502020204030204" pitchFamily="34" charset="0"/>
              </a:rPr>
              <a:t>Which methods work for all three shapes? Would those methods work for every shape?</a:t>
            </a:r>
            <a:endParaRPr lang="en-GB" sz="2400" dirty="0">
              <a:solidFill>
                <a:srgbClr val="585858"/>
              </a:solidFill>
              <a:latin typeface="+mj-lt"/>
            </a:endParaRPr>
          </a:p>
        </p:txBody>
      </p:sp>
      <p:sp>
        <p:nvSpPr>
          <p:cNvPr id="11" name="Speech Bubble: Oval 10">
            <a:extLst>
              <a:ext uri="{FF2B5EF4-FFF2-40B4-BE49-F238E27FC236}">
                <a16:creationId xmlns:a16="http://schemas.microsoft.com/office/drawing/2014/main" id="{2D6F5C93-3230-4DCE-AB03-A84B3BD8E1E4}"/>
              </a:ext>
            </a:extLst>
          </p:cNvPr>
          <p:cNvSpPr/>
          <p:nvPr/>
        </p:nvSpPr>
        <p:spPr>
          <a:xfrm>
            <a:off x="4602836" y="3278861"/>
            <a:ext cx="3509390" cy="911079"/>
          </a:xfrm>
          <a:prstGeom prst="wedgeEllipseCallout">
            <a:avLst>
              <a:gd name="adj1" fmla="val -30520"/>
              <a:gd name="adj2" fmla="val 78778"/>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rgbClr val="585858"/>
                </a:solidFill>
              </a:rPr>
              <a:t>I’m going to multiply each length by 5</a:t>
            </a:r>
          </a:p>
        </p:txBody>
      </p:sp>
      <p:sp>
        <p:nvSpPr>
          <p:cNvPr id="14" name="Speech Bubble: Oval 13">
            <a:extLst>
              <a:ext uri="{FF2B5EF4-FFF2-40B4-BE49-F238E27FC236}">
                <a16:creationId xmlns:a16="http://schemas.microsoft.com/office/drawing/2014/main" id="{CBBAC70E-8FE6-4E3D-B383-9CB857472280}"/>
              </a:ext>
            </a:extLst>
          </p:cNvPr>
          <p:cNvSpPr/>
          <p:nvPr/>
        </p:nvSpPr>
        <p:spPr>
          <a:xfrm>
            <a:off x="1127448" y="3140968"/>
            <a:ext cx="2952328" cy="1119309"/>
          </a:xfrm>
          <a:prstGeom prst="wedgeEllipseCallout">
            <a:avLst>
              <a:gd name="adj1" fmla="val -45430"/>
              <a:gd name="adj2" fmla="val 56124"/>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rgbClr val="585858"/>
                </a:solidFill>
              </a:rPr>
              <a:t>I’m going to add 5 to each length</a:t>
            </a:r>
          </a:p>
        </p:txBody>
      </p:sp>
      <p:sp>
        <p:nvSpPr>
          <p:cNvPr id="15" name="Speech Bubble: Oval 14">
            <a:extLst>
              <a:ext uri="{FF2B5EF4-FFF2-40B4-BE49-F238E27FC236}">
                <a16:creationId xmlns:a16="http://schemas.microsoft.com/office/drawing/2014/main" id="{8A347516-A237-4CB1-90CC-34766145C45C}"/>
              </a:ext>
            </a:extLst>
          </p:cNvPr>
          <p:cNvSpPr/>
          <p:nvPr/>
        </p:nvSpPr>
        <p:spPr>
          <a:xfrm>
            <a:off x="8328248" y="3170585"/>
            <a:ext cx="3240360" cy="1175627"/>
          </a:xfrm>
          <a:prstGeom prst="wedgeEllipseCallout">
            <a:avLst>
              <a:gd name="adj1" fmla="val 43138"/>
              <a:gd name="adj2" fmla="val 55401"/>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rgbClr val="585858"/>
                </a:solidFill>
              </a:rPr>
              <a:t>I’m going to multiply each length by 0.5</a:t>
            </a:r>
          </a:p>
        </p:txBody>
      </p:sp>
      <p:sp>
        <p:nvSpPr>
          <p:cNvPr id="17" name="TextBox 16">
            <a:extLst>
              <a:ext uri="{FF2B5EF4-FFF2-40B4-BE49-F238E27FC236}">
                <a16:creationId xmlns:a16="http://schemas.microsoft.com/office/drawing/2014/main" id="{EDCD6AB0-4E83-42B7-A1C6-351DFDE91A96}"/>
              </a:ext>
            </a:extLst>
          </p:cNvPr>
          <p:cNvSpPr txBox="1"/>
          <p:nvPr/>
        </p:nvSpPr>
        <p:spPr>
          <a:xfrm>
            <a:off x="442128" y="4269521"/>
            <a:ext cx="1370639" cy="461665"/>
          </a:xfrm>
          <a:prstGeom prst="rect">
            <a:avLst/>
          </a:prstGeom>
          <a:noFill/>
        </p:spPr>
        <p:txBody>
          <a:bodyPr wrap="square">
            <a:spAutoFit/>
          </a:bodyPr>
          <a:lstStyle/>
          <a:p>
            <a:pPr>
              <a:buNone/>
            </a:pPr>
            <a:r>
              <a:rPr lang="en-GB" sz="2400" dirty="0"/>
              <a:t>Emma</a:t>
            </a:r>
          </a:p>
        </p:txBody>
      </p:sp>
      <p:sp>
        <p:nvSpPr>
          <p:cNvPr id="18" name="TextBox 17">
            <a:extLst>
              <a:ext uri="{FF2B5EF4-FFF2-40B4-BE49-F238E27FC236}">
                <a16:creationId xmlns:a16="http://schemas.microsoft.com/office/drawing/2014/main" id="{6AF59181-889D-4D6C-B8B4-A9110080693D}"/>
              </a:ext>
            </a:extLst>
          </p:cNvPr>
          <p:cNvSpPr txBox="1"/>
          <p:nvPr/>
        </p:nvSpPr>
        <p:spPr>
          <a:xfrm>
            <a:off x="4453519" y="4347643"/>
            <a:ext cx="1370639" cy="461665"/>
          </a:xfrm>
          <a:prstGeom prst="rect">
            <a:avLst/>
          </a:prstGeom>
          <a:noFill/>
        </p:spPr>
        <p:txBody>
          <a:bodyPr wrap="square">
            <a:spAutoFit/>
          </a:bodyPr>
          <a:lstStyle/>
          <a:p>
            <a:pPr>
              <a:buNone/>
            </a:pPr>
            <a:r>
              <a:rPr lang="en-GB" sz="2400" dirty="0" err="1"/>
              <a:t>Feona</a:t>
            </a:r>
            <a:r>
              <a:rPr lang="en-GB" sz="2400" dirty="0"/>
              <a:t> </a:t>
            </a:r>
          </a:p>
        </p:txBody>
      </p:sp>
      <p:sp>
        <p:nvSpPr>
          <p:cNvPr id="19" name="TextBox 18">
            <a:extLst>
              <a:ext uri="{FF2B5EF4-FFF2-40B4-BE49-F238E27FC236}">
                <a16:creationId xmlns:a16="http://schemas.microsoft.com/office/drawing/2014/main" id="{80CA2BD0-44DC-48D6-AAC8-8A584DEC1B7C}"/>
              </a:ext>
            </a:extLst>
          </p:cNvPr>
          <p:cNvSpPr txBox="1"/>
          <p:nvPr/>
        </p:nvSpPr>
        <p:spPr>
          <a:xfrm>
            <a:off x="10734819" y="4345464"/>
            <a:ext cx="1370639" cy="461665"/>
          </a:xfrm>
          <a:prstGeom prst="rect">
            <a:avLst/>
          </a:prstGeom>
          <a:noFill/>
        </p:spPr>
        <p:txBody>
          <a:bodyPr wrap="square">
            <a:spAutoFit/>
          </a:bodyPr>
          <a:lstStyle/>
          <a:p>
            <a:pPr>
              <a:buNone/>
            </a:pPr>
            <a:r>
              <a:rPr lang="en-GB" sz="2400" dirty="0"/>
              <a:t>Georgia </a:t>
            </a:r>
          </a:p>
        </p:txBody>
      </p:sp>
    </p:spTree>
    <p:extLst>
      <p:ext uri="{BB962C8B-B14F-4D97-AF65-F5344CB8AC3E}">
        <p14:creationId xmlns:p14="http://schemas.microsoft.com/office/powerpoint/2010/main" val="27755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animBg="1"/>
      <p:bldP spid="15"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124744"/>
            <a:ext cx="10972800" cy="3888432"/>
          </a:xfrm>
        </p:spPr>
        <p:txBody>
          <a:bodyPr>
            <a:noAutofit/>
          </a:bodyPr>
          <a:lstStyle/>
          <a:p>
            <a:r>
              <a:rPr lang="en-GB" dirty="0"/>
              <a:t>These slides are designed to complement the </a:t>
            </a:r>
            <a:r>
              <a:rPr lang="en-GB" dirty="0">
                <a:hlinkClick r:id="rId2"/>
              </a:rPr>
              <a:t>6.1 Geometrical properties</a:t>
            </a:r>
            <a:r>
              <a:rPr lang="en-GB" dirty="0"/>
              <a:t> Core Concept document and its associated Theme Overview document </a:t>
            </a:r>
            <a:r>
              <a:rPr lang="en-GB" dirty="0">
                <a:hlinkClick r:id="rId3"/>
              </a:rPr>
              <a:t>6 Geometry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1738774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Appreciate the relationship between corresponding sides in similar shapes is multiplicative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03650" y="5023143"/>
            <a:ext cx="11584697" cy="1199803"/>
          </a:xfrm>
          <a:prstGeom prst="rect">
            <a:avLst/>
          </a:prstGeom>
        </p:spPr>
        <p:txBody>
          <a:bodyPr anchor="ct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different discussion opportunities do the three shapes provide here? Are there any other shapes you feel it would be valuable to discuss?</a:t>
            </a:r>
          </a:p>
          <a:p>
            <a:pPr marL="360000" lvl="1" fontAlgn="auto">
              <a:lnSpc>
                <a:spcPct val="100000"/>
              </a:lnSpc>
              <a:spcBef>
                <a:spcPts val="0"/>
              </a:spcBef>
              <a:spcAft>
                <a:spcPts val="1200"/>
              </a:spcAft>
              <a:buClrTx/>
            </a:pPr>
            <a:r>
              <a:rPr lang="en-GB" sz="2400" dirty="0"/>
              <a:t>Why might it be beneficial to explicitly address a misconception such as Emma’s?</a:t>
            </a:r>
          </a:p>
        </p:txBody>
      </p:sp>
      <p:grpSp>
        <p:nvGrpSpPr>
          <p:cNvPr id="2" name="Group 1">
            <a:extLst>
              <a:ext uri="{FF2B5EF4-FFF2-40B4-BE49-F238E27FC236}">
                <a16:creationId xmlns:a16="http://schemas.microsoft.com/office/drawing/2014/main" id="{6069F1E6-0CF0-49BA-AB2A-C9A4A6ECD599}"/>
              </a:ext>
            </a:extLst>
          </p:cNvPr>
          <p:cNvGrpSpPr/>
          <p:nvPr/>
        </p:nvGrpSpPr>
        <p:grpSpPr>
          <a:xfrm>
            <a:off x="303651" y="1625876"/>
            <a:ext cx="11950275" cy="3315292"/>
            <a:chOff x="303651" y="1625876"/>
            <a:chExt cx="11950275" cy="331529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03651" y="1645070"/>
              <a:ext cx="11584698" cy="329609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45B4845-F660-4D92-BCE5-6ED4462884AE}"/>
                </a:ext>
              </a:extLst>
            </p:cNvPr>
            <p:cNvSpPr txBox="1"/>
            <p:nvPr/>
          </p:nvSpPr>
          <p:spPr>
            <a:xfrm>
              <a:off x="358580" y="1639308"/>
              <a:ext cx="5099254" cy="646331"/>
            </a:xfrm>
            <a:prstGeom prst="rect">
              <a:avLst/>
            </a:prstGeom>
            <a:noFill/>
          </p:spPr>
          <p:txBody>
            <a:bodyPr wrap="square">
              <a:spAutoFit/>
            </a:bodyPr>
            <a:lstStyle/>
            <a:p>
              <a:pPr>
                <a:buNone/>
              </a:pPr>
              <a:r>
                <a:rPr lang="en-GB" sz="1800" dirty="0"/>
                <a:t>Emma, </a:t>
              </a:r>
              <a:r>
                <a:rPr lang="en-GB" sz="1800" dirty="0" err="1"/>
                <a:t>Feona</a:t>
              </a:r>
              <a:r>
                <a:rPr lang="en-GB" sz="1800" dirty="0"/>
                <a:t> and Georgia are asked to create a set of shapes that are similar to these.</a:t>
              </a:r>
            </a:p>
          </p:txBody>
        </p:sp>
        <p:pic>
          <p:nvPicPr>
            <p:cNvPr id="7" name="Picture 6">
              <a:extLst>
                <a:ext uri="{FF2B5EF4-FFF2-40B4-BE49-F238E27FC236}">
                  <a16:creationId xmlns:a16="http://schemas.microsoft.com/office/drawing/2014/main" id="{5128AD3B-03BD-498A-A2C9-BA8E0259D0B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678102" y="1625876"/>
              <a:ext cx="5989979" cy="1454871"/>
            </a:xfrm>
            <a:prstGeom prst="rect">
              <a:avLst/>
            </a:prstGeom>
          </p:spPr>
        </p:pic>
        <p:sp>
          <p:nvSpPr>
            <p:cNvPr id="8" name="TextBox 7">
              <a:extLst>
                <a:ext uri="{FF2B5EF4-FFF2-40B4-BE49-F238E27FC236}">
                  <a16:creationId xmlns:a16="http://schemas.microsoft.com/office/drawing/2014/main" id="{68ACB80C-887E-4177-AF97-0C86F0D138D1}"/>
                </a:ext>
              </a:extLst>
            </p:cNvPr>
            <p:cNvSpPr txBox="1"/>
            <p:nvPr/>
          </p:nvSpPr>
          <p:spPr>
            <a:xfrm>
              <a:off x="437174" y="4132164"/>
              <a:ext cx="11377264" cy="742639"/>
            </a:xfrm>
            <a:prstGeom prst="rect">
              <a:avLst/>
            </a:prstGeom>
            <a:noFill/>
          </p:spPr>
          <p:txBody>
            <a:bodyPr wrap="square">
              <a:spAutoFit/>
            </a:bodyPr>
            <a:lstStyle/>
            <a:p>
              <a:pPr marL="514350" lvl="0" indent="-514350">
                <a:lnSpc>
                  <a:spcPct val="107000"/>
                </a:lnSpc>
                <a:spcBef>
                  <a:spcPts val="0"/>
                </a:spcBef>
                <a:spcAft>
                  <a:spcPts val="600"/>
                </a:spcAft>
                <a:buFont typeface="+mj-lt"/>
                <a:buAutoNum type="alphaLcParenR"/>
                <a:tabLst>
                  <a:tab pos="1358265" algn="l"/>
                </a:tabLst>
              </a:pPr>
              <a:r>
                <a:rPr lang="en-GB" sz="1800" dirty="0">
                  <a:solidFill>
                    <a:srgbClr val="585858"/>
                  </a:solidFill>
                  <a:effectLst/>
                  <a:latin typeface="+mj-lt"/>
                  <a:ea typeface="Calibri" panose="020F0502020204030204" pitchFamily="34" charset="0"/>
                  <a:cs typeface="Calibri" panose="020F0502020204030204" pitchFamily="34" charset="0"/>
                </a:rPr>
                <a:t>All of the methods work for one of the shapes. Which shape is it?</a:t>
              </a:r>
              <a:endParaRPr lang="en-GB" sz="1800" dirty="0">
                <a:solidFill>
                  <a:srgbClr val="585858"/>
                </a:solidFill>
                <a:effectLst/>
                <a:latin typeface="+mj-lt"/>
                <a:ea typeface="Calibri" panose="020F0502020204030204" pitchFamily="34" charset="0"/>
              </a:endParaRPr>
            </a:p>
            <a:p>
              <a:pPr marL="514350" indent="-514350">
                <a:spcBef>
                  <a:spcPts val="0"/>
                </a:spcBef>
                <a:spcAft>
                  <a:spcPts val="600"/>
                </a:spcAft>
                <a:buFont typeface="+mj-lt"/>
                <a:buAutoNum type="alphaLcParenR"/>
              </a:pPr>
              <a:r>
                <a:rPr lang="en-GB" sz="1800" dirty="0">
                  <a:solidFill>
                    <a:srgbClr val="585858"/>
                  </a:solidFill>
                  <a:effectLst/>
                  <a:latin typeface="+mj-lt"/>
                  <a:ea typeface="Calibri" panose="020F0502020204030204" pitchFamily="34" charset="0"/>
                </a:rPr>
                <a:t>Which methods work for all three shapes? Would those methods work for every shape?</a:t>
              </a:r>
              <a:endParaRPr lang="en-GB" sz="1800" dirty="0">
                <a:solidFill>
                  <a:srgbClr val="585858"/>
                </a:solidFill>
                <a:latin typeface="+mj-lt"/>
              </a:endParaRPr>
            </a:p>
          </p:txBody>
        </p:sp>
        <p:sp>
          <p:nvSpPr>
            <p:cNvPr id="9" name="Speech Bubble: Oval 8">
              <a:extLst>
                <a:ext uri="{FF2B5EF4-FFF2-40B4-BE49-F238E27FC236}">
                  <a16:creationId xmlns:a16="http://schemas.microsoft.com/office/drawing/2014/main" id="{664A97F9-A859-454E-B900-BC0AFA0429CE}"/>
                </a:ext>
              </a:extLst>
            </p:cNvPr>
            <p:cNvSpPr/>
            <p:nvPr/>
          </p:nvSpPr>
          <p:spPr>
            <a:xfrm>
              <a:off x="4756828" y="3068960"/>
              <a:ext cx="2900635" cy="911079"/>
            </a:xfrm>
            <a:prstGeom prst="wedgeEllipseCallout">
              <a:avLst>
                <a:gd name="adj1" fmla="val -52897"/>
                <a:gd name="adj2" fmla="val 51620"/>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I’m going to multiply each length by 5</a:t>
              </a:r>
            </a:p>
          </p:txBody>
        </p:sp>
        <p:sp>
          <p:nvSpPr>
            <p:cNvPr id="10" name="Speech Bubble: Oval 9">
              <a:extLst>
                <a:ext uri="{FF2B5EF4-FFF2-40B4-BE49-F238E27FC236}">
                  <a16:creationId xmlns:a16="http://schemas.microsoft.com/office/drawing/2014/main" id="{8D46C33B-4151-4A13-8569-DE1C6D3538FC}"/>
                </a:ext>
              </a:extLst>
            </p:cNvPr>
            <p:cNvSpPr/>
            <p:nvPr/>
          </p:nvSpPr>
          <p:spPr>
            <a:xfrm>
              <a:off x="1263614" y="2852936"/>
              <a:ext cx="2736304" cy="792088"/>
            </a:xfrm>
            <a:prstGeom prst="wedgeEllipseCallout">
              <a:avLst>
                <a:gd name="adj1" fmla="val -45430"/>
                <a:gd name="adj2" fmla="val 56124"/>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I’m going to add 5 to each length</a:t>
              </a:r>
            </a:p>
          </p:txBody>
        </p:sp>
        <p:sp>
          <p:nvSpPr>
            <p:cNvPr id="11" name="Speech Bubble: Oval 10">
              <a:extLst>
                <a:ext uri="{FF2B5EF4-FFF2-40B4-BE49-F238E27FC236}">
                  <a16:creationId xmlns:a16="http://schemas.microsoft.com/office/drawing/2014/main" id="{2E790B80-F1FA-48C6-86B6-4E9999F3CFC9}"/>
                </a:ext>
              </a:extLst>
            </p:cNvPr>
            <p:cNvSpPr/>
            <p:nvPr/>
          </p:nvSpPr>
          <p:spPr>
            <a:xfrm>
              <a:off x="7992855" y="3105892"/>
              <a:ext cx="3240360" cy="877933"/>
            </a:xfrm>
            <a:prstGeom prst="wedgeEllipseCallout">
              <a:avLst>
                <a:gd name="adj1" fmla="val 38490"/>
                <a:gd name="adj2" fmla="val 62753"/>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I’m going to multiply each length by 0.5</a:t>
              </a:r>
            </a:p>
          </p:txBody>
        </p:sp>
        <p:sp>
          <p:nvSpPr>
            <p:cNvPr id="12" name="TextBox 11">
              <a:extLst>
                <a:ext uri="{FF2B5EF4-FFF2-40B4-BE49-F238E27FC236}">
                  <a16:creationId xmlns:a16="http://schemas.microsoft.com/office/drawing/2014/main" id="{91A09CB9-2E39-4920-9FBA-92E96ADFF114}"/>
                </a:ext>
              </a:extLst>
            </p:cNvPr>
            <p:cNvSpPr txBox="1"/>
            <p:nvPr/>
          </p:nvSpPr>
          <p:spPr>
            <a:xfrm>
              <a:off x="414279" y="3567417"/>
              <a:ext cx="1370639" cy="369332"/>
            </a:xfrm>
            <a:prstGeom prst="rect">
              <a:avLst/>
            </a:prstGeom>
            <a:noFill/>
          </p:spPr>
          <p:txBody>
            <a:bodyPr wrap="square">
              <a:spAutoFit/>
            </a:bodyPr>
            <a:lstStyle/>
            <a:p>
              <a:pPr>
                <a:buNone/>
              </a:pPr>
              <a:r>
                <a:rPr lang="en-GB" sz="1800" dirty="0"/>
                <a:t>Emma</a:t>
              </a:r>
            </a:p>
          </p:txBody>
        </p:sp>
        <p:sp>
          <p:nvSpPr>
            <p:cNvPr id="13" name="TextBox 12">
              <a:extLst>
                <a:ext uri="{FF2B5EF4-FFF2-40B4-BE49-F238E27FC236}">
                  <a16:creationId xmlns:a16="http://schemas.microsoft.com/office/drawing/2014/main" id="{ABFFE713-AADD-402B-9F53-E36C0837B276}"/>
                </a:ext>
              </a:extLst>
            </p:cNvPr>
            <p:cNvSpPr txBox="1"/>
            <p:nvPr/>
          </p:nvSpPr>
          <p:spPr>
            <a:xfrm>
              <a:off x="3775219" y="3635231"/>
              <a:ext cx="1370639" cy="369332"/>
            </a:xfrm>
            <a:prstGeom prst="rect">
              <a:avLst/>
            </a:prstGeom>
            <a:noFill/>
          </p:spPr>
          <p:txBody>
            <a:bodyPr wrap="square">
              <a:spAutoFit/>
            </a:bodyPr>
            <a:lstStyle/>
            <a:p>
              <a:pPr>
                <a:buNone/>
              </a:pPr>
              <a:r>
                <a:rPr lang="en-GB" sz="1800" dirty="0" err="1"/>
                <a:t>Feona</a:t>
              </a:r>
              <a:r>
                <a:rPr lang="en-GB" sz="1800" dirty="0"/>
                <a:t> </a:t>
              </a:r>
            </a:p>
          </p:txBody>
        </p:sp>
        <p:sp>
          <p:nvSpPr>
            <p:cNvPr id="14" name="TextBox 13">
              <a:extLst>
                <a:ext uri="{FF2B5EF4-FFF2-40B4-BE49-F238E27FC236}">
                  <a16:creationId xmlns:a16="http://schemas.microsoft.com/office/drawing/2014/main" id="{A4B6E372-07EF-46A4-954A-DFE3C49F545C}"/>
                </a:ext>
              </a:extLst>
            </p:cNvPr>
            <p:cNvSpPr txBox="1"/>
            <p:nvPr/>
          </p:nvSpPr>
          <p:spPr>
            <a:xfrm>
              <a:off x="10883287" y="3783704"/>
              <a:ext cx="1370639" cy="369332"/>
            </a:xfrm>
            <a:prstGeom prst="rect">
              <a:avLst/>
            </a:prstGeom>
            <a:noFill/>
          </p:spPr>
          <p:txBody>
            <a:bodyPr wrap="square">
              <a:spAutoFit/>
            </a:bodyPr>
            <a:lstStyle/>
            <a:p>
              <a:pPr>
                <a:buNone/>
              </a:pPr>
              <a:r>
                <a:rPr lang="en-GB" sz="1800" dirty="0"/>
                <a:t>Georgia </a:t>
              </a:r>
            </a:p>
          </p:txBody>
        </p:sp>
      </p:grpSp>
    </p:spTree>
    <p:custDataLst>
      <p:tags r:id="rId1"/>
    </p:custDataLst>
    <p:extLst>
      <p:ext uri="{BB962C8B-B14F-4D97-AF65-F5344CB8AC3E}">
        <p14:creationId xmlns:p14="http://schemas.microsoft.com/office/powerpoint/2010/main" val="339211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Find the scalar multiplier between two sides in similar shapes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346A0909-8C62-4580-BBE4-624D4B2FB0C2}"/>
              </a:ext>
            </a:extLst>
          </p:cNvPr>
          <p:cNvSpPr txBox="1"/>
          <p:nvPr/>
        </p:nvSpPr>
        <p:spPr>
          <a:xfrm>
            <a:off x="243592" y="1585316"/>
            <a:ext cx="11685055" cy="1348061"/>
          </a:xfrm>
          <a:prstGeom prst="rect">
            <a:avLst/>
          </a:prstGeom>
          <a:noFill/>
        </p:spPr>
        <p:txBody>
          <a:bodyPr wrap="square">
            <a:spAutoFit/>
          </a:bodyPr>
          <a:lstStyle/>
          <a:p>
            <a:pPr>
              <a:buNone/>
            </a:pPr>
            <a:r>
              <a:rPr lang="en-GB" sz="2400" dirty="0"/>
              <a:t>Parallelograms ABCD and WXYZ are similar. </a:t>
            </a:r>
          </a:p>
          <a:p>
            <a:pPr>
              <a:buNone/>
            </a:pPr>
            <a:r>
              <a:rPr lang="en-GB" sz="2400" dirty="0"/>
              <a:t>Mary thinks YZ = 7cm. </a:t>
            </a:r>
          </a:p>
          <a:p>
            <a:pPr>
              <a:buNone/>
            </a:pPr>
            <a:r>
              <a:rPr lang="en-GB" sz="2400" dirty="0"/>
              <a:t>Do you agree? Explain your reasoning </a:t>
            </a:r>
          </a:p>
        </p:txBody>
      </p:sp>
      <p:pic>
        <p:nvPicPr>
          <p:cNvPr id="7" name="Picture 6">
            <a:extLst>
              <a:ext uri="{FF2B5EF4-FFF2-40B4-BE49-F238E27FC236}">
                <a16:creationId xmlns:a16="http://schemas.microsoft.com/office/drawing/2014/main" id="{2172A4DB-C786-4134-BE4D-C2D0AD39CF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43472" y="3501008"/>
            <a:ext cx="3629532" cy="2086266"/>
          </a:xfrm>
          <a:prstGeom prst="rect">
            <a:avLst/>
          </a:prstGeom>
        </p:spPr>
      </p:pic>
      <p:pic>
        <p:nvPicPr>
          <p:cNvPr id="9" name="Picture 8">
            <a:extLst>
              <a:ext uri="{FF2B5EF4-FFF2-40B4-BE49-F238E27FC236}">
                <a16:creationId xmlns:a16="http://schemas.microsoft.com/office/drawing/2014/main" id="{F4F99C39-B872-4BC9-84C4-3AA7593047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91944" y="2708920"/>
            <a:ext cx="5811061" cy="3153215"/>
          </a:xfrm>
          <a:prstGeom prst="rect">
            <a:avLst/>
          </a:prstGeom>
        </p:spPr>
      </p:pic>
    </p:spTree>
    <p:extLst>
      <p:ext uri="{BB962C8B-B14F-4D97-AF65-F5344CB8AC3E}">
        <p14:creationId xmlns:p14="http://schemas.microsoft.com/office/powerpoint/2010/main" val="295476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Find the scalar multiplier between two sides in similar shapes </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you use ‘what it’s not’ type questions to secure students’ understanding? </a:t>
            </a:r>
          </a:p>
          <a:p>
            <a:pPr marL="360000" lvl="1" fontAlgn="auto">
              <a:lnSpc>
                <a:spcPct val="100000"/>
              </a:lnSpc>
              <a:spcBef>
                <a:spcPts val="0"/>
              </a:spcBef>
              <a:spcAft>
                <a:spcPts val="1200"/>
              </a:spcAft>
              <a:buClrTx/>
            </a:pPr>
            <a:r>
              <a:rPr lang="en-GB" sz="2400" dirty="0"/>
              <a:t>Why might a ‘what it’s not’ question be useful?</a:t>
            </a:r>
          </a:p>
          <a:p>
            <a:pPr marL="360000" lvl="1" fontAlgn="auto">
              <a:lnSpc>
                <a:spcPct val="100000"/>
              </a:lnSpc>
              <a:spcBef>
                <a:spcPts val="0"/>
              </a:spcBef>
              <a:spcAft>
                <a:spcPts val="1200"/>
              </a:spcAft>
              <a:buClrTx/>
            </a:pPr>
            <a:r>
              <a:rPr lang="en-GB" sz="2400" dirty="0"/>
              <a:t>How might we best use such questions - verbally as discussion prompts or written responses? </a:t>
            </a:r>
          </a:p>
        </p:txBody>
      </p:sp>
      <p:grpSp>
        <p:nvGrpSpPr>
          <p:cNvPr id="3" name="Group 2">
            <a:extLst>
              <a:ext uri="{FF2B5EF4-FFF2-40B4-BE49-F238E27FC236}">
                <a16:creationId xmlns:a16="http://schemas.microsoft.com/office/drawing/2014/main" id="{CBE903CE-F412-456E-BBDA-0869AE84B061}"/>
              </a:ext>
            </a:extLst>
          </p:cNvPr>
          <p:cNvGrpSpPr/>
          <p:nvPr/>
        </p:nvGrpSpPr>
        <p:grpSpPr>
          <a:xfrm>
            <a:off x="660695" y="1741532"/>
            <a:ext cx="6279602" cy="3847708"/>
            <a:chOff x="660695" y="1741532"/>
            <a:chExt cx="6279602" cy="3847708"/>
          </a:xfrm>
        </p:grpSpPr>
        <p:grpSp>
          <p:nvGrpSpPr>
            <p:cNvPr id="2" name="Group 1">
              <a:extLst>
                <a:ext uri="{FF2B5EF4-FFF2-40B4-BE49-F238E27FC236}">
                  <a16:creationId xmlns:a16="http://schemas.microsoft.com/office/drawing/2014/main" id="{BA79A6DF-7177-4F65-83B5-0D419D83B409}"/>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02AA5F0-B86F-4282-83B6-99457081E76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92795" y="3905791"/>
                <a:ext cx="2177719" cy="1251760"/>
              </a:xfrm>
              <a:prstGeom prst="rect">
                <a:avLst/>
              </a:prstGeom>
            </p:spPr>
          </p:pic>
          <p:pic>
            <p:nvPicPr>
              <p:cNvPr id="8" name="Picture 7">
                <a:extLst>
                  <a:ext uri="{FF2B5EF4-FFF2-40B4-BE49-F238E27FC236}">
                    <a16:creationId xmlns:a16="http://schemas.microsoft.com/office/drawing/2014/main" id="{CC114F27-01C5-43A6-AFAA-8347F0764D2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10514" y="3585707"/>
                <a:ext cx="3486637" cy="1891929"/>
              </a:xfrm>
              <a:prstGeom prst="rect">
                <a:avLst/>
              </a:prstGeom>
            </p:spPr>
          </p:pic>
        </p:grpSp>
        <p:sp>
          <p:nvSpPr>
            <p:cNvPr id="6" name="TextBox 5">
              <a:extLst>
                <a:ext uri="{FF2B5EF4-FFF2-40B4-BE49-F238E27FC236}">
                  <a16:creationId xmlns:a16="http://schemas.microsoft.com/office/drawing/2014/main" id="{8155175A-F16C-48C5-B9E3-C0CC103331D2}"/>
                </a:ext>
              </a:extLst>
            </p:cNvPr>
            <p:cNvSpPr txBox="1"/>
            <p:nvPr/>
          </p:nvSpPr>
          <p:spPr>
            <a:xfrm>
              <a:off x="692795" y="1790941"/>
              <a:ext cx="6247502" cy="1717393"/>
            </a:xfrm>
            <a:prstGeom prst="rect">
              <a:avLst/>
            </a:prstGeom>
            <a:noFill/>
          </p:spPr>
          <p:txBody>
            <a:bodyPr wrap="square">
              <a:spAutoFit/>
            </a:bodyPr>
            <a:lstStyle/>
            <a:p>
              <a:pPr>
                <a:buNone/>
              </a:pPr>
              <a:r>
                <a:rPr lang="en-GB" sz="2400" dirty="0"/>
                <a:t>Parallelograms ABCD and WXYZ are similar. </a:t>
              </a:r>
            </a:p>
            <a:p>
              <a:pPr>
                <a:buNone/>
              </a:pPr>
              <a:r>
                <a:rPr lang="en-GB" sz="2400" dirty="0"/>
                <a:t>Mary thinks YZ = 7cm. </a:t>
              </a:r>
            </a:p>
            <a:p>
              <a:pPr>
                <a:buNone/>
              </a:pPr>
              <a:r>
                <a:rPr lang="en-GB" sz="2400" dirty="0"/>
                <a:t>Do you agree? Explain your reasoning </a:t>
              </a:r>
            </a:p>
          </p:txBody>
        </p:sp>
      </p:grpSp>
    </p:spTree>
    <p:custDataLst>
      <p:tags r:id="rId1"/>
    </p:custDataLst>
    <p:extLst>
      <p:ext uri="{BB962C8B-B14F-4D97-AF65-F5344CB8AC3E}">
        <p14:creationId xmlns:p14="http://schemas.microsoft.com/office/powerpoint/2010/main" val="89253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Find the functional multiplier between two sides in similar shapes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104E4B0B-31D9-4B7B-B594-CB0A98D41CCF}"/>
              </a:ext>
            </a:extLst>
          </p:cNvPr>
          <p:cNvSpPr txBox="1"/>
          <p:nvPr/>
        </p:nvSpPr>
        <p:spPr>
          <a:xfrm>
            <a:off x="251432" y="1534821"/>
            <a:ext cx="11677215" cy="904863"/>
          </a:xfrm>
          <a:prstGeom prst="rect">
            <a:avLst/>
          </a:prstGeom>
          <a:noFill/>
        </p:spPr>
        <p:txBody>
          <a:bodyPr wrap="square">
            <a:spAutoFit/>
          </a:bodyPr>
          <a:lstStyle/>
          <a:p>
            <a:pPr>
              <a:buNone/>
            </a:pPr>
            <a:r>
              <a:rPr lang="en-GB" sz="2400" dirty="0"/>
              <a:t>The three rectangles are mathematically similar.</a:t>
            </a:r>
          </a:p>
          <a:p>
            <a:pPr>
              <a:buNone/>
            </a:pPr>
            <a:r>
              <a:rPr lang="en-GB" sz="2400" dirty="0"/>
              <a:t>What calculations are needed to find the missing lengths?</a:t>
            </a:r>
          </a:p>
        </p:txBody>
      </p:sp>
      <p:pic>
        <p:nvPicPr>
          <p:cNvPr id="7" name="Picture 6">
            <a:extLst>
              <a:ext uri="{FF2B5EF4-FFF2-40B4-BE49-F238E27FC236}">
                <a16:creationId xmlns:a16="http://schemas.microsoft.com/office/drawing/2014/main" id="{3B97D7FD-13E9-424C-9DF6-243B74731EA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43472" y="2011523"/>
            <a:ext cx="9258776" cy="4127712"/>
          </a:xfrm>
          <a:prstGeom prst="rect">
            <a:avLst/>
          </a:prstGeom>
        </p:spPr>
      </p:pic>
    </p:spTree>
    <p:extLst>
      <p:ext uri="{BB962C8B-B14F-4D97-AF65-F5344CB8AC3E}">
        <p14:creationId xmlns:p14="http://schemas.microsoft.com/office/powerpoint/2010/main" val="3552269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Find the functional multiplier between two sides in similar shapes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5 (cont’d)</a:t>
            </a:r>
            <a:endParaRPr lang="en-GB" dirty="0"/>
          </a:p>
        </p:txBody>
      </p:sp>
      <p:sp>
        <p:nvSpPr>
          <p:cNvPr id="5" name="TextBox 4">
            <a:extLst>
              <a:ext uri="{FF2B5EF4-FFF2-40B4-BE49-F238E27FC236}">
                <a16:creationId xmlns:a16="http://schemas.microsoft.com/office/drawing/2014/main" id="{104E4B0B-31D9-4B7B-B594-CB0A98D41CCF}"/>
              </a:ext>
            </a:extLst>
          </p:cNvPr>
          <p:cNvSpPr txBox="1"/>
          <p:nvPr/>
        </p:nvSpPr>
        <p:spPr>
          <a:xfrm>
            <a:off x="263352" y="1633115"/>
            <a:ext cx="6840760" cy="1274195"/>
          </a:xfrm>
          <a:prstGeom prst="rect">
            <a:avLst/>
          </a:prstGeom>
          <a:noFill/>
        </p:spPr>
        <p:txBody>
          <a:bodyPr wrap="square">
            <a:spAutoFit/>
          </a:bodyPr>
          <a:lstStyle/>
          <a:p>
            <a:pPr>
              <a:buNone/>
            </a:pPr>
            <a:r>
              <a:rPr lang="en-GB" sz="2400" dirty="0"/>
              <a:t>The three rectangles are mathematically similar.</a:t>
            </a:r>
          </a:p>
          <a:p>
            <a:pPr>
              <a:buNone/>
            </a:pPr>
            <a:r>
              <a:rPr lang="en-GB" sz="2400" dirty="0"/>
              <a:t>How might these ratio tables help you to find the missing lengths?</a:t>
            </a:r>
          </a:p>
        </p:txBody>
      </p:sp>
      <p:pic>
        <p:nvPicPr>
          <p:cNvPr id="7" name="Picture 6">
            <a:extLst>
              <a:ext uri="{FF2B5EF4-FFF2-40B4-BE49-F238E27FC236}">
                <a16:creationId xmlns:a16="http://schemas.microsoft.com/office/drawing/2014/main" id="{3B97D7FD-13E9-424C-9DF6-243B74731EA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7874" y="2708920"/>
            <a:ext cx="6850254" cy="3053953"/>
          </a:xfrm>
          <a:prstGeom prst="rect">
            <a:avLst/>
          </a:prstGeom>
        </p:spPr>
      </p:pic>
      <p:pic>
        <p:nvPicPr>
          <p:cNvPr id="4" name="Picture 3">
            <a:extLst>
              <a:ext uri="{FF2B5EF4-FFF2-40B4-BE49-F238E27FC236}">
                <a16:creationId xmlns:a16="http://schemas.microsoft.com/office/drawing/2014/main" id="{DC49CE17-E6F4-4F99-A5C4-9009F0D42738}"/>
              </a:ext>
            </a:extLst>
          </p:cNvPr>
          <p:cNvPicPr>
            <a:picLocks noChangeAspect="1"/>
          </p:cNvPicPr>
          <p:nvPr/>
        </p:nvPicPr>
        <p:blipFill>
          <a:blip r:embed="rId4"/>
          <a:stretch>
            <a:fillRect/>
          </a:stretch>
        </p:blipFill>
        <p:spPr>
          <a:xfrm>
            <a:off x="9696400" y="1360754"/>
            <a:ext cx="1667108" cy="2343477"/>
          </a:xfrm>
          <a:prstGeom prst="rect">
            <a:avLst/>
          </a:prstGeom>
        </p:spPr>
      </p:pic>
      <p:pic>
        <p:nvPicPr>
          <p:cNvPr id="11" name="Picture 10">
            <a:extLst>
              <a:ext uri="{FF2B5EF4-FFF2-40B4-BE49-F238E27FC236}">
                <a16:creationId xmlns:a16="http://schemas.microsoft.com/office/drawing/2014/main" id="{8BFE4A1B-24BA-48BE-A241-B93E7514CBD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04768" y="4022040"/>
            <a:ext cx="3010320" cy="1238423"/>
          </a:xfrm>
          <a:prstGeom prst="rect">
            <a:avLst/>
          </a:prstGeom>
        </p:spPr>
      </p:pic>
      <p:sp>
        <p:nvSpPr>
          <p:cNvPr id="13" name="TextBox 12">
            <a:extLst>
              <a:ext uri="{FF2B5EF4-FFF2-40B4-BE49-F238E27FC236}">
                <a16:creationId xmlns:a16="http://schemas.microsoft.com/office/drawing/2014/main" id="{9D881790-2EB6-429E-823D-DA480DDBFC48}"/>
              </a:ext>
            </a:extLst>
          </p:cNvPr>
          <p:cNvSpPr txBox="1"/>
          <p:nvPr/>
        </p:nvSpPr>
        <p:spPr>
          <a:xfrm>
            <a:off x="7772559" y="2008008"/>
            <a:ext cx="2016224" cy="923330"/>
          </a:xfrm>
          <a:prstGeom prst="rect">
            <a:avLst/>
          </a:prstGeom>
          <a:noFill/>
        </p:spPr>
        <p:txBody>
          <a:bodyPr wrap="square">
            <a:spAutoFit/>
          </a:bodyPr>
          <a:lstStyle/>
          <a:p>
            <a:pPr algn="ctr">
              <a:buNone/>
            </a:pPr>
            <a:r>
              <a:rPr lang="en-GB" sz="1800" dirty="0"/>
              <a:t>Green to red (using the </a:t>
            </a:r>
            <a:r>
              <a:rPr lang="en-GB" sz="1800" b="1" dirty="0"/>
              <a:t>scalar</a:t>
            </a:r>
            <a:r>
              <a:rPr lang="en-GB" sz="1800" dirty="0"/>
              <a:t> multiplier) </a:t>
            </a:r>
          </a:p>
        </p:txBody>
      </p:sp>
      <p:sp>
        <p:nvSpPr>
          <p:cNvPr id="14" name="TextBox 13">
            <a:extLst>
              <a:ext uri="{FF2B5EF4-FFF2-40B4-BE49-F238E27FC236}">
                <a16:creationId xmlns:a16="http://schemas.microsoft.com/office/drawing/2014/main" id="{1B696426-562E-4DDE-B2F8-D16BA63B23E1}"/>
              </a:ext>
            </a:extLst>
          </p:cNvPr>
          <p:cNvSpPr txBox="1"/>
          <p:nvPr/>
        </p:nvSpPr>
        <p:spPr>
          <a:xfrm>
            <a:off x="7464152" y="4022040"/>
            <a:ext cx="2016224" cy="1200329"/>
          </a:xfrm>
          <a:prstGeom prst="rect">
            <a:avLst/>
          </a:prstGeom>
          <a:noFill/>
        </p:spPr>
        <p:txBody>
          <a:bodyPr wrap="square">
            <a:spAutoFit/>
          </a:bodyPr>
          <a:lstStyle/>
          <a:p>
            <a:pPr algn="ctr">
              <a:buNone/>
            </a:pPr>
            <a:r>
              <a:rPr lang="en-GB" sz="1800" dirty="0"/>
              <a:t>Green to blue (using the </a:t>
            </a:r>
            <a:r>
              <a:rPr lang="en-GB" sz="1800" b="1" dirty="0"/>
              <a:t>functional</a:t>
            </a:r>
            <a:r>
              <a:rPr lang="en-GB" sz="1800" dirty="0"/>
              <a:t> multiplier) </a:t>
            </a:r>
          </a:p>
        </p:txBody>
      </p:sp>
    </p:spTree>
    <p:extLst>
      <p:ext uri="{BB962C8B-B14F-4D97-AF65-F5344CB8AC3E}">
        <p14:creationId xmlns:p14="http://schemas.microsoft.com/office/powerpoint/2010/main" val="7779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Find the functional multiplier between two sides in similar shapes </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912648" y="1196754"/>
            <a:ext cx="6094324" cy="1815770"/>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lvl="1" indent="-324000" fontAlgn="auto">
              <a:lnSpc>
                <a:spcPct val="100000"/>
              </a:lnSpc>
              <a:spcBef>
                <a:spcPts val="0"/>
              </a:spcBef>
              <a:spcAft>
                <a:spcPts val="1200"/>
              </a:spcAft>
              <a:buClrTx/>
            </a:pPr>
            <a:r>
              <a:rPr lang="en-GB" sz="2200" dirty="0"/>
              <a:t>How might the ratio table representation (as on slide 24) be used to support students to recognise multiplicative relationships in similar shapes?</a:t>
            </a:r>
          </a:p>
        </p:txBody>
      </p:sp>
      <p:pic>
        <p:nvPicPr>
          <p:cNvPr id="6" name="Picture 5">
            <a:extLst>
              <a:ext uri="{FF2B5EF4-FFF2-40B4-BE49-F238E27FC236}">
                <a16:creationId xmlns:a16="http://schemas.microsoft.com/office/drawing/2014/main" id="{5434810E-A27B-4DCC-99AA-7217589697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62272" y="3012524"/>
            <a:ext cx="2681161" cy="2331073"/>
          </a:xfrm>
          <a:prstGeom prst="rect">
            <a:avLst/>
          </a:prstGeom>
        </p:spPr>
      </p:pic>
      <p:grpSp>
        <p:nvGrpSpPr>
          <p:cNvPr id="2" name="Group 1">
            <a:extLst>
              <a:ext uri="{FF2B5EF4-FFF2-40B4-BE49-F238E27FC236}">
                <a16:creationId xmlns:a16="http://schemas.microsoft.com/office/drawing/2014/main" id="{1C2E8960-D0D0-495E-A343-25E656B2D66F}"/>
              </a:ext>
            </a:extLst>
          </p:cNvPr>
          <p:cNvGrpSpPr/>
          <p:nvPr/>
        </p:nvGrpSpPr>
        <p:grpSpPr>
          <a:xfrm>
            <a:off x="381698" y="1732547"/>
            <a:ext cx="5505281" cy="4288741"/>
            <a:chOff x="381698" y="1732547"/>
            <a:chExt cx="5505281" cy="428874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07369" y="1732547"/>
              <a:ext cx="5479610" cy="428874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47CE7BE-27CB-4E7F-AFFD-7BFD67AFB5D4}"/>
                </a:ext>
              </a:extLst>
            </p:cNvPr>
            <p:cNvSpPr txBox="1"/>
            <p:nvPr/>
          </p:nvSpPr>
          <p:spPr>
            <a:xfrm>
              <a:off x="407368" y="1761510"/>
              <a:ext cx="5479609" cy="1514261"/>
            </a:xfrm>
            <a:prstGeom prst="rect">
              <a:avLst/>
            </a:prstGeom>
            <a:noFill/>
          </p:spPr>
          <p:txBody>
            <a:bodyPr wrap="square">
              <a:spAutoFit/>
            </a:bodyPr>
            <a:lstStyle/>
            <a:p>
              <a:pPr>
                <a:buNone/>
              </a:pPr>
              <a:r>
                <a:rPr lang="en-GB" sz="2200" dirty="0"/>
                <a:t>The three rectangles are mathematically similar.</a:t>
              </a:r>
            </a:p>
            <a:p>
              <a:pPr>
                <a:buNone/>
              </a:pPr>
              <a:r>
                <a:rPr lang="en-GB" sz="2200" dirty="0"/>
                <a:t>What calculations are needed to find the missing lengths?</a:t>
              </a:r>
            </a:p>
          </p:txBody>
        </p:sp>
        <p:pic>
          <p:nvPicPr>
            <p:cNvPr id="8" name="Picture 7">
              <a:extLst>
                <a:ext uri="{FF2B5EF4-FFF2-40B4-BE49-F238E27FC236}">
                  <a16:creationId xmlns:a16="http://schemas.microsoft.com/office/drawing/2014/main" id="{72AEB6A1-042B-4872-A136-31BCFE6809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1698" y="3362365"/>
              <a:ext cx="5479611" cy="2442899"/>
            </a:xfrm>
            <a:prstGeom prst="rect">
              <a:avLst/>
            </a:prstGeom>
          </p:spPr>
        </p:pic>
      </p:grpSp>
      <p:sp>
        <p:nvSpPr>
          <p:cNvPr id="10" name="TextBox 9">
            <a:extLst>
              <a:ext uri="{FF2B5EF4-FFF2-40B4-BE49-F238E27FC236}">
                <a16:creationId xmlns:a16="http://schemas.microsoft.com/office/drawing/2014/main" id="{080CC252-7FF3-46D8-AFA4-0DBA1D650E91}"/>
              </a:ext>
            </a:extLst>
          </p:cNvPr>
          <p:cNvSpPr txBox="1"/>
          <p:nvPr/>
        </p:nvSpPr>
        <p:spPr>
          <a:xfrm>
            <a:off x="5912648" y="2879302"/>
            <a:ext cx="3740242" cy="2800767"/>
          </a:xfrm>
          <a:prstGeom prst="rect">
            <a:avLst/>
          </a:prstGeom>
          <a:noFill/>
        </p:spPr>
        <p:txBody>
          <a:bodyPr wrap="square">
            <a:spAutoFit/>
          </a:bodyPr>
          <a:lstStyle/>
          <a:p>
            <a:pPr marL="324000" lvl="1" indent="-324000" fontAlgn="auto">
              <a:lnSpc>
                <a:spcPct val="100000"/>
              </a:lnSpc>
              <a:spcBef>
                <a:spcPts val="0"/>
              </a:spcBef>
              <a:spcAft>
                <a:spcPts val="1200"/>
              </a:spcAft>
              <a:buClrTx/>
              <a:buFont typeface="Arial" panose="020B0604020202020204" pitchFamily="34" charset="0"/>
              <a:buChar char="•"/>
            </a:pPr>
            <a:r>
              <a:rPr lang="en-GB" sz="2200" dirty="0">
                <a:solidFill>
                  <a:srgbClr val="585858"/>
                </a:solidFill>
                <a:cs typeface="Arial" panose="020B0604020202020204" pitchFamily="34" charset="0"/>
              </a:rPr>
              <a:t>Is important to know that both multiplicative relationships are always present. Should both scalar and functional multipliers always be written on the ratio table as below? </a:t>
            </a:r>
          </a:p>
        </p:txBody>
      </p:sp>
    </p:spTree>
    <p:custDataLst>
      <p:tags r:id="rId1"/>
    </p:custDataLst>
    <p:extLst>
      <p:ext uri="{BB962C8B-B14F-4D97-AF65-F5344CB8AC3E}">
        <p14:creationId xmlns:p14="http://schemas.microsoft.com/office/powerpoint/2010/main" val="1483724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angles are preserved in similar shapes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1497DF50-42BB-48D4-8C70-DEEB3931A6DD}"/>
              </a:ext>
            </a:extLst>
          </p:cNvPr>
          <p:cNvSpPr txBox="1"/>
          <p:nvPr/>
        </p:nvSpPr>
        <p:spPr>
          <a:xfrm>
            <a:off x="263470" y="1524065"/>
            <a:ext cx="11665178" cy="1348061"/>
          </a:xfrm>
          <a:prstGeom prst="rect">
            <a:avLst/>
          </a:prstGeom>
          <a:noFill/>
        </p:spPr>
        <p:txBody>
          <a:bodyPr wrap="square">
            <a:spAutoFit/>
          </a:bodyPr>
          <a:lstStyle/>
          <a:p>
            <a:pPr>
              <a:buNone/>
            </a:pPr>
            <a:r>
              <a:rPr lang="en-GB" sz="2400" dirty="0"/>
              <a:t>Steve uses a ruler and protractor to measure some triangles and their enlargements. </a:t>
            </a:r>
          </a:p>
          <a:p>
            <a:pPr>
              <a:buNone/>
            </a:pPr>
            <a:r>
              <a:rPr lang="en-GB" sz="2400" dirty="0"/>
              <a:t>He records the lengths and angles.</a:t>
            </a:r>
          </a:p>
          <a:p>
            <a:pPr>
              <a:buNone/>
            </a:pPr>
            <a:r>
              <a:rPr lang="en-GB" sz="2400" dirty="0"/>
              <a:t>Complete Steve’s table:</a:t>
            </a:r>
          </a:p>
        </p:txBody>
      </p:sp>
      <p:graphicFrame>
        <p:nvGraphicFramePr>
          <p:cNvPr id="4" name="Table 3">
            <a:extLst>
              <a:ext uri="{FF2B5EF4-FFF2-40B4-BE49-F238E27FC236}">
                <a16:creationId xmlns:a16="http://schemas.microsoft.com/office/drawing/2014/main" id="{2BAD8D28-4C71-43E8-BAC3-DD5711032898}"/>
              </a:ext>
            </a:extLst>
          </p:cNvPr>
          <p:cNvGraphicFramePr>
            <a:graphicFrameLocks noGrp="1"/>
          </p:cNvGraphicFramePr>
          <p:nvPr>
            <p:extLst>
              <p:ext uri="{D42A27DB-BD31-4B8C-83A1-F6EECF244321}">
                <p14:modId xmlns:p14="http://schemas.microsoft.com/office/powerpoint/2010/main" val="3644375466"/>
              </p:ext>
            </p:extLst>
          </p:nvPr>
        </p:nvGraphicFramePr>
        <p:xfrm>
          <a:off x="1043502" y="2945357"/>
          <a:ext cx="10104995" cy="2817516"/>
        </p:xfrm>
        <a:graphic>
          <a:graphicData uri="http://schemas.openxmlformats.org/drawingml/2006/table">
            <a:tbl>
              <a:tblPr firstRow="1" firstCol="1" bandRow="1">
                <a:tableStyleId>{5940675A-B579-460E-94D1-54222C63F5DA}</a:tableStyleId>
              </a:tblPr>
              <a:tblGrid>
                <a:gridCol w="2270760">
                  <a:extLst>
                    <a:ext uri="{9D8B030D-6E8A-4147-A177-3AD203B41FA5}">
                      <a16:colId xmlns:a16="http://schemas.microsoft.com/office/drawing/2014/main" val="805716708"/>
                    </a:ext>
                  </a:extLst>
                </a:gridCol>
                <a:gridCol w="1843723">
                  <a:extLst>
                    <a:ext uri="{9D8B030D-6E8A-4147-A177-3AD203B41FA5}">
                      <a16:colId xmlns:a16="http://schemas.microsoft.com/office/drawing/2014/main" val="811980313"/>
                    </a:ext>
                  </a:extLst>
                </a:gridCol>
                <a:gridCol w="1198167">
                  <a:extLst>
                    <a:ext uri="{9D8B030D-6E8A-4147-A177-3AD203B41FA5}">
                      <a16:colId xmlns:a16="http://schemas.microsoft.com/office/drawing/2014/main" val="3852677013"/>
                    </a:ext>
                  </a:extLst>
                </a:gridCol>
                <a:gridCol w="2864485">
                  <a:extLst>
                    <a:ext uri="{9D8B030D-6E8A-4147-A177-3AD203B41FA5}">
                      <a16:colId xmlns:a16="http://schemas.microsoft.com/office/drawing/2014/main" val="3771180395"/>
                    </a:ext>
                  </a:extLst>
                </a:gridCol>
                <a:gridCol w="1927860">
                  <a:extLst>
                    <a:ext uri="{9D8B030D-6E8A-4147-A177-3AD203B41FA5}">
                      <a16:colId xmlns:a16="http://schemas.microsoft.com/office/drawing/2014/main" val="897833731"/>
                    </a:ext>
                  </a:extLst>
                </a:gridCol>
              </a:tblGrid>
              <a:tr h="36000">
                <a:tc gridSpan="2">
                  <a:txBody>
                    <a:bodyPr/>
                    <a:lstStyle/>
                    <a:p>
                      <a:pPr algn="ctr">
                        <a:lnSpc>
                          <a:spcPct val="107000"/>
                        </a:lnSpc>
                        <a:spcBef>
                          <a:spcPts val="400"/>
                        </a:spcBef>
                        <a:spcAft>
                          <a:spcPts val="400"/>
                        </a:spcAft>
                        <a:tabLst>
                          <a:tab pos="1358265" algn="l"/>
                        </a:tabLst>
                      </a:pPr>
                      <a:r>
                        <a:rPr lang="en-GB" sz="2000" b="1" i="0" dirty="0">
                          <a:effectLst/>
                        </a:rPr>
                        <a:t>Triangle</a:t>
                      </a:r>
                      <a:endParaRPr lang="en-GB"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en-GB"/>
                    </a:p>
                  </a:txBody>
                  <a:tcPr/>
                </a:tc>
                <a:tc>
                  <a:txBody>
                    <a:bodyPr/>
                    <a:lstStyle/>
                    <a:p>
                      <a:pPr algn="ctr">
                        <a:lnSpc>
                          <a:spcPct val="107000"/>
                        </a:lnSpc>
                        <a:spcBef>
                          <a:spcPts val="400"/>
                        </a:spcBef>
                        <a:spcAft>
                          <a:spcPts val="400"/>
                        </a:spcAft>
                        <a:tabLst>
                          <a:tab pos="1358265" algn="l"/>
                        </a:tabLst>
                      </a:pPr>
                      <a:r>
                        <a:rPr lang="en-GB" sz="2000" b="1" i="0" dirty="0">
                          <a:effectLst/>
                        </a:rPr>
                        <a:t>Scale Factor</a:t>
                      </a:r>
                      <a:endParaRPr lang="en-GB"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gridSpan="2">
                  <a:txBody>
                    <a:bodyPr/>
                    <a:lstStyle/>
                    <a:p>
                      <a:pPr algn="ctr">
                        <a:lnSpc>
                          <a:spcPct val="107000"/>
                        </a:lnSpc>
                        <a:spcBef>
                          <a:spcPts val="400"/>
                        </a:spcBef>
                        <a:spcAft>
                          <a:spcPts val="400"/>
                        </a:spcAft>
                        <a:tabLst>
                          <a:tab pos="1358265" algn="l"/>
                        </a:tabLst>
                      </a:pPr>
                      <a:r>
                        <a:rPr lang="en-GB" sz="2000" b="1" i="0" dirty="0">
                          <a:effectLst/>
                        </a:rPr>
                        <a:t>Enlarged triangle</a:t>
                      </a:r>
                      <a:endParaRPr lang="en-GB"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val="728867814"/>
                  </a:ext>
                </a:extLst>
              </a:tr>
              <a:tr h="36000">
                <a:tc>
                  <a:txBody>
                    <a:bodyPr/>
                    <a:lstStyle/>
                    <a:p>
                      <a:pPr algn="ctr">
                        <a:lnSpc>
                          <a:spcPct val="107000"/>
                        </a:lnSpc>
                        <a:spcBef>
                          <a:spcPts val="400"/>
                        </a:spcBef>
                        <a:spcAft>
                          <a:spcPts val="400"/>
                        </a:spcAft>
                        <a:tabLst>
                          <a:tab pos="1358265" algn="l"/>
                        </a:tabLst>
                      </a:pPr>
                      <a:r>
                        <a:rPr lang="en-GB" sz="2000" b="1" i="0" dirty="0">
                          <a:effectLst/>
                        </a:rPr>
                        <a:t>Dimensions</a:t>
                      </a:r>
                      <a:endParaRPr lang="en-GB"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b="1" i="0" dirty="0">
                          <a:effectLst/>
                        </a:rPr>
                        <a:t>Angles</a:t>
                      </a:r>
                      <a:endParaRPr lang="en-GB"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b="1" i="0" dirty="0">
                          <a:effectLst/>
                        </a:rPr>
                        <a:t> </a:t>
                      </a:r>
                      <a:endParaRPr lang="en-GB"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b="1" i="0" dirty="0">
                          <a:effectLst/>
                        </a:rPr>
                        <a:t>Dimensions</a:t>
                      </a:r>
                      <a:endParaRPr lang="en-GB"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b="1" i="0" dirty="0">
                          <a:effectLst/>
                        </a:rPr>
                        <a:t>Angles</a:t>
                      </a:r>
                      <a:endParaRPr lang="en-GB"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3830681"/>
                  </a:ext>
                </a:extLst>
              </a:tr>
              <a:tr h="468000">
                <a:tc>
                  <a:txBody>
                    <a:bodyPr/>
                    <a:lstStyle/>
                    <a:p>
                      <a:pPr algn="ctr">
                        <a:lnSpc>
                          <a:spcPct val="107000"/>
                        </a:lnSpc>
                        <a:spcBef>
                          <a:spcPts val="400"/>
                        </a:spcBef>
                        <a:spcAft>
                          <a:spcPts val="400"/>
                        </a:spcAft>
                        <a:tabLst>
                          <a:tab pos="1358265" algn="l"/>
                        </a:tabLst>
                      </a:pPr>
                      <a:r>
                        <a:rPr lang="en-GB" sz="2000" i="0" dirty="0">
                          <a:effectLst/>
                        </a:rPr>
                        <a:t>3cm, 3cm, 3cm</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60</a:t>
                      </a:r>
                      <a:r>
                        <a:rPr lang="en-GB" sz="2000" i="0" dirty="0">
                          <a:effectLst/>
                          <a:sym typeface="Symbol" panose="05050102010706020507" pitchFamily="18" charset="2"/>
                        </a:rPr>
                        <a:t></a:t>
                      </a:r>
                      <a:r>
                        <a:rPr lang="en-GB" sz="2000" i="0" dirty="0">
                          <a:effectLst/>
                        </a:rPr>
                        <a:t>, 60</a:t>
                      </a:r>
                      <a:r>
                        <a:rPr lang="en-GB" sz="2000" i="0" dirty="0">
                          <a:effectLst/>
                          <a:sym typeface="Symbol" panose="05050102010706020507" pitchFamily="18" charset="2"/>
                        </a:rPr>
                        <a:t></a:t>
                      </a:r>
                      <a:r>
                        <a:rPr lang="en-GB" sz="2000" i="0" dirty="0">
                          <a:effectLst/>
                        </a:rPr>
                        <a:t>,60</a:t>
                      </a:r>
                      <a:r>
                        <a:rPr lang="en-GB" sz="2000" i="0" dirty="0">
                          <a:effectLst/>
                          <a:sym typeface="Symbol" panose="05050102010706020507" pitchFamily="18" charset="2"/>
                        </a:rPr>
                        <a:t></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2</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 </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 </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267413"/>
                  </a:ext>
                </a:extLst>
              </a:tr>
              <a:tr h="468000">
                <a:tc>
                  <a:txBody>
                    <a:bodyPr/>
                    <a:lstStyle/>
                    <a:p>
                      <a:pPr algn="ctr">
                        <a:lnSpc>
                          <a:spcPct val="107000"/>
                        </a:lnSpc>
                        <a:spcBef>
                          <a:spcPts val="400"/>
                        </a:spcBef>
                        <a:spcAft>
                          <a:spcPts val="400"/>
                        </a:spcAft>
                        <a:tabLst>
                          <a:tab pos="1358265" algn="l"/>
                        </a:tabLst>
                      </a:pPr>
                      <a:r>
                        <a:rPr lang="en-GB" sz="2000" i="0">
                          <a:effectLst/>
                        </a:rPr>
                        <a:t>5cm, 5cm, 7cm</a:t>
                      </a:r>
                      <a:endParaRPr lang="en-GB" sz="20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45</a:t>
                      </a:r>
                      <a:r>
                        <a:rPr lang="en-GB" sz="2000" i="0" dirty="0">
                          <a:effectLst/>
                          <a:sym typeface="Symbol" panose="05050102010706020507" pitchFamily="18" charset="2"/>
                        </a:rPr>
                        <a:t></a:t>
                      </a:r>
                      <a:r>
                        <a:rPr lang="en-GB" sz="2000" i="0" dirty="0">
                          <a:effectLst/>
                        </a:rPr>
                        <a:t>, 45</a:t>
                      </a:r>
                      <a:r>
                        <a:rPr lang="en-GB" sz="2000" i="0" dirty="0">
                          <a:effectLst/>
                          <a:sym typeface="Symbol" panose="05050102010706020507" pitchFamily="18" charset="2"/>
                        </a:rPr>
                        <a:t></a:t>
                      </a:r>
                      <a:r>
                        <a:rPr lang="en-GB" sz="2000" i="0" dirty="0">
                          <a:effectLst/>
                        </a:rPr>
                        <a:t>,90</a:t>
                      </a:r>
                      <a:r>
                        <a:rPr lang="en-GB" sz="2000" i="0" dirty="0">
                          <a:effectLst/>
                          <a:sym typeface="Symbol" panose="05050102010706020507" pitchFamily="18" charset="2"/>
                        </a:rPr>
                        <a:t></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a:effectLst/>
                        </a:rPr>
                        <a:t> </a:t>
                      </a:r>
                      <a:endParaRPr lang="en-GB" sz="20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15cm, 15cm , 21cm</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 </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2230137"/>
                  </a:ext>
                </a:extLst>
              </a:tr>
              <a:tr h="468000">
                <a:tc>
                  <a:txBody>
                    <a:bodyPr/>
                    <a:lstStyle/>
                    <a:p>
                      <a:pPr algn="ctr">
                        <a:lnSpc>
                          <a:spcPct val="107000"/>
                        </a:lnSpc>
                        <a:spcBef>
                          <a:spcPts val="400"/>
                        </a:spcBef>
                        <a:spcAft>
                          <a:spcPts val="400"/>
                        </a:spcAft>
                        <a:tabLst>
                          <a:tab pos="1358265" algn="l"/>
                        </a:tabLst>
                      </a:pPr>
                      <a:r>
                        <a:rPr lang="en-GB" sz="2000" i="0">
                          <a:effectLst/>
                        </a:rPr>
                        <a:t> </a:t>
                      </a:r>
                      <a:endParaRPr lang="en-GB" sz="20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60</a:t>
                      </a:r>
                      <a:r>
                        <a:rPr lang="en-GB" sz="2000" i="0" dirty="0">
                          <a:effectLst/>
                          <a:sym typeface="Symbol" panose="05050102010706020507" pitchFamily="18" charset="2"/>
                        </a:rPr>
                        <a:t></a:t>
                      </a:r>
                      <a:r>
                        <a:rPr lang="en-GB" sz="2000" i="0" dirty="0">
                          <a:effectLst/>
                        </a:rPr>
                        <a:t>, 60</a:t>
                      </a:r>
                      <a:r>
                        <a:rPr lang="en-GB" sz="2000" i="0" dirty="0">
                          <a:effectLst/>
                          <a:sym typeface="Symbol" panose="05050102010706020507" pitchFamily="18" charset="2"/>
                        </a:rPr>
                        <a:t></a:t>
                      </a:r>
                      <a:r>
                        <a:rPr lang="en-GB" sz="2000" i="0" dirty="0">
                          <a:effectLst/>
                        </a:rPr>
                        <a:t>,60</a:t>
                      </a:r>
                      <a:r>
                        <a:rPr lang="en-GB" sz="2000" i="0" dirty="0">
                          <a:effectLst/>
                          <a:sym typeface="Symbol" panose="05050102010706020507" pitchFamily="18" charset="2"/>
                        </a:rPr>
                        <a:t></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6</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24cm, 24cm, 24­cm</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 </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1792929"/>
                  </a:ext>
                </a:extLst>
              </a:tr>
              <a:tr h="468000">
                <a:tc>
                  <a:txBody>
                    <a:bodyPr/>
                    <a:lstStyle/>
                    <a:p>
                      <a:pPr algn="ctr">
                        <a:lnSpc>
                          <a:spcPct val="107000"/>
                        </a:lnSpc>
                        <a:spcBef>
                          <a:spcPts val="400"/>
                        </a:spcBef>
                        <a:spcAft>
                          <a:spcPts val="400"/>
                        </a:spcAft>
                        <a:tabLst>
                          <a:tab pos="1358265" algn="l"/>
                        </a:tabLst>
                      </a:pPr>
                      <a:r>
                        <a:rPr lang="en-GB" sz="2000" i="0">
                          <a:effectLst/>
                        </a:rPr>
                        <a:t> </a:t>
                      </a:r>
                      <a:endParaRPr lang="en-GB" sz="20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a:effectLst/>
                        </a:rPr>
                        <a:t> </a:t>
                      </a:r>
                      <a:endParaRPr lang="en-GB" sz="20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a:effectLst/>
                        </a:rPr>
                        <a:t>2</a:t>
                      </a:r>
                      <a:endParaRPr lang="en-GB" sz="20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8cm, 12cm, 12cm</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i="0" dirty="0">
                          <a:effectLst/>
                        </a:rPr>
                        <a:t>40</a:t>
                      </a:r>
                      <a:r>
                        <a:rPr lang="en-GB" sz="2000" i="0" dirty="0">
                          <a:effectLst/>
                          <a:sym typeface="Symbol" panose="05050102010706020507" pitchFamily="18" charset="2"/>
                        </a:rPr>
                        <a:t></a:t>
                      </a:r>
                      <a:r>
                        <a:rPr lang="en-GB" sz="2000" i="0" dirty="0">
                          <a:effectLst/>
                        </a:rPr>
                        <a:t>, 70</a:t>
                      </a:r>
                      <a:r>
                        <a:rPr lang="en-GB" sz="2000" i="0" dirty="0">
                          <a:effectLst/>
                          <a:sym typeface="Symbol" panose="05050102010706020507" pitchFamily="18" charset="2"/>
                        </a:rPr>
                        <a:t></a:t>
                      </a:r>
                      <a:r>
                        <a:rPr lang="en-GB" sz="2000" i="0" dirty="0">
                          <a:effectLst/>
                        </a:rPr>
                        <a:t>, 70</a:t>
                      </a:r>
                      <a:r>
                        <a:rPr lang="en-GB" sz="2000" i="0" dirty="0">
                          <a:effectLst/>
                          <a:sym typeface="Symbol" panose="05050102010706020507" pitchFamily="18" charset="2"/>
                        </a:rPr>
                        <a:t></a:t>
                      </a:r>
                      <a:endParaRPr lang="en-GB"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9623919"/>
                  </a:ext>
                </a:extLst>
              </a:tr>
            </a:tbl>
          </a:graphicData>
        </a:graphic>
      </p:graphicFrame>
    </p:spTree>
    <p:extLst>
      <p:ext uri="{BB962C8B-B14F-4D97-AF65-F5344CB8AC3E}">
        <p14:creationId xmlns:p14="http://schemas.microsoft.com/office/powerpoint/2010/main" val="404469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angles are preserved in similar shapes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63352" y="4466533"/>
            <a:ext cx="11665296" cy="177077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are the potential benefits of presenting information in a table like this? What are the drawbacks?</a:t>
            </a:r>
          </a:p>
          <a:p>
            <a:pPr marL="360000" lvl="1" fontAlgn="auto">
              <a:lnSpc>
                <a:spcPct val="100000"/>
              </a:lnSpc>
              <a:spcBef>
                <a:spcPts val="0"/>
              </a:spcBef>
              <a:spcAft>
                <a:spcPts val="1200"/>
              </a:spcAft>
              <a:buClrTx/>
            </a:pPr>
            <a:r>
              <a:rPr lang="en-GB" sz="2400" dirty="0"/>
              <a:t>What questions might you ask students to ensure that they have fully appreciated the relationships and properties in this table? </a:t>
            </a:r>
          </a:p>
        </p:txBody>
      </p:sp>
      <p:grpSp>
        <p:nvGrpSpPr>
          <p:cNvPr id="2" name="Group 1">
            <a:extLst>
              <a:ext uri="{FF2B5EF4-FFF2-40B4-BE49-F238E27FC236}">
                <a16:creationId xmlns:a16="http://schemas.microsoft.com/office/drawing/2014/main" id="{9AB5C27B-EC33-4427-9D13-A18075603CF5}"/>
              </a:ext>
            </a:extLst>
          </p:cNvPr>
          <p:cNvGrpSpPr/>
          <p:nvPr/>
        </p:nvGrpSpPr>
        <p:grpSpPr>
          <a:xfrm>
            <a:off x="263352" y="1556792"/>
            <a:ext cx="11665296" cy="2736304"/>
            <a:chOff x="263352" y="1556792"/>
            <a:chExt cx="11665296" cy="273630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56792"/>
              <a:ext cx="11665296" cy="273630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5BC69EC-2EA3-47D2-9960-C29C86697F8B}"/>
                </a:ext>
              </a:extLst>
            </p:cNvPr>
            <p:cNvSpPr txBox="1"/>
            <p:nvPr/>
          </p:nvSpPr>
          <p:spPr>
            <a:xfrm>
              <a:off x="357095" y="1837789"/>
              <a:ext cx="3955095" cy="1588127"/>
            </a:xfrm>
            <a:prstGeom prst="rect">
              <a:avLst/>
            </a:prstGeom>
            <a:noFill/>
          </p:spPr>
          <p:txBody>
            <a:bodyPr wrap="square">
              <a:spAutoFit/>
            </a:bodyPr>
            <a:lstStyle/>
            <a:p>
              <a:pPr>
                <a:buNone/>
              </a:pPr>
              <a:r>
                <a:rPr lang="en-GB" sz="1800" dirty="0"/>
                <a:t>Steve uses a ruler and protractor to measure some triangles and their enlargements. </a:t>
              </a:r>
            </a:p>
            <a:p>
              <a:pPr>
                <a:buNone/>
              </a:pPr>
              <a:r>
                <a:rPr lang="en-GB" sz="1800" dirty="0"/>
                <a:t>He records the lengths and angles.</a:t>
              </a:r>
            </a:p>
            <a:p>
              <a:pPr>
                <a:buNone/>
              </a:pPr>
              <a:r>
                <a:rPr lang="en-GB" sz="1800" dirty="0"/>
                <a:t>Complete Steve’s table:</a:t>
              </a:r>
            </a:p>
          </p:txBody>
        </p:sp>
      </p:grpSp>
      <p:graphicFrame>
        <p:nvGraphicFramePr>
          <p:cNvPr id="7" name="Table 6">
            <a:extLst>
              <a:ext uri="{FF2B5EF4-FFF2-40B4-BE49-F238E27FC236}">
                <a16:creationId xmlns:a16="http://schemas.microsoft.com/office/drawing/2014/main" id="{5AF478EE-0DBE-45EB-A0F8-6615456FE6E1}"/>
              </a:ext>
            </a:extLst>
          </p:cNvPr>
          <p:cNvGraphicFramePr>
            <a:graphicFrameLocks noGrp="1"/>
          </p:cNvGraphicFramePr>
          <p:nvPr>
            <p:extLst>
              <p:ext uri="{D42A27DB-BD31-4B8C-83A1-F6EECF244321}">
                <p14:modId xmlns:p14="http://schemas.microsoft.com/office/powerpoint/2010/main" val="1834309053"/>
              </p:ext>
            </p:extLst>
          </p:nvPr>
        </p:nvGraphicFramePr>
        <p:xfrm>
          <a:off x="4295800" y="1664351"/>
          <a:ext cx="7536318" cy="2521185"/>
        </p:xfrm>
        <a:graphic>
          <a:graphicData uri="http://schemas.openxmlformats.org/drawingml/2006/table">
            <a:tbl>
              <a:tblPr firstRow="1" firstCol="1" bandRow="1">
                <a:tableStyleId>{5940675A-B579-460E-94D1-54222C63F5DA}</a:tableStyleId>
              </a:tblPr>
              <a:tblGrid>
                <a:gridCol w="1693536">
                  <a:extLst>
                    <a:ext uri="{9D8B030D-6E8A-4147-A177-3AD203B41FA5}">
                      <a16:colId xmlns:a16="http://schemas.microsoft.com/office/drawing/2014/main" val="805716708"/>
                    </a:ext>
                  </a:extLst>
                </a:gridCol>
                <a:gridCol w="1375051">
                  <a:extLst>
                    <a:ext uri="{9D8B030D-6E8A-4147-A177-3AD203B41FA5}">
                      <a16:colId xmlns:a16="http://schemas.microsoft.com/office/drawing/2014/main" val="811980313"/>
                    </a:ext>
                  </a:extLst>
                </a:gridCol>
                <a:gridCol w="893595">
                  <a:extLst>
                    <a:ext uri="{9D8B030D-6E8A-4147-A177-3AD203B41FA5}">
                      <a16:colId xmlns:a16="http://schemas.microsoft.com/office/drawing/2014/main" val="3852677013"/>
                    </a:ext>
                  </a:extLst>
                </a:gridCol>
                <a:gridCol w="2136336">
                  <a:extLst>
                    <a:ext uri="{9D8B030D-6E8A-4147-A177-3AD203B41FA5}">
                      <a16:colId xmlns:a16="http://schemas.microsoft.com/office/drawing/2014/main" val="3771180395"/>
                    </a:ext>
                  </a:extLst>
                </a:gridCol>
                <a:gridCol w="1437800">
                  <a:extLst>
                    <a:ext uri="{9D8B030D-6E8A-4147-A177-3AD203B41FA5}">
                      <a16:colId xmlns:a16="http://schemas.microsoft.com/office/drawing/2014/main" val="897833731"/>
                    </a:ext>
                  </a:extLst>
                </a:gridCol>
              </a:tblGrid>
              <a:tr h="479518">
                <a:tc gridSpan="2">
                  <a:txBody>
                    <a:bodyPr/>
                    <a:lstStyle/>
                    <a:p>
                      <a:pPr algn="ctr">
                        <a:lnSpc>
                          <a:spcPct val="107000"/>
                        </a:lnSpc>
                        <a:spcBef>
                          <a:spcPts val="400"/>
                        </a:spcBef>
                        <a:spcAft>
                          <a:spcPts val="400"/>
                        </a:spcAft>
                        <a:tabLst>
                          <a:tab pos="1358265" algn="l"/>
                        </a:tabLst>
                      </a:pPr>
                      <a:r>
                        <a:rPr lang="en-GB" sz="1600" b="1" i="0" dirty="0">
                          <a:effectLst/>
                        </a:rPr>
                        <a:t>Triangle</a:t>
                      </a:r>
                      <a:endParaRPr lang="en-GB" sz="1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en-GB"/>
                    </a:p>
                  </a:txBody>
                  <a:tcPr/>
                </a:tc>
                <a:tc>
                  <a:txBody>
                    <a:bodyPr/>
                    <a:lstStyle/>
                    <a:p>
                      <a:pPr algn="ctr">
                        <a:lnSpc>
                          <a:spcPct val="107000"/>
                        </a:lnSpc>
                        <a:spcBef>
                          <a:spcPts val="400"/>
                        </a:spcBef>
                        <a:spcAft>
                          <a:spcPts val="400"/>
                        </a:spcAft>
                        <a:tabLst>
                          <a:tab pos="1358265" algn="l"/>
                        </a:tabLst>
                      </a:pPr>
                      <a:r>
                        <a:rPr lang="en-GB" sz="1600" b="1" i="0" dirty="0">
                          <a:effectLst/>
                        </a:rPr>
                        <a:t>Scale Factor</a:t>
                      </a:r>
                      <a:endParaRPr lang="en-GB" sz="1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gridSpan="2">
                  <a:txBody>
                    <a:bodyPr/>
                    <a:lstStyle/>
                    <a:p>
                      <a:pPr algn="ctr">
                        <a:lnSpc>
                          <a:spcPct val="107000"/>
                        </a:lnSpc>
                        <a:spcBef>
                          <a:spcPts val="400"/>
                        </a:spcBef>
                        <a:spcAft>
                          <a:spcPts val="400"/>
                        </a:spcAft>
                        <a:tabLst>
                          <a:tab pos="1358265" algn="l"/>
                        </a:tabLst>
                      </a:pPr>
                      <a:r>
                        <a:rPr lang="en-GB" sz="1600" b="1" i="0" dirty="0">
                          <a:effectLst/>
                        </a:rPr>
                        <a:t>Enlarged triangle</a:t>
                      </a:r>
                      <a:endParaRPr lang="en-GB" sz="1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val="728867814"/>
                  </a:ext>
                </a:extLst>
              </a:tr>
              <a:tr h="233534">
                <a:tc>
                  <a:txBody>
                    <a:bodyPr/>
                    <a:lstStyle/>
                    <a:p>
                      <a:pPr algn="ctr">
                        <a:lnSpc>
                          <a:spcPct val="107000"/>
                        </a:lnSpc>
                        <a:spcBef>
                          <a:spcPts val="400"/>
                        </a:spcBef>
                        <a:spcAft>
                          <a:spcPts val="400"/>
                        </a:spcAft>
                        <a:tabLst>
                          <a:tab pos="1358265" algn="l"/>
                        </a:tabLst>
                      </a:pPr>
                      <a:r>
                        <a:rPr lang="en-GB" sz="1600" b="1" i="0" dirty="0">
                          <a:effectLst/>
                        </a:rPr>
                        <a:t>Dimensions</a:t>
                      </a:r>
                      <a:endParaRPr lang="en-GB" sz="1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b="1" i="0" dirty="0">
                          <a:effectLst/>
                        </a:rPr>
                        <a:t>Angles</a:t>
                      </a:r>
                      <a:endParaRPr lang="en-GB" sz="1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b="1" i="0" dirty="0">
                          <a:effectLst/>
                        </a:rPr>
                        <a:t> </a:t>
                      </a:r>
                      <a:endParaRPr lang="en-GB" sz="1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b="1" i="0" dirty="0">
                          <a:effectLst/>
                        </a:rPr>
                        <a:t>Dimensions</a:t>
                      </a:r>
                      <a:endParaRPr lang="en-GB" sz="1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b="1" i="0" dirty="0">
                          <a:effectLst/>
                        </a:rPr>
                        <a:t>Angles</a:t>
                      </a:r>
                      <a:endParaRPr lang="en-GB" sz="1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3830681"/>
                  </a:ext>
                </a:extLst>
              </a:tr>
              <a:tr h="441209">
                <a:tc>
                  <a:txBody>
                    <a:bodyPr/>
                    <a:lstStyle/>
                    <a:p>
                      <a:pPr algn="ctr">
                        <a:lnSpc>
                          <a:spcPct val="107000"/>
                        </a:lnSpc>
                        <a:spcBef>
                          <a:spcPts val="400"/>
                        </a:spcBef>
                        <a:spcAft>
                          <a:spcPts val="400"/>
                        </a:spcAft>
                        <a:tabLst>
                          <a:tab pos="1358265" algn="l"/>
                        </a:tabLst>
                      </a:pPr>
                      <a:r>
                        <a:rPr lang="en-GB" sz="1600" i="0" dirty="0">
                          <a:effectLst/>
                        </a:rPr>
                        <a:t>3cm, 3cm, 3cm</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60</a:t>
                      </a:r>
                      <a:r>
                        <a:rPr lang="en-GB" sz="1600" i="0" dirty="0">
                          <a:effectLst/>
                          <a:sym typeface="Symbol" panose="05050102010706020507" pitchFamily="18" charset="2"/>
                        </a:rPr>
                        <a:t></a:t>
                      </a:r>
                      <a:r>
                        <a:rPr lang="en-GB" sz="1600" i="0" dirty="0">
                          <a:effectLst/>
                        </a:rPr>
                        <a:t>, 60</a:t>
                      </a:r>
                      <a:r>
                        <a:rPr lang="en-GB" sz="1600" i="0" dirty="0">
                          <a:effectLst/>
                          <a:sym typeface="Symbol" panose="05050102010706020507" pitchFamily="18" charset="2"/>
                        </a:rPr>
                        <a:t></a:t>
                      </a:r>
                      <a:r>
                        <a:rPr lang="en-GB" sz="1600" i="0" dirty="0">
                          <a:effectLst/>
                        </a:rPr>
                        <a:t>,60</a:t>
                      </a:r>
                      <a:r>
                        <a:rPr lang="en-GB" sz="1600" i="0" dirty="0">
                          <a:effectLst/>
                          <a:sym typeface="Symbol" panose="05050102010706020507" pitchFamily="18" charset="2"/>
                        </a:rPr>
                        <a:t></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2</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 </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 </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267413"/>
                  </a:ext>
                </a:extLst>
              </a:tr>
              <a:tr h="441209">
                <a:tc>
                  <a:txBody>
                    <a:bodyPr/>
                    <a:lstStyle/>
                    <a:p>
                      <a:pPr algn="ctr">
                        <a:lnSpc>
                          <a:spcPct val="107000"/>
                        </a:lnSpc>
                        <a:spcBef>
                          <a:spcPts val="400"/>
                        </a:spcBef>
                        <a:spcAft>
                          <a:spcPts val="400"/>
                        </a:spcAft>
                        <a:tabLst>
                          <a:tab pos="1358265" algn="l"/>
                        </a:tabLst>
                      </a:pPr>
                      <a:r>
                        <a:rPr lang="en-GB" sz="1600" i="0">
                          <a:effectLst/>
                        </a:rPr>
                        <a:t>5cm, 5cm, 7cm</a:t>
                      </a:r>
                      <a:endParaRPr lang="en-GB" sz="16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45</a:t>
                      </a:r>
                      <a:r>
                        <a:rPr lang="en-GB" sz="1600" i="0" dirty="0">
                          <a:effectLst/>
                          <a:sym typeface="Symbol" panose="05050102010706020507" pitchFamily="18" charset="2"/>
                        </a:rPr>
                        <a:t></a:t>
                      </a:r>
                      <a:r>
                        <a:rPr lang="en-GB" sz="1600" i="0" dirty="0">
                          <a:effectLst/>
                        </a:rPr>
                        <a:t>, 45</a:t>
                      </a:r>
                      <a:r>
                        <a:rPr lang="en-GB" sz="1600" i="0" dirty="0">
                          <a:effectLst/>
                          <a:sym typeface="Symbol" panose="05050102010706020507" pitchFamily="18" charset="2"/>
                        </a:rPr>
                        <a:t></a:t>
                      </a:r>
                      <a:r>
                        <a:rPr lang="en-GB" sz="1600" i="0" dirty="0">
                          <a:effectLst/>
                        </a:rPr>
                        <a:t>,90</a:t>
                      </a:r>
                      <a:r>
                        <a:rPr lang="en-GB" sz="1600" i="0" dirty="0">
                          <a:effectLst/>
                          <a:sym typeface="Symbol" panose="05050102010706020507" pitchFamily="18" charset="2"/>
                        </a:rPr>
                        <a:t></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a:effectLst/>
                        </a:rPr>
                        <a:t> </a:t>
                      </a:r>
                      <a:endParaRPr lang="en-GB" sz="16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15cm, 15cm , 21cm</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 </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2230137"/>
                  </a:ext>
                </a:extLst>
              </a:tr>
              <a:tr h="441209">
                <a:tc>
                  <a:txBody>
                    <a:bodyPr/>
                    <a:lstStyle/>
                    <a:p>
                      <a:pPr algn="ctr">
                        <a:lnSpc>
                          <a:spcPct val="107000"/>
                        </a:lnSpc>
                        <a:spcBef>
                          <a:spcPts val="400"/>
                        </a:spcBef>
                        <a:spcAft>
                          <a:spcPts val="400"/>
                        </a:spcAft>
                        <a:tabLst>
                          <a:tab pos="1358265" algn="l"/>
                        </a:tabLst>
                      </a:pPr>
                      <a:r>
                        <a:rPr lang="en-GB" sz="1600" i="0">
                          <a:effectLst/>
                        </a:rPr>
                        <a:t> </a:t>
                      </a:r>
                      <a:endParaRPr lang="en-GB" sz="16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60</a:t>
                      </a:r>
                      <a:r>
                        <a:rPr lang="en-GB" sz="1600" i="0" dirty="0">
                          <a:effectLst/>
                          <a:sym typeface="Symbol" panose="05050102010706020507" pitchFamily="18" charset="2"/>
                        </a:rPr>
                        <a:t></a:t>
                      </a:r>
                      <a:r>
                        <a:rPr lang="en-GB" sz="1600" i="0" dirty="0">
                          <a:effectLst/>
                        </a:rPr>
                        <a:t>, 60</a:t>
                      </a:r>
                      <a:r>
                        <a:rPr lang="en-GB" sz="1600" i="0" dirty="0">
                          <a:effectLst/>
                          <a:sym typeface="Symbol" panose="05050102010706020507" pitchFamily="18" charset="2"/>
                        </a:rPr>
                        <a:t></a:t>
                      </a:r>
                      <a:r>
                        <a:rPr lang="en-GB" sz="1600" i="0" dirty="0">
                          <a:effectLst/>
                        </a:rPr>
                        <a:t>,60</a:t>
                      </a:r>
                      <a:r>
                        <a:rPr lang="en-GB" sz="1600" i="0" dirty="0">
                          <a:effectLst/>
                          <a:sym typeface="Symbol" panose="05050102010706020507" pitchFamily="18" charset="2"/>
                        </a:rPr>
                        <a:t></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6</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24cm, 24cm, 24­cm</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 </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1792929"/>
                  </a:ext>
                </a:extLst>
              </a:tr>
              <a:tr h="441209">
                <a:tc>
                  <a:txBody>
                    <a:bodyPr/>
                    <a:lstStyle/>
                    <a:p>
                      <a:pPr algn="ctr">
                        <a:lnSpc>
                          <a:spcPct val="107000"/>
                        </a:lnSpc>
                        <a:spcBef>
                          <a:spcPts val="400"/>
                        </a:spcBef>
                        <a:spcAft>
                          <a:spcPts val="400"/>
                        </a:spcAft>
                        <a:tabLst>
                          <a:tab pos="1358265" algn="l"/>
                        </a:tabLst>
                      </a:pPr>
                      <a:r>
                        <a:rPr lang="en-GB" sz="1600" i="0">
                          <a:effectLst/>
                        </a:rPr>
                        <a:t> </a:t>
                      </a:r>
                      <a:endParaRPr lang="en-GB" sz="16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a:effectLst/>
                        </a:rPr>
                        <a:t> </a:t>
                      </a:r>
                      <a:endParaRPr lang="en-GB" sz="16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a:effectLst/>
                        </a:rPr>
                        <a:t>2</a:t>
                      </a:r>
                      <a:endParaRPr lang="en-GB" sz="16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8cm, 12cm, 12cm</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600" i="0" dirty="0">
                          <a:effectLst/>
                        </a:rPr>
                        <a:t>40</a:t>
                      </a:r>
                      <a:r>
                        <a:rPr lang="en-GB" sz="1600" i="0" dirty="0">
                          <a:effectLst/>
                          <a:sym typeface="Symbol" panose="05050102010706020507" pitchFamily="18" charset="2"/>
                        </a:rPr>
                        <a:t></a:t>
                      </a:r>
                      <a:r>
                        <a:rPr lang="en-GB" sz="1600" i="0" dirty="0">
                          <a:effectLst/>
                        </a:rPr>
                        <a:t>, 70</a:t>
                      </a:r>
                      <a:r>
                        <a:rPr lang="en-GB" sz="1600" i="0" dirty="0">
                          <a:effectLst/>
                          <a:sym typeface="Symbol" panose="05050102010706020507" pitchFamily="18" charset="2"/>
                        </a:rPr>
                        <a:t></a:t>
                      </a:r>
                      <a:r>
                        <a:rPr lang="en-GB" sz="1600" i="0" dirty="0">
                          <a:effectLst/>
                        </a:rPr>
                        <a:t>, 70</a:t>
                      </a:r>
                      <a:r>
                        <a:rPr lang="en-GB" sz="1600" i="0" dirty="0">
                          <a:effectLst/>
                          <a:sym typeface="Symbol" panose="05050102010706020507" pitchFamily="18" charset="2"/>
                        </a:rPr>
                        <a:t></a:t>
                      </a:r>
                      <a:endParaRPr lang="en-GB"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9623919"/>
                  </a:ext>
                </a:extLst>
              </a:tr>
            </a:tbl>
          </a:graphicData>
        </a:graphic>
      </p:graphicFrame>
    </p:spTree>
    <p:custDataLst>
      <p:tags r:id="rId1"/>
    </p:custDataLst>
    <p:extLst>
      <p:ext uri="{BB962C8B-B14F-4D97-AF65-F5344CB8AC3E}">
        <p14:creationId xmlns:p14="http://schemas.microsoft.com/office/powerpoint/2010/main" val="3772298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angles are preserved in similar shapes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12D41740-7432-4AC0-B649-EC4A00AA7C85}"/>
              </a:ext>
            </a:extLst>
          </p:cNvPr>
          <p:cNvSpPr txBox="1"/>
          <p:nvPr/>
        </p:nvSpPr>
        <p:spPr>
          <a:xfrm>
            <a:off x="263352" y="1588611"/>
            <a:ext cx="11377264" cy="1348061"/>
          </a:xfrm>
          <a:prstGeom prst="rect">
            <a:avLst/>
          </a:prstGeom>
          <a:noFill/>
        </p:spPr>
        <p:txBody>
          <a:bodyPr wrap="square">
            <a:spAutoFit/>
          </a:bodyPr>
          <a:lstStyle/>
          <a:p>
            <a:pPr>
              <a:buNone/>
            </a:pPr>
            <a:r>
              <a:rPr lang="en-GB" sz="2400" dirty="0"/>
              <a:t>The triangle is enlarged by scale factor of 2.</a:t>
            </a:r>
          </a:p>
          <a:p>
            <a:pPr>
              <a:buNone/>
            </a:pPr>
            <a:r>
              <a:rPr lang="en-GB" sz="2400" dirty="0"/>
              <a:t>Tom thinks the value of angle ABC in the enlarged triangle will be 80</a:t>
            </a:r>
            <a:r>
              <a:rPr lang="en-GB" sz="2400" dirty="0">
                <a:latin typeface="Times New Roman" panose="02020603050405020304" pitchFamily="18" charset="0"/>
                <a:cs typeface="Times New Roman" panose="02020603050405020304" pitchFamily="18" charset="0"/>
              </a:rPr>
              <a:t>°</a:t>
            </a:r>
            <a:r>
              <a:rPr lang="en-GB" sz="2400" dirty="0"/>
              <a:t>.</a:t>
            </a:r>
          </a:p>
          <a:p>
            <a:pPr>
              <a:buNone/>
            </a:pPr>
            <a:r>
              <a:rPr lang="en-GB" sz="2400" dirty="0"/>
              <a:t>Explain why Tom is not correct.</a:t>
            </a:r>
          </a:p>
        </p:txBody>
      </p:sp>
      <p:pic>
        <p:nvPicPr>
          <p:cNvPr id="7" name="Picture 6">
            <a:extLst>
              <a:ext uri="{FF2B5EF4-FFF2-40B4-BE49-F238E27FC236}">
                <a16:creationId xmlns:a16="http://schemas.microsoft.com/office/drawing/2014/main" id="{222154BD-5BDC-4E6A-803E-855B174E378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92985" y="2530004"/>
            <a:ext cx="8129382" cy="3053953"/>
          </a:xfrm>
          <a:prstGeom prst="rect">
            <a:avLst/>
          </a:prstGeom>
        </p:spPr>
      </p:pic>
    </p:spTree>
    <p:extLst>
      <p:ext uri="{BB962C8B-B14F-4D97-AF65-F5344CB8AC3E}">
        <p14:creationId xmlns:p14="http://schemas.microsoft.com/office/powerpoint/2010/main" val="3037815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angles are preserved in similar shapes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would you manage the discussion around this activity in the classroom?</a:t>
            </a:r>
          </a:p>
          <a:p>
            <a:pPr marL="360000" lvl="1" fontAlgn="auto">
              <a:lnSpc>
                <a:spcPct val="100000"/>
              </a:lnSpc>
              <a:spcBef>
                <a:spcPts val="0"/>
              </a:spcBef>
              <a:spcAft>
                <a:spcPts val="1200"/>
              </a:spcAft>
              <a:buClrTx/>
            </a:pPr>
            <a:r>
              <a:rPr lang="en-GB" sz="2400" dirty="0"/>
              <a:t>What are the benefits and drawbacks of telling students that Tom is incorrect?</a:t>
            </a:r>
          </a:p>
          <a:p>
            <a:pPr marL="360000" lvl="1" fontAlgn="auto">
              <a:lnSpc>
                <a:spcPct val="100000"/>
              </a:lnSpc>
              <a:spcBef>
                <a:spcPts val="0"/>
              </a:spcBef>
              <a:spcAft>
                <a:spcPts val="1200"/>
              </a:spcAft>
              <a:buClrTx/>
            </a:pPr>
            <a:r>
              <a:rPr lang="en-GB" sz="2400" dirty="0"/>
              <a:t>What misconceptions around angles and angle measurement might contribute to students’ understanding here?</a:t>
            </a:r>
          </a:p>
        </p:txBody>
      </p:sp>
      <p:grpSp>
        <p:nvGrpSpPr>
          <p:cNvPr id="2" name="Group 1">
            <a:extLst>
              <a:ext uri="{FF2B5EF4-FFF2-40B4-BE49-F238E27FC236}">
                <a16:creationId xmlns:a16="http://schemas.microsoft.com/office/drawing/2014/main" id="{5294554F-22F5-4E60-A534-8BA7B9EAA8D6}"/>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B11AA6B-72F1-4220-AFED-6C89D9E7EED4}"/>
                </a:ext>
              </a:extLst>
            </p:cNvPr>
            <p:cNvSpPr txBox="1"/>
            <p:nvPr/>
          </p:nvSpPr>
          <p:spPr>
            <a:xfrm>
              <a:off x="660695" y="1790941"/>
              <a:ext cx="6011369" cy="1581972"/>
            </a:xfrm>
            <a:prstGeom prst="rect">
              <a:avLst/>
            </a:prstGeom>
            <a:noFill/>
          </p:spPr>
          <p:txBody>
            <a:bodyPr wrap="square">
              <a:spAutoFit/>
            </a:bodyPr>
            <a:lstStyle/>
            <a:p>
              <a:pPr>
                <a:buNone/>
              </a:pPr>
              <a:r>
                <a:rPr lang="en-GB" sz="2200" dirty="0"/>
                <a:t>The triangle is enlarged by scale factor of 2.</a:t>
              </a:r>
            </a:p>
            <a:p>
              <a:pPr>
                <a:buNone/>
              </a:pPr>
              <a:r>
                <a:rPr lang="en-GB" sz="2200" dirty="0"/>
                <a:t>Tom thinks the value of angle ABC in the enlarged triangle will be 80</a:t>
              </a:r>
              <a:r>
                <a:rPr lang="en-GB" sz="2200" dirty="0">
                  <a:latin typeface="Times New Roman" panose="02020603050405020304" pitchFamily="18" charset="0"/>
                  <a:cs typeface="Times New Roman" panose="02020603050405020304" pitchFamily="18" charset="0"/>
                </a:rPr>
                <a:t>°</a:t>
              </a:r>
              <a:r>
                <a:rPr lang="en-GB" sz="2200" dirty="0"/>
                <a:t>.</a:t>
              </a:r>
            </a:p>
            <a:p>
              <a:pPr>
                <a:buNone/>
              </a:pPr>
              <a:r>
                <a:rPr lang="en-GB" sz="2200" dirty="0"/>
                <a:t>Explain why Tom is not correct.</a:t>
              </a:r>
            </a:p>
          </p:txBody>
        </p:sp>
        <p:pic>
          <p:nvPicPr>
            <p:cNvPr id="7" name="Picture 6">
              <a:extLst>
                <a:ext uri="{FF2B5EF4-FFF2-40B4-BE49-F238E27FC236}">
                  <a16:creationId xmlns:a16="http://schemas.microsoft.com/office/drawing/2014/main" id="{DD1A9D5E-452E-47E3-B093-E0DAD17D2D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64518" y="3185794"/>
              <a:ext cx="5352966" cy="2010941"/>
            </a:xfrm>
            <a:prstGeom prst="rect">
              <a:avLst/>
            </a:prstGeom>
          </p:spPr>
        </p:pic>
      </p:grpSp>
    </p:spTree>
    <p:custDataLst>
      <p:tags r:id="rId1"/>
    </p:custDataLst>
    <p:extLst>
      <p:ext uri="{BB962C8B-B14F-4D97-AF65-F5344CB8AC3E}">
        <p14:creationId xmlns:p14="http://schemas.microsoft.com/office/powerpoint/2010/main" val="191231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292293272"/>
              </p:ext>
            </p:extLst>
          </p:nvPr>
        </p:nvGraphicFramePr>
        <p:xfrm>
          <a:off x="579413" y="1401995"/>
          <a:ext cx="11011552" cy="338836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congruent (figures)</a:t>
                      </a:r>
                    </a:p>
                  </a:txBody>
                  <a:tcPr/>
                </a:tc>
                <a:tc>
                  <a:txBody>
                    <a:bodyPr/>
                    <a:lstStyle/>
                    <a:p>
                      <a:r>
                        <a:rPr lang="en-GB" dirty="0"/>
                        <a:t>Two or more geometric figures are said to be congruent when they are the same in every way except their position in space.</a:t>
                      </a:r>
                    </a:p>
                    <a:p>
                      <a:r>
                        <a:rPr lang="en-GB" dirty="0"/>
                        <a:t>Example: Two figures, where one is a reflection of the other, are congruent since one can be transposed onto the other without changing any angle or edge length.</a:t>
                      </a:r>
                    </a:p>
                  </a:txBody>
                  <a:tcPr/>
                </a:tc>
                <a:extLst>
                  <a:ext uri="{0D108BD9-81ED-4DB2-BD59-A6C34878D82A}">
                    <a16:rowId xmlns:a16="http://schemas.microsoft.com/office/drawing/2014/main" val="2719448778"/>
                  </a:ext>
                </a:extLst>
              </a:tr>
              <a:tr h="342221">
                <a:tc>
                  <a:txBody>
                    <a:bodyPr/>
                    <a:lstStyle/>
                    <a:p>
                      <a:r>
                        <a:rPr lang="en-GB" dirty="0"/>
                        <a:t>interior angle</a:t>
                      </a:r>
                    </a:p>
                  </a:txBody>
                  <a:tcPr/>
                </a:tc>
                <a:tc>
                  <a:txBody>
                    <a:bodyPr/>
                    <a:lstStyle/>
                    <a:p>
                      <a:r>
                        <a:rPr lang="en-GB" dirty="0"/>
                        <a:t>At a vertex of a polygon, the angle that lies within the polygon.</a:t>
                      </a:r>
                    </a:p>
                  </a:txBody>
                  <a:tcPr/>
                </a:tc>
                <a:extLst>
                  <a:ext uri="{0D108BD9-81ED-4DB2-BD59-A6C34878D82A}">
                    <a16:rowId xmlns:a16="http://schemas.microsoft.com/office/drawing/2014/main" val="78949882"/>
                  </a:ext>
                </a:extLst>
              </a:tr>
              <a:tr h="370840">
                <a:tc>
                  <a:txBody>
                    <a:bodyPr/>
                    <a:lstStyle/>
                    <a:p>
                      <a:r>
                        <a:rPr lang="en-GB" dirty="0"/>
                        <a:t>similar</a:t>
                      </a:r>
                    </a:p>
                  </a:txBody>
                  <a:tcPr/>
                </a:tc>
                <a:tc>
                  <a:txBody>
                    <a:bodyPr/>
                    <a:lstStyle/>
                    <a:p>
                      <a:r>
                        <a:rPr lang="en-GB" dirty="0"/>
                        <a:t>Two geometrical objects are said to be similar if they both have the same shape. More precisely, one can be obtained from the other by uniformly scaling (enlarging or reducing), possibly with additional translation, rotation and reflection. Similar shapes have corresponding sides proportional and corresponding angles equal.</a:t>
                      </a:r>
                    </a:p>
                  </a:txBody>
                  <a:tcPr/>
                </a:tc>
                <a:extLst>
                  <a:ext uri="{0D108BD9-81ED-4DB2-BD59-A6C34878D82A}">
                    <a16:rowId xmlns:a16="http://schemas.microsoft.com/office/drawing/2014/main" val="404107335"/>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p:txBody>
      </p:sp>
      <p:pic>
        <p:nvPicPr>
          <p:cNvPr id="4" name="Picture 3">
            <a:extLst>
              <a:ext uri="{FF2B5EF4-FFF2-40B4-BE49-F238E27FC236}">
                <a16:creationId xmlns:a16="http://schemas.microsoft.com/office/drawing/2014/main" id="{4B59A228-3324-44D8-9520-724833827B2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136" y="1930383"/>
            <a:ext cx="3024336" cy="2629439"/>
          </a:xfrm>
          <a:prstGeom prst="rect">
            <a:avLst/>
          </a:prstGeom>
        </p:spPr>
      </p:pic>
      <p:sp>
        <p:nvSpPr>
          <p:cNvPr id="6" name="TextBox 5">
            <a:extLst>
              <a:ext uri="{FF2B5EF4-FFF2-40B4-BE49-F238E27FC236}">
                <a16:creationId xmlns:a16="http://schemas.microsoft.com/office/drawing/2014/main" id="{51766BB9-9D66-4238-BD9A-8DA1796596D6}"/>
              </a:ext>
            </a:extLst>
          </p:cNvPr>
          <p:cNvSpPr txBox="1"/>
          <p:nvPr/>
        </p:nvSpPr>
        <p:spPr>
          <a:xfrm>
            <a:off x="601035" y="2298177"/>
            <a:ext cx="6094206" cy="2261645"/>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Ratio tables and double number lines (also known as ‘stacked number lines’)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comparison of corresponding entries in two different sets of multiples, such as from a multiplication table, can be a useful context in which to explore multiplicative relationships.</a:t>
            </a:r>
          </a:p>
        </p:txBody>
      </p:sp>
    </p:spTree>
    <p:extLst>
      <p:ext uri="{BB962C8B-B14F-4D97-AF65-F5344CB8AC3E}">
        <p14:creationId xmlns:p14="http://schemas.microsoft.com/office/powerpoint/2010/main" val="2638343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rmAutofit/>
          </a:bodyPr>
          <a:lstStyle/>
          <a:p>
            <a:pPr marL="0" indent="0">
              <a:buNone/>
            </a:pPr>
            <a:r>
              <a:rPr lang="en-GB" sz="2000" dirty="0"/>
              <a:t>From Upper Key Stage 2, students will bring experience of:</a:t>
            </a:r>
          </a:p>
          <a:p>
            <a:r>
              <a:rPr lang="en-GB" sz="1800" dirty="0"/>
              <a:t>drawing 2D shapes using given dimensions and angles</a:t>
            </a:r>
          </a:p>
          <a:p>
            <a:r>
              <a:rPr lang="en-GB" sz="1800" dirty="0"/>
              <a:t>recognising, describing and building simple 3D shapes, including making nets</a:t>
            </a:r>
          </a:p>
          <a:p>
            <a:r>
              <a:rPr lang="en-GB" sz="1800" dirty="0"/>
              <a:t>comparing and classifying geometric shapes based on their properties and sizes, and finding unknown angles in any triangles, quadrilaterals and regular polygons</a:t>
            </a:r>
          </a:p>
          <a:p>
            <a:r>
              <a:rPr lang="en-GB" sz="1800" dirty="0"/>
              <a:t>illustrating and naming parts of circles, including radius, diameter and circumference, and knowing that the diameter is twice the radius</a:t>
            </a:r>
          </a:p>
          <a:p>
            <a:r>
              <a:rPr lang="en-GB" sz="1800" dirty="0"/>
              <a:t>recognising angles where they meet at a point, are on a straight line or are vertically opposite, and finding missing angles</a:t>
            </a:r>
          </a:p>
          <a:p>
            <a:r>
              <a:rPr lang="en-GB" sz="1800" dirty="0"/>
              <a:t>drawing and translating simple shapes on the coordinate plane and reflecting them in the axes.</a:t>
            </a:r>
          </a:p>
          <a:p>
            <a:endParaRPr lang="en-GB" dirty="0"/>
          </a:p>
        </p:txBody>
      </p:sp>
    </p:spTree>
    <p:extLst>
      <p:ext uri="{BB962C8B-B14F-4D97-AF65-F5344CB8AC3E}">
        <p14:creationId xmlns:p14="http://schemas.microsoft.com/office/powerpoint/2010/main" val="186735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In KS4, students will build on the core concepts in this mathematical theme to:</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fractional {and negative} scale factors for enlargements</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the changes and invariance achieved by combinations of rotations, reflections and translations}</a:t>
            </a:r>
          </a:p>
          <a:p>
            <a:pPr marL="285750" indent="-285750">
              <a:buFont typeface="Arial" panose="020B0604020202020204" pitchFamily="34" charset="0"/>
              <a:buChar char="•"/>
            </a:pPr>
            <a:r>
              <a:rPr lang="en-GB" sz="1800" dirty="0">
                <a:solidFill>
                  <a:srgbClr val="585858"/>
                </a:solidFill>
                <a:highlight>
                  <a:srgbClr val="FCFEFE"/>
                </a:highlight>
                <a:latin typeface="+mn-lt"/>
              </a:rPr>
              <a:t>identify and apply circle definitions and properties, including: centre, radius, chord, diameter, circumference, tangent, arc, sector and segment</a:t>
            </a:r>
          </a:p>
          <a:p>
            <a:pPr marL="285750" indent="-285750">
              <a:buFont typeface="Arial" panose="020B0604020202020204" pitchFamily="34" charset="0"/>
              <a:buChar char="•"/>
            </a:pPr>
            <a:r>
              <a:rPr lang="en-GB" sz="1800" dirty="0">
                <a:solidFill>
                  <a:srgbClr val="585858"/>
                </a:solidFill>
                <a:highlight>
                  <a:srgbClr val="FCFEFE"/>
                </a:highlight>
                <a:latin typeface="+mn-lt"/>
              </a:rPr>
              <a:t>{apply and prove the standard circle theorems concerning angles, radii, tangents and chords, and use them to prove related results}</a:t>
            </a:r>
          </a:p>
          <a:p>
            <a:pPr marL="285750" indent="-285750">
              <a:buFont typeface="Arial" panose="020B0604020202020204" pitchFamily="34" charset="0"/>
              <a:buChar char="•"/>
            </a:pPr>
            <a:r>
              <a:rPr lang="en-GB" sz="1800" dirty="0">
                <a:solidFill>
                  <a:srgbClr val="585858"/>
                </a:solidFill>
                <a:highlight>
                  <a:srgbClr val="FCFEFE"/>
                </a:highlight>
                <a:latin typeface="+mn-lt"/>
              </a:rPr>
              <a:t>construct and interpret plans and elevations of 3D shapes</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bearings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arc lengths, angles and areas of sectors of circles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surface areas and volumes of spheres, pyramids, cones and composite solids</a:t>
            </a:r>
          </a:p>
          <a:p>
            <a:pPr marL="0" indent="0">
              <a:buNone/>
            </a:pPr>
            <a:r>
              <a:rPr lang="en-GB" sz="1800" dirty="0">
                <a:solidFill>
                  <a:srgbClr val="585858"/>
                </a:solidFill>
                <a:highlight>
                  <a:srgbClr val="FCFEFE"/>
                </a:highlight>
                <a:latin typeface="+mn-lt"/>
              </a:rPr>
              <a:t>Please note: Braces { } indicate additional mathematical content to be taught to more highly attaining students.</a:t>
            </a: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endParaRPr lang="en-GB" dirty="0"/>
          </a:p>
        </p:txBody>
      </p:sp>
    </p:spTree>
    <p:extLst>
      <p:ext uri="{BB962C8B-B14F-4D97-AF65-F5344CB8AC3E}">
        <p14:creationId xmlns:p14="http://schemas.microsoft.com/office/powerpoint/2010/main" val="2098571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4" y="1196752"/>
                <a:ext cx="11238475" cy="3888432"/>
              </a:xfrm>
            </p:spPr>
            <p:txBody>
              <a:bodyPr>
                <a:noAutofit/>
              </a:bodyPr>
              <a:lstStyle/>
              <a:p>
                <a:pPr marL="0" indent="0">
                  <a:buNone/>
                </a:pPr>
                <a:r>
                  <a:rPr lang="en-GB" sz="2000" dirty="0"/>
                  <a:t>In KS4, students will build on the core concepts in this mathematical theme to:</a:t>
                </a:r>
              </a:p>
              <a:p>
                <a:pPr marL="285750" indent="-285750"/>
                <a:r>
                  <a:rPr lang="en-GB" sz="1800" dirty="0">
                    <a:solidFill>
                      <a:srgbClr val="585858"/>
                    </a:solidFill>
                    <a:highlight>
                      <a:srgbClr val="FCFEFE"/>
                    </a:highlight>
                    <a:latin typeface="+mn-lt"/>
                  </a:rPr>
                  <a:t>apply the concepts of congruence and similarity, including the relationships between lengths, {areas and volumes} in similar figures</a:t>
                </a:r>
              </a:p>
              <a:p>
                <a:pPr marL="285750" indent="-285750">
                  <a:buFont typeface="Arial" panose="020B0604020202020204" pitchFamily="34" charset="0"/>
                  <a:buChar char="•"/>
                </a:pPr>
                <a:r>
                  <a:rPr lang="en-GB" sz="1800" dirty="0">
                    <a:solidFill>
                      <a:srgbClr val="585858"/>
                    </a:solidFill>
                    <a:highlight>
                      <a:srgbClr val="FCFEFE"/>
                    </a:highlight>
                    <a:latin typeface="+mn-lt"/>
                  </a:rPr>
                  <a:t>apply Pythagoras’ theorem and trigonometric ratios to find angles and lengths in right-angled triangles {and, where possible, general triangles} in two {and three} dimensional figures</a:t>
                </a:r>
              </a:p>
              <a:p>
                <a:pPr marL="285750" indent="-285750">
                  <a:buFont typeface="Arial" panose="020B0604020202020204" pitchFamily="34" charset="0"/>
                  <a:buChar char="•"/>
                </a:pPr>
                <a:r>
                  <a:rPr lang="en-GB" sz="1800" dirty="0">
                    <a:solidFill>
                      <a:srgbClr val="585858"/>
                    </a:solidFill>
                    <a:highlight>
                      <a:srgbClr val="FCFEFE"/>
                    </a:highlight>
                    <a:latin typeface="+mn-lt"/>
                  </a:rPr>
                  <a:t>know the exact values of sin θ and cos θ for θ = 30°, 45°, 60° and 90°; know the exact value of tan θ for θ = 30°, 45°, 60°</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the sine rule, </a:t>
                </a:r>
                <a14:m>
                  <m:oMath xmlns:m="http://schemas.openxmlformats.org/officeDocument/2006/math">
                    <m:r>
                      <a:rPr lang="en-GB" sz="1800" b="0" i="1" smtClean="0">
                        <a:solidFill>
                          <a:srgbClr val="585858"/>
                        </a:solidFill>
                        <a:highlight>
                          <a:srgbClr val="FCFEFE"/>
                        </a:highlight>
                        <a:latin typeface="Cambria Math" panose="02040503050406030204" pitchFamily="18" charset="0"/>
                      </a:rPr>
                      <m:t> </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𝑎</m:t>
                        </m:r>
                      </m:num>
                      <m:den>
                        <m:r>
                          <a:rPr lang="en-GB" sz="1800" b="0" i="1" smtClean="0">
                            <a:solidFill>
                              <a:srgbClr val="585858"/>
                            </a:solidFill>
                            <a:highlight>
                              <a:srgbClr val="FCFEFE"/>
                            </a:highlight>
                            <a:latin typeface="Cambria Math" panose="02040503050406030204" pitchFamily="18" charset="0"/>
                          </a:rPr>
                          <m:t>𝑆𝑖𝑛𝐴</m:t>
                        </m:r>
                      </m:den>
                    </m:f>
                    <m:r>
                      <a:rPr lang="en-GB" sz="1800" b="0" i="1" smtClean="0">
                        <a:solidFill>
                          <a:srgbClr val="585858"/>
                        </a:solidFill>
                        <a:highlight>
                          <a:srgbClr val="FCFEFE"/>
                        </a:highlight>
                        <a:latin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𝑏</m:t>
                        </m:r>
                      </m:num>
                      <m:den>
                        <m:r>
                          <a:rPr lang="en-GB" sz="1800" b="0" i="1" smtClean="0">
                            <a:solidFill>
                              <a:srgbClr val="585858"/>
                            </a:solidFill>
                            <a:highlight>
                              <a:srgbClr val="FCFEFE"/>
                            </a:highlight>
                            <a:latin typeface="Cambria Math" panose="02040503050406030204" pitchFamily="18" charset="0"/>
                          </a:rPr>
                          <m:t>𝑆𝑖𝑛𝐵</m:t>
                        </m:r>
                      </m:den>
                    </m:f>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𝑐</m:t>
                        </m:r>
                      </m:num>
                      <m:den>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𝑆𝑖𝑛𝐶</m:t>
                        </m:r>
                      </m:den>
                    </m:f>
                  </m:oMath>
                </a14:m>
                <a:r>
                  <a:rPr lang="en-GB" sz="1800" dirty="0">
                    <a:solidFill>
                      <a:srgbClr val="585858"/>
                    </a:solidFill>
                    <a:highlight>
                      <a:srgbClr val="FCFEFE"/>
                    </a:highlight>
                    <a:latin typeface="+mn-lt"/>
                  </a:rPr>
                  <a:t>  , and cosine rule, </a:t>
                </a:r>
                <a14:m>
                  <m:oMath xmlns:m="http://schemas.openxmlformats.org/officeDocument/2006/math">
                    <m:sSup>
                      <m:sSupPr>
                        <m:ctrlPr>
                          <a:rPr lang="en-GB" sz="180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𝑎</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𝑏</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𝑐</m:t>
                        </m:r>
                      </m:e>
                      <m:sup>
                        <m:r>
                          <a:rPr lang="en-GB" sz="1800" b="0" i="1" dirty="0" smtClean="0">
                            <a:solidFill>
                              <a:srgbClr val="585858"/>
                            </a:solidFill>
                            <a:highlight>
                              <a:srgbClr val="FCFEFE"/>
                            </a:highlight>
                            <a:latin typeface="Cambria Math" panose="02040503050406030204" pitchFamily="18" charset="0"/>
                          </a:rPr>
                          <m:t>2</m:t>
                        </m:r>
                      </m:sup>
                    </m:sSup>
                    <m:r>
                      <a:rPr lang="en-GB" sz="1800" i="1" dirty="0" smtClean="0">
                        <a:solidFill>
                          <a:srgbClr val="585858"/>
                        </a:solidFill>
                        <a:highlight>
                          <a:srgbClr val="FCFEFE"/>
                        </a:highlight>
                        <a:latin typeface="Cambria Math" panose="02040503050406030204" pitchFamily="18" charset="0"/>
                      </a:rPr>
                      <m:t>– 2</m:t>
                    </m:r>
                    <m:r>
                      <a:rPr lang="en-GB" sz="1800" i="1" dirty="0" smtClean="0">
                        <a:solidFill>
                          <a:srgbClr val="585858"/>
                        </a:solidFill>
                        <a:highlight>
                          <a:srgbClr val="FCFEFE"/>
                        </a:highlight>
                        <a:latin typeface="Cambria Math" panose="02040503050406030204" pitchFamily="18" charset="0"/>
                      </a:rPr>
                      <m:t>𝑏𝑐</m:t>
                    </m:r>
                    <m:r>
                      <a:rPr lang="en-GB" sz="1800" i="1" dirty="0" smtClean="0">
                        <a:solidFill>
                          <a:srgbClr val="585858"/>
                        </a:solidFill>
                        <a:highlight>
                          <a:srgbClr val="FCFEFE"/>
                        </a:highlight>
                        <a:latin typeface="Cambria Math" panose="02040503050406030204" pitchFamily="18" charset="0"/>
                      </a:rPr>
                      <m:t> </m:t>
                    </m:r>
                    <m:r>
                      <m:rPr>
                        <m:sty m:val="p"/>
                      </m:rPr>
                      <a:rPr lang="en-GB" sz="1800" i="1" dirty="0" smtClean="0">
                        <a:solidFill>
                          <a:srgbClr val="585858"/>
                        </a:solidFill>
                        <a:highlight>
                          <a:srgbClr val="FCFEFE"/>
                        </a:highlight>
                        <a:latin typeface="Cambria Math" panose="02040503050406030204" pitchFamily="18" charset="0"/>
                      </a:rPr>
                      <m:t>cos</m:t>
                    </m:r>
                    <m:r>
                      <a:rPr lang="en-GB" sz="1800" i="1" dirty="0" smtClean="0">
                        <a:solidFill>
                          <a:srgbClr val="585858"/>
                        </a:solidFill>
                        <a:highlight>
                          <a:srgbClr val="FCFEFE"/>
                        </a:highlight>
                        <a:latin typeface="Cambria Math" panose="02040503050406030204" pitchFamily="18" charset="0"/>
                      </a:rPr>
                      <m:t>⁡</m:t>
                    </m:r>
                    <m:r>
                      <a:rPr lang="en-GB" sz="1800" i="1" dirty="0" smtClean="0">
                        <a:solidFill>
                          <a:srgbClr val="585858"/>
                        </a:solidFill>
                        <a:highlight>
                          <a:srgbClr val="FCFEFE"/>
                        </a:highlight>
                        <a:latin typeface="Cambria Math" panose="02040503050406030204" pitchFamily="18" charset="0"/>
                      </a:rPr>
                      <m:t>𝐴</m:t>
                    </m:r>
                  </m:oMath>
                </a14:m>
                <a:r>
                  <a:rPr lang="en-GB" sz="1800" dirty="0">
                    <a:solidFill>
                      <a:srgbClr val="585858"/>
                    </a:solidFill>
                    <a:highlight>
                      <a:srgbClr val="FCFEFE"/>
                    </a:highlight>
                    <a:latin typeface="+mn-lt"/>
                  </a:rPr>
                  <a:t>, to find unknown lengths and angles}</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Area =  to calculate the area, sides or angles of any triangle}</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translations as 2D vectors</a:t>
                </a:r>
              </a:p>
              <a:p>
                <a:pPr marL="285750" indent="-285750">
                  <a:buFont typeface="Arial" panose="020B0604020202020204" pitchFamily="34" charset="0"/>
                  <a:buChar char="•"/>
                </a:pPr>
                <a:r>
                  <a:rPr lang="en-GB" sz="1800" dirty="0">
                    <a:solidFill>
                      <a:srgbClr val="585858"/>
                    </a:solidFill>
                    <a:highlight>
                      <a:srgbClr val="FCFEFE"/>
                    </a:highlight>
                    <a:latin typeface="+mn-lt"/>
                  </a:rPr>
                  <a:t>apply addition and subtraction of vectors, multiplication of vectors by a scalar, and diagrammatic and column representations of vectors; {use vectors to construct geometric arguments and proofs}.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4" y="1196752"/>
                <a:ext cx="11238475" cy="3888432"/>
              </a:xfrm>
              <a:blipFill>
                <a:blip r:embed="rId3"/>
                <a:stretch>
                  <a:fillRect l="-542" t="-1411" b="-13793"/>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58557E7-77F1-4F55-B82F-517C90D647C1}"/>
              </a:ext>
            </a:extLst>
          </p:cNvPr>
          <p:cNvSpPr txBox="1"/>
          <p:nvPr/>
        </p:nvSpPr>
        <p:spPr>
          <a:xfrm>
            <a:off x="585482" y="5589240"/>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3647766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6 Geometry Theme Overview Document</a:t>
            </a:r>
            <a:endParaRPr lang="en-GB" dirty="0"/>
          </a:p>
          <a:p>
            <a:pPr lvl="2">
              <a:lnSpc>
                <a:spcPct val="100000"/>
              </a:lnSpc>
            </a:pPr>
            <a:r>
              <a:rPr lang="en-GB" dirty="0">
                <a:hlinkClick r:id="rId5"/>
              </a:rPr>
              <a:t>6.1 Geometrical properties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Insights from experienced teachers | NCETM</a:t>
            </a:r>
            <a:r>
              <a:rPr lang="en-GB" dirty="0"/>
              <a:t> </a:t>
            </a:r>
          </a:p>
          <a:p>
            <a:pPr lvl="1">
              <a:lnSpc>
                <a:spcPct val="100000"/>
              </a:lnSpc>
            </a:pPr>
            <a:r>
              <a:rPr lang="en-GB" dirty="0">
                <a:hlinkClick r:id="rId8"/>
              </a:rPr>
              <a:t>NCETM primary mastery professional development materials</a:t>
            </a:r>
            <a:endParaRPr lang="en-GB" dirty="0"/>
          </a:p>
          <a:p>
            <a:pPr>
              <a:lnSpc>
                <a:spcPct val="100000"/>
              </a:lnSpc>
            </a:pPr>
            <a:r>
              <a:rPr lang="en-GB" dirty="0"/>
              <a:t>There are also references to: </a:t>
            </a:r>
          </a:p>
          <a:p>
            <a:pPr lvl="1">
              <a:lnSpc>
                <a:spcPct val="100000"/>
              </a:lnSpc>
            </a:pPr>
            <a:r>
              <a:rPr lang="en-GB" dirty="0">
                <a:hlinkClick r:id="rId9"/>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sixth of these themes is </a:t>
            </a:r>
            <a:r>
              <a:rPr lang="en-GB" dirty="0">
                <a:hlinkClick r:id="rId3"/>
              </a:rPr>
              <a:t>Geometry</a:t>
            </a:r>
            <a:r>
              <a:rPr lang="en-GB" dirty="0"/>
              <a:t>, which covers the following interconnected core concepts:</a:t>
            </a:r>
          </a:p>
          <a:p>
            <a:pPr marL="0" indent="0">
              <a:buNone/>
            </a:pPr>
            <a:r>
              <a:rPr lang="en-GB" dirty="0"/>
              <a:t>	</a:t>
            </a:r>
            <a:r>
              <a:rPr lang="en-GB" i="1" dirty="0"/>
              <a:t>6.1	Geometrical properties</a:t>
            </a:r>
          </a:p>
          <a:p>
            <a:pPr marL="0" indent="0">
              <a:buNone/>
            </a:pPr>
            <a:r>
              <a:rPr lang="en-GB" i="1" dirty="0"/>
              <a:t>	6.2	Perimeter, area and volume</a:t>
            </a:r>
          </a:p>
          <a:p>
            <a:pPr marL="0" indent="0">
              <a:buNone/>
            </a:pPr>
            <a:r>
              <a:rPr lang="en-GB" i="1" dirty="0"/>
              <a:t>	6.3	Transforming shapes</a:t>
            </a:r>
          </a:p>
          <a:p>
            <a:pPr marL="0" indent="0">
              <a:buNone/>
            </a:pPr>
            <a:r>
              <a:rPr lang="en-GB" i="1" dirty="0"/>
              <a:t>	6.4	Constructions</a:t>
            </a:r>
          </a:p>
          <a:p>
            <a:endParaRPr lang="en-GB" dirty="0"/>
          </a:p>
        </p:txBody>
      </p:sp>
    </p:spTree>
    <p:extLst>
      <p:ext uri="{BB962C8B-B14F-4D97-AF65-F5344CB8AC3E}">
        <p14:creationId xmlns:p14="http://schemas.microsoft.com/office/powerpoint/2010/main" val="274228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99038-700B-4C1F-B7CD-3A189C064D9E}"/>
              </a:ext>
            </a:extLst>
          </p:cNvPr>
          <p:cNvPicPr>
            <a:picLocks noChangeAspect="1"/>
          </p:cNvPicPr>
          <p:nvPr/>
        </p:nvPicPr>
        <p:blipFill>
          <a:blip r:embed="rId3"/>
          <a:stretch>
            <a:fillRect/>
          </a:stretch>
        </p:blipFill>
        <p:spPr>
          <a:xfrm>
            <a:off x="255526" y="1295560"/>
            <a:ext cx="11680948" cy="249348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6.1 Geometrical properties</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591031"/>
            <a:ext cx="6192688"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57411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46309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6.1.2.1 Recognise that similar shapes have sides in proportion to each other but angle sizes are preserved</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Appreciate the relationship between corresponding sides in similar shapes is multiplicative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Find the scalar multiplier between two sides in similar shapes </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Find the functional multiplier between two sides within similar shapes </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angles are preserved in similar shapes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340768"/>
            <a:ext cx="10972800" cy="4536504"/>
          </a:xfrm>
        </p:spPr>
        <p:txBody>
          <a:bodyPr>
            <a:normAutofit/>
          </a:bodyPr>
          <a:lstStyle/>
          <a:p>
            <a:r>
              <a:rPr lang="en-GB" dirty="0"/>
              <a:t>Students will already be familiar with similarity through their work on proportional reasoning. In this set of key ideas, the focus shifts to properties that may not have been explicitly addressed before, particularly the preservation of angle size when shapes are enlarged.</a:t>
            </a:r>
          </a:p>
          <a:p>
            <a:r>
              <a:rPr lang="en-GB" dirty="0"/>
              <a:t>In studying similarity and congruence, students are required to go beyond intuitively recognising when shapes are similar or congruent, and to think about what can change and what has to stay the same for these properties to hold.</a:t>
            </a:r>
          </a:p>
          <a:p>
            <a:r>
              <a:rPr lang="en-GB" dirty="0"/>
              <a:t>Exploring similarity and congruence with a range of polygons and triangles should help students refine their understanding of these concepts and avoid confusion between them.</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930356463"/>
              </p:ext>
            </p:extLst>
          </p:nvPr>
        </p:nvGraphicFramePr>
        <p:xfrm>
          <a:off x="660693" y="1411380"/>
          <a:ext cx="6160612" cy="29723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Recognise angles where they meet at a point, are on a straight line, or are vertically opposite, and find missing angles</a:t>
                      </a:r>
                    </a:p>
                  </a:txBody>
                  <a:tcPr/>
                </a:tc>
                <a:extLst>
                  <a:ext uri="{0D108BD9-81ED-4DB2-BD59-A6C34878D82A}">
                    <a16:rowId xmlns:a16="http://schemas.microsoft.com/office/drawing/2014/main" val="138750525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Compare and classify geometric shapes based on their properties and sizes and find unknown angles in any triangles, quadrilaterals, and regular polygons </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Solve problems involving similar shapes where the scale factor is known or can be found</a:t>
                      </a:r>
                    </a:p>
                  </a:txBody>
                  <a:tcP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5E706623-5CD2-43A2-9910-F56537093936}" vid="{67B58508-6D15-44AE-A52D-14A8FAA89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1629</TotalTime>
  <Words>4844</Words>
  <Application>Microsoft Office PowerPoint</Application>
  <PresentationFormat>Widescreen</PresentationFormat>
  <Paragraphs>451</Paragraphs>
  <Slides>38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Cambria Math</vt:lpstr>
      <vt:lpstr>Myriad Pro</vt:lpstr>
      <vt:lpstr>Symbol</vt:lpstr>
      <vt:lpstr>Times New Roman</vt:lpstr>
      <vt:lpstr>Custom Design</vt:lpstr>
      <vt:lpstr>Similar Shapes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Appreciate the relationship between corresponding sides in similar shapes is multiplicative</vt:lpstr>
      <vt:lpstr>PowerPoint Presentation</vt:lpstr>
      <vt:lpstr>Appreciate the relationship between corresponding sides in similar shapes is multiplicative</vt:lpstr>
      <vt:lpstr>PowerPoint Presentation</vt:lpstr>
      <vt:lpstr>Appreciate the relationship between corresponding sides in similar shapes is multiplicative</vt:lpstr>
      <vt:lpstr>PowerPoint Presentation</vt:lpstr>
      <vt:lpstr>Find the scalar multiplier between two sides in similar shapes </vt:lpstr>
      <vt:lpstr>PowerPoint Presentation</vt:lpstr>
      <vt:lpstr>Find the functional multiplier between two sides in similar shapes </vt:lpstr>
      <vt:lpstr>Find the functional multiplier between two sides in similar shapes </vt:lpstr>
      <vt:lpstr>PowerPoint Presentation</vt:lpstr>
      <vt:lpstr>Understand angles are preserved in similar shapes</vt:lpstr>
      <vt:lpstr>PowerPoint Presentation</vt:lpstr>
      <vt:lpstr>Understand angles are preserved in similar shapes</vt:lpstr>
      <vt:lpstr>PowerPoint Presentation</vt:lpstr>
      <vt:lpstr>Reflection questions</vt:lpstr>
      <vt:lpstr>PowerPoint Presentation</vt:lpstr>
      <vt:lpstr>Appendices</vt:lpstr>
      <vt:lpstr>Key vocabulary </vt:lpstr>
      <vt:lpstr>Representations and structure</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Similar Shapes</dc:title>
  <dc:creator>Rebecca Donaldson</dc:creator>
  <cp:lastModifiedBy>Steve McCormack</cp:lastModifiedBy>
  <cp:revision>3</cp:revision>
  <dcterms:created xsi:type="dcterms:W3CDTF">2021-06-10T11:08:17Z</dcterms:created>
  <dcterms:modified xsi:type="dcterms:W3CDTF">2021-09-21T10:46:09Z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