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 id="2147483683" r:id="rId6"/>
  </p:sldMasterIdLst>
  <p:notesMasterIdLst>
    <p:notesMasterId r:id="rId75"/>
  </p:notesMasterIdLst>
  <p:sldIdLst>
    <p:sldId id="257" r:id="rId7"/>
    <p:sldId id="508" r:id="rId8"/>
    <p:sldId id="506" r:id="rId9"/>
    <p:sldId id="602" r:id="rId10"/>
    <p:sldId id="603" r:id="rId11"/>
    <p:sldId id="507" r:id="rId12"/>
    <p:sldId id="572" r:id="rId13"/>
    <p:sldId id="359" r:id="rId14"/>
    <p:sldId id="360" r:id="rId15"/>
    <p:sldId id="361" r:id="rId16"/>
    <p:sldId id="362" r:id="rId17"/>
    <p:sldId id="573" r:id="rId18"/>
    <p:sldId id="574" r:id="rId19"/>
    <p:sldId id="363" r:id="rId20"/>
    <p:sldId id="364" r:id="rId21"/>
    <p:sldId id="575" r:id="rId22"/>
    <p:sldId id="576" r:id="rId23"/>
    <p:sldId id="365" r:id="rId24"/>
    <p:sldId id="577" r:id="rId25"/>
    <p:sldId id="578" r:id="rId26"/>
    <p:sldId id="366" r:id="rId27"/>
    <p:sldId id="367" r:id="rId28"/>
    <p:sldId id="579" r:id="rId29"/>
    <p:sldId id="580" r:id="rId30"/>
    <p:sldId id="581" r:id="rId31"/>
    <p:sldId id="481" r:id="rId32"/>
    <p:sldId id="318" r:id="rId33"/>
    <p:sldId id="319" r:id="rId34"/>
    <p:sldId id="320" r:id="rId35"/>
    <p:sldId id="321" r:id="rId36"/>
    <p:sldId id="322" r:id="rId37"/>
    <p:sldId id="582" r:id="rId38"/>
    <p:sldId id="583" r:id="rId39"/>
    <p:sldId id="323" r:id="rId40"/>
    <p:sldId id="584" r:id="rId41"/>
    <p:sldId id="585" r:id="rId42"/>
    <p:sldId id="324" r:id="rId43"/>
    <p:sldId id="586" r:id="rId44"/>
    <p:sldId id="587" r:id="rId45"/>
    <p:sldId id="325" r:id="rId46"/>
    <p:sldId id="326" r:id="rId47"/>
    <p:sldId id="327" r:id="rId48"/>
    <p:sldId id="328" r:id="rId49"/>
    <p:sldId id="588" r:id="rId50"/>
    <p:sldId id="589" r:id="rId51"/>
    <p:sldId id="590" r:id="rId52"/>
    <p:sldId id="591" r:id="rId53"/>
    <p:sldId id="329" r:id="rId54"/>
    <p:sldId id="592" r:id="rId55"/>
    <p:sldId id="593" r:id="rId56"/>
    <p:sldId id="594" r:id="rId57"/>
    <p:sldId id="595" r:id="rId58"/>
    <p:sldId id="596" r:id="rId59"/>
    <p:sldId id="597" r:id="rId60"/>
    <p:sldId id="336" r:id="rId61"/>
    <p:sldId id="598" r:id="rId62"/>
    <p:sldId id="599" r:id="rId63"/>
    <p:sldId id="330" r:id="rId64"/>
    <p:sldId id="339" r:id="rId65"/>
    <p:sldId id="331" r:id="rId66"/>
    <p:sldId id="338" r:id="rId67"/>
    <p:sldId id="600" r:id="rId68"/>
    <p:sldId id="601" r:id="rId69"/>
    <p:sldId id="333" r:id="rId70"/>
    <p:sldId id="332" r:id="rId71"/>
    <p:sldId id="334" r:id="rId72"/>
    <p:sldId id="335" r:id="rId73"/>
    <p:sldId id="47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602"/>
            <p14:sldId id="603"/>
            <p14:sldId id="507"/>
            <p14:sldId id="572"/>
            <p14:sldId id="359"/>
            <p14:sldId id="360"/>
            <p14:sldId id="361"/>
            <p14:sldId id="362"/>
            <p14:sldId id="573"/>
            <p14:sldId id="574"/>
            <p14:sldId id="363"/>
            <p14:sldId id="364"/>
            <p14:sldId id="575"/>
            <p14:sldId id="576"/>
            <p14:sldId id="365"/>
            <p14:sldId id="577"/>
            <p14:sldId id="578"/>
            <p14:sldId id="366"/>
            <p14:sldId id="367"/>
            <p14:sldId id="579"/>
            <p14:sldId id="580"/>
            <p14:sldId id="581"/>
            <p14:sldId id="481"/>
            <p14:sldId id="318"/>
            <p14:sldId id="319"/>
            <p14:sldId id="320"/>
            <p14:sldId id="321"/>
            <p14:sldId id="322"/>
            <p14:sldId id="582"/>
            <p14:sldId id="583"/>
            <p14:sldId id="323"/>
            <p14:sldId id="584"/>
            <p14:sldId id="585"/>
            <p14:sldId id="324"/>
            <p14:sldId id="586"/>
            <p14:sldId id="587"/>
            <p14:sldId id="325"/>
            <p14:sldId id="326"/>
            <p14:sldId id="327"/>
            <p14:sldId id="328"/>
            <p14:sldId id="588"/>
            <p14:sldId id="589"/>
            <p14:sldId id="590"/>
            <p14:sldId id="591"/>
            <p14:sldId id="329"/>
            <p14:sldId id="592"/>
            <p14:sldId id="593"/>
            <p14:sldId id="594"/>
            <p14:sldId id="595"/>
            <p14:sldId id="596"/>
            <p14:sldId id="597"/>
            <p14:sldId id="336"/>
            <p14:sldId id="598"/>
            <p14:sldId id="599"/>
            <p14:sldId id="330"/>
            <p14:sldId id="339"/>
            <p14:sldId id="331"/>
            <p14:sldId id="338"/>
            <p14:sldId id="600"/>
            <p14:sldId id="601"/>
            <p14:sldId id="333"/>
            <p14:sldId id="332"/>
            <p14:sldId id="334"/>
            <p14:sldId id="335"/>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4CC91-245A-4AE1-8007-4E8AB1AA7E5C}" v="12" dt="2022-01-07T11:24:06.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8934" autoAdjust="0"/>
  </p:normalViewPr>
  <p:slideViewPr>
    <p:cSldViewPr snapToGrid="0" showGuides="1">
      <p:cViewPr varScale="1">
        <p:scale>
          <a:sx n="59" d="100"/>
          <a:sy n="59" d="100"/>
        </p:scale>
        <p:origin x="96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a:t>
            </a:fld>
            <a:endParaRPr lang="en-GB"/>
          </a:p>
        </p:txBody>
      </p:sp>
    </p:spTree>
    <p:extLst>
      <p:ext uri="{BB962C8B-B14F-4D97-AF65-F5344CB8AC3E}">
        <p14:creationId xmlns:p14="http://schemas.microsoft.com/office/powerpoint/2010/main" val="281925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4690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155753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27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Felicity has eight ten-pence coins; she has 80 p altogether.</a:t>
            </a:r>
          </a:p>
          <a:p>
            <a:r>
              <a:rPr lang="en-GB" i="1" dirty="0"/>
              <a:t>Martin has eight five-pence coins.</a:t>
            </a:r>
          </a:p>
          <a:p>
            <a:r>
              <a:rPr lang="en-GB" i="1" dirty="0"/>
              <a:t>How much money does Martin have altogether?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0296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19</a:t>
            </a:fld>
            <a:endParaRPr lang="en-GB"/>
          </a:p>
        </p:txBody>
      </p:sp>
    </p:spTree>
    <p:extLst>
      <p:ext uri="{BB962C8B-B14F-4D97-AF65-F5344CB8AC3E}">
        <p14:creationId xmlns:p14="http://schemas.microsoft.com/office/powerpoint/2010/main" val="3993140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265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Olaf has six five-pence coins.</a:t>
            </a:r>
          </a:p>
          <a:p>
            <a:r>
              <a:rPr lang="en-GB" i="1" dirty="0"/>
              <a:t>Bo has some ten-pence coins.</a:t>
            </a:r>
          </a:p>
          <a:p>
            <a:r>
              <a:rPr lang="en-GB" i="1" dirty="0"/>
              <a:t>Olaf and Bo have the same amount of money.</a:t>
            </a:r>
          </a:p>
          <a:p>
            <a:r>
              <a:rPr lang="en-GB" i="1" dirty="0"/>
              <a:t>How many ten-pence coins does Bo have?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6152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23</a:t>
            </a:fld>
            <a:endParaRPr lang="en-GB"/>
          </a:p>
        </p:txBody>
      </p:sp>
    </p:spTree>
    <p:extLst>
      <p:ext uri="{BB962C8B-B14F-4D97-AF65-F5344CB8AC3E}">
        <p14:creationId xmlns:p14="http://schemas.microsoft.com/office/powerpoint/2010/main" val="1974622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612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a:t>
            </a:fld>
            <a:endParaRPr lang="en-GB"/>
          </a:p>
        </p:txBody>
      </p:sp>
    </p:spTree>
    <p:extLst>
      <p:ext uri="{BB962C8B-B14F-4D97-AF65-F5344CB8AC3E}">
        <p14:creationId xmlns:p14="http://schemas.microsoft.com/office/powerpoint/2010/main" val="424005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A carriage on a fairground ride holds ten people.</a:t>
            </a:r>
            <a:endParaRPr lang="en-GB" sz="1200" i="1" dirty="0">
              <a:latin typeface="Myriad Pro" panose="020B0503030403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If there are thirty people, how many carriages are needed?</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Q</a:t>
            </a:r>
            <a:r>
              <a:rPr lang="en-GB" i="1" baseline="0" dirty="0"/>
              <a:t>uotitive (grouping) structure</a:t>
            </a:r>
            <a:endParaRPr lang="en-GB" i="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1" dirty="0">
              <a:latin typeface="Myriad Pro" panose="020B0503030403020204" pitchFamily="34" charset="0"/>
            </a:endParaRP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50892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A dressmaker has some forty-centimetre lengths of ribbon. </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She wants to divide each of them into ten equal pieces. </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Dana and Hari both try to cut the ribbon into ten equal pieces.</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548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70058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2308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a:t>
            </a:fld>
            <a:endParaRPr lang="en-GB"/>
          </a:p>
        </p:txBody>
      </p:sp>
    </p:spTree>
    <p:extLst>
      <p:ext uri="{BB962C8B-B14F-4D97-AF65-F5344CB8AC3E}">
        <p14:creationId xmlns:p14="http://schemas.microsoft.com/office/powerpoint/2010/main" val="3847879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1125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35</a:t>
            </a:fld>
            <a:endParaRPr lang="en-GB"/>
          </a:p>
        </p:txBody>
      </p:sp>
    </p:spTree>
    <p:extLst>
      <p:ext uri="{BB962C8B-B14F-4D97-AF65-F5344CB8AC3E}">
        <p14:creationId xmlns:p14="http://schemas.microsoft.com/office/powerpoint/2010/main" val="275189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989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38</a:t>
            </a:fld>
            <a:endParaRPr lang="en-GB"/>
          </a:p>
        </p:txBody>
      </p:sp>
    </p:spTree>
    <p:extLst>
      <p:ext uri="{BB962C8B-B14F-4D97-AF65-F5344CB8AC3E}">
        <p14:creationId xmlns:p14="http://schemas.microsoft.com/office/powerpoint/2010/main" val="586266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0162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55950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Partitive (sharing) structure</a:t>
            </a:r>
            <a:endParaRPr lang="en-GB" sz="1200" i="1" dirty="0">
              <a:latin typeface="Myriad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62432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1" dirty="0">
              <a:latin typeface="Myriad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08220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Quotitive (grouping) structure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80416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44</a:t>
            </a:fld>
            <a:endParaRPr lang="en-GB"/>
          </a:p>
        </p:txBody>
      </p:sp>
    </p:spTree>
    <p:extLst>
      <p:ext uri="{BB962C8B-B14F-4D97-AF65-F5344CB8AC3E}">
        <p14:creationId xmlns:p14="http://schemas.microsoft.com/office/powerpoint/2010/main" val="4037687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157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46</a:t>
            </a:fld>
            <a:endParaRPr lang="en-GB"/>
          </a:p>
        </p:txBody>
      </p:sp>
    </p:spTree>
    <p:extLst>
      <p:ext uri="{BB962C8B-B14F-4D97-AF65-F5344CB8AC3E}">
        <p14:creationId xmlns:p14="http://schemas.microsoft.com/office/powerpoint/2010/main" val="455715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651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899091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48</a:t>
            </a:fld>
            <a:endParaRPr lang="en-GB"/>
          </a:p>
        </p:txBody>
      </p:sp>
    </p:spTree>
    <p:extLst>
      <p:ext uri="{BB962C8B-B14F-4D97-AF65-F5344CB8AC3E}">
        <p14:creationId xmlns:p14="http://schemas.microsoft.com/office/powerpoint/2010/main" val="3041649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49</a:t>
            </a:fld>
            <a:endParaRPr lang="en-GB"/>
          </a:p>
        </p:txBody>
      </p:sp>
    </p:spTree>
    <p:extLst>
      <p:ext uri="{BB962C8B-B14F-4D97-AF65-F5344CB8AC3E}">
        <p14:creationId xmlns:p14="http://schemas.microsoft.com/office/powerpoint/2010/main" val="3410694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4677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51</a:t>
            </a:fld>
            <a:endParaRPr lang="en-GB"/>
          </a:p>
        </p:txBody>
      </p:sp>
    </p:spTree>
    <p:extLst>
      <p:ext uri="{BB962C8B-B14F-4D97-AF65-F5344CB8AC3E}">
        <p14:creationId xmlns:p14="http://schemas.microsoft.com/office/powerpoint/2010/main" val="3405118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8529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53</a:t>
            </a:fld>
            <a:endParaRPr lang="en-GB"/>
          </a:p>
        </p:txBody>
      </p:sp>
    </p:spTree>
    <p:extLst>
      <p:ext uri="{BB962C8B-B14F-4D97-AF65-F5344CB8AC3E}">
        <p14:creationId xmlns:p14="http://schemas.microsoft.com/office/powerpoint/2010/main" val="1488499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4135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56</a:t>
            </a:fld>
            <a:endParaRPr lang="en-GB"/>
          </a:p>
        </p:txBody>
      </p:sp>
    </p:spTree>
    <p:extLst>
      <p:ext uri="{BB962C8B-B14F-4D97-AF65-F5344CB8AC3E}">
        <p14:creationId xmlns:p14="http://schemas.microsoft.com/office/powerpoint/2010/main" val="27553823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0486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I am putting biscuits into bags of five. I have five biscuits.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How many bags of five can I make?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Quotitive (grouping) structure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367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2690297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I am sharing apples between five people.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a:solidFill>
                  <a:schemeClr val="tx1"/>
                </a:solidFill>
                <a:effectLst/>
                <a:latin typeface="+mn-lt"/>
                <a:ea typeface="+mn-ea"/>
                <a:cs typeface="+mn-cs"/>
              </a:rPr>
              <a:t>I have five apples. How many will each person get?</a:t>
            </a:r>
          </a:p>
          <a:p>
            <a:r>
              <a:rPr lang="en-GB" i="1" dirty="0"/>
              <a:t>Partitive (sharing) structure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73484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62</a:t>
            </a:fld>
            <a:endParaRPr lang="en-GB"/>
          </a:p>
        </p:txBody>
      </p:sp>
    </p:spTree>
    <p:extLst>
      <p:ext uri="{BB962C8B-B14F-4D97-AF65-F5344CB8AC3E}">
        <p14:creationId xmlns:p14="http://schemas.microsoft.com/office/powerpoint/2010/main" val="37586199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066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 am putting biscuits into bags of one. </a:t>
            </a:r>
          </a:p>
          <a:p>
            <a:r>
              <a:rPr lang="en-GB" sz="1200" i="1" kern="1200" dirty="0">
                <a:solidFill>
                  <a:schemeClr val="tx1"/>
                </a:solidFill>
                <a:effectLst/>
                <a:latin typeface="+mn-lt"/>
                <a:ea typeface="+mn-ea"/>
                <a:cs typeface="+mn-cs"/>
              </a:rPr>
              <a:t>I have five biscuits. How many bags of one can I make?</a:t>
            </a:r>
          </a:p>
          <a:p>
            <a:r>
              <a:rPr lang="en-GB" sz="1200" i="1" kern="1200" dirty="0">
                <a:solidFill>
                  <a:schemeClr val="tx1"/>
                </a:solidFill>
                <a:effectLst/>
                <a:latin typeface="+mn-lt"/>
                <a:ea typeface="+mn-ea"/>
                <a:cs typeface="+mn-cs"/>
              </a:rPr>
              <a:t>Quotitive (grouping) structure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3842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ea typeface="Calibri" panose="020F0502020204030204" pitchFamily="34" charset="0"/>
                <a:cs typeface="Times New Roman" panose="02020603050405020304" pitchFamily="18" charset="0"/>
              </a:rPr>
              <a:t>I am sharing apples between one person. I have five apples. </a:t>
            </a:r>
            <a:br>
              <a:rPr lang="en-GB" sz="1200" i="1" dirty="0">
                <a:latin typeface="Myriad Pro" panose="020B0503030403020204" pitchFamily="34" charset="0"/>
                <a:ea typeface="Calibri" panose="020F0502020204030204" pitchFamily="34" charset="0"/>
                <a:cs typeface="Times New Roman" panose="02020603050405020304" pitchFamily="18" charset="0"/>
              </a:rPr>
            </a:br>
            <a:r>
              <a:rPr lang="en-GB" sz="1200" i="1" dirty="0">
                <a:latin typeface="Myriad Pro" panose="020B0503030403020204" pitchFamily="34" charset="0"/>
                <a:ea typeface="Calibri" panose="020F0502020204030204" pitchFamily="34" charset="0"/>
                <a:cs typeface="Times New Roman" panose="02020603050405020304" pitchFamily="18" charset="0"/>
              </a:rPr>
              <a:t>How many will the person get?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dirty="0">
                <a:latin typeface="Myriad Pro" panose="020B0503030403020204" pitchFamily="34" charset="0"/>
              </a:rPr>
              <a:t>Partitive (sharing) structure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9673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68</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643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Products in the ten times table are also in the five times table.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856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Even multiples of five are also multiples of ten.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82240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44217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21060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61719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0C601FF-7BA8-487E-AC1A-189EB690B6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1133" y="2617789"/>
            <a:ext cx="1032086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E88501E7-3EF9-477E-9610-C53CCD2102F1}"/>
              </a:ext>
            </a:extLst>
          </p:cNvPr>
          <p:cNvSpPr txBox="1">
            <a:spLocks noChangeArrowheads="1"/>
          </p:cNvSpPr>
          <p:nvPr userDrawn="1"/>
        </p:nvSpPr>
        <p:spPr bwMode="auto">
          <a:xfrm>
            <a:off x="1989667" y="4878389"/>
            <a:ext cx="9652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spcBef>
                <a:spcPct val="0"/>
              </a:spcBef>
              <a:buClrTx/>
              <a:buFontTx/>
              <a:buNone/>
            </a:pPr>
            <a:r>
              <a:rPr lang="en-GB" altLang="en-US" sz="2400" b="1">
                <a:solidFill>
                  <a:srgbClr val="00628C"/>
                </a:solidFill>
                <a:latin typeface="Myriad Pro" panose="020B0503030403020204" pitchFamily="34" charset="0"/>
                <a:ea typeface="Myriad Pro" panose="020B0503030403020204" pitchFamily="34" charset="0"/>
                <a:cs typeface="Myriad Pro" panose="020B0503030403020204" pitchFamily="34" charset="0"/>
              </a:rPr>
              <a:t>Mastery Professional Development</a:t>
            </a:r>
          </a:p>
        </p:txBody>
      </p:sp>
      <p:pic>
        <p:nvPicPr>
          <p:cNvPr id="8" name="Picture 8">
            <a:extLst>
              <a:ext uri="{FF2B5EF4-FFF2-40B4-BE49-F238E27FC236}">
                <a16:creationId xmlns:a16="http://schemas.microsoft.com/office/drawing/2014/main" id="{0FE25B13-5C38-40FB-BA4B-F44231DFA27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7717" y="520700"/>
            <a:ext cx="396028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68B52C03-A046-4E88-B640-32880FE8EAA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35334" y="179388"/>
            <a:ext cx="409363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989E5206-FDD3-4534-9B99-F94AEE1597A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22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613E9A86-6F45-4F8A-BC70-1DDEDEFC1C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54151" y="2617789"/>
            <a:ext cx="41698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CAE0F519-886A-48F5-BD2D-DB936B32D5A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871134" y="2935288"/>
            <a:ext cx="120015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a:extLst>
              <a:ext uri="{FF2B5EF4-FFF2-40B4-BE49-F238E27FC236}">
                <a16:creationId xmlns:a16="http://schemas.microsoft.com/office/drawing/2014/main" id="{CE0C34E4-8783-416D-BC52-62FB904235EC}"/>
              </a:ext>
            </a:extLst>
          </p:cNvPr>
          <p:cNvSpPr>
            <a:spLocks noChangeArrowheads="1"/>
          </p:cNvSpPr>
          <p:nvPr userDrawn="1"/>
        </p:nvSpPr>
        <p:spPr bwMode="auto">
          <a:xfrm>
            <a:off x="5588000" y="6073776"/>
            <a:ext cx="6096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hlinkClick r:id="rId8"/>
              </a:rPr>
              <a:t>www.ncetm.org.uk/masterypd</a:t>
            </a:r>
            <a:br>
              <a:rPr lang="en-US" altLang="en-US" sz="1500">
                <a:solidFill>
                  <a:srgbClr val="00628C"/>
                </a:solidFill>
                <a:latin typeface="Myriad Pro" panose="020B0503030403020204" pitchFamily="34" charset="0"/>
              </a:rPr>
            </a:br>
            <a:r>
              <a:rPr lang="en-US" altLang="en-US" sz="1500">
                <a:solidFill>
                  <a:srgbClr val="00628C"/>
                </a:solidFill>
                <a:latin typeface="Myriad Pro" panose="020B0503030403020204" pitchFamily="34" charset="0"/>
              </a:rPr>
              <a:t>© Crown Copyright 2019</a:t>
            </a:r>
            <a:br>
              <a:rPr lang="en-US" altLang="en-US" sz="1500">
                <a:solidFill>
                  <a:srgbClr val="00628C"/>
                </a:solidFill>
                <a:latin typeface="Myriad Pro" panose="020B0503030403020204" pitchFamily="34" charset="0"/>
              </a:rPr>
            </a:br>
            <a:r>
              <a:rPr lang="en-US" altLang="en-US" sz="1500">
                <a:solidFill>
                  <a:srgbClr val="7F7F7F"/>
                </a:solidFill>
                <a:latin typeface="Myriad Pro" panose="020B0503030403020204" pitchFamily="34" charset="0"/>
              </a:rPr>
              <a:t>2019 pilot</a:t>
            </a:r>
            <a:endParaRPr lang="en-US" altLang="en-US" sz="1500">
              <a:solidFill>
                <a:srgbClr val="00628C"/>
              </a:solidFill>
              <a:latin typeface="Myriad Pro" panose="020B0503030403020204" pitchFamily="34" charset="0"/>
            </a:endParaRPr>
          </a:p>
        </p:txBody>
      </p:sp>
      <p:sp>
        <p:nvSpPr>
          <p:cNvPr id="44036" name="Rectangle 4"/>
          <p:cNvSpPr>
            <a:spLocks noGrp="1" noChangeArrowheads="1"/>
          </p:cNvSpPr>
          <p:nvPr>
            <p:ph type="ctrTitle"/>
          </p:nvPr>
        </p:nvSpPr>
        <p:spPr>
          <a:xfrm>
            <a:off x="3311691" y="2803102"/>
            <a:ext cx="8372309" cy="758825"/>
          </a:xfrm>
        </p:spPr>
        <p:txBody>
          <a:bodyPr anchor="ctr"/>
          <a:lstStyle>
            <a:lvl1pPr algn="r">
              <a:defRPr sz="2800" b="0" baseline="0">
                <a:solidFill>
                  <a:schemeClr val="tx1"/>
                </a:solidFill>
                <a:latin typeface="Myriad Pro" charset="0"/>
                <a:ea typeface="Myriad Pro" charset="0"/>
                <a:cs typeface="Myriad Pro"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3311691" y="3746683"/>
            <a:ext cx="8372309" cy="355600"/>
          </a:xfrm>
        </p:spPr>
        <p:txBody>
          <a:bodyPr anchor="ctr"/>
          <a:lstStyle>
            <a:lvl1pPr marL="0" indent="0" algn="r">
              <a:defRPr sz="1800" baseline="0">
                <a:solidFill>
                  <a:schemeClr val="tx1"/>
                </a:solidFill>
                <a:latin typeface="Myriad Pro" charset="0"/>
                <a:ea typeface="Myriad Pro" charset="0"/>
                <a:cs typeface="Myriad Pro" charset="0"/>
              </a:defRPr>
            </a:lvl1pPr>
          </a:lstStyle>
          <a:p>
            <a:pPr lvl="0"/>
            <a:r>
              <a:rPr lang="en-US" noProof="0"/>
              <a:t>Click to edit Master subtitle style</a:t>
            </a:r>
            <a:endParaRPr lang="en-GB" noProof="0" dirty="0"/>
          </a:p>
        </p:txBody>
      </p:sp>
      <p:sp>
        <p:nvSpPr>
          <p:cNvPr id="7" name="Text Placeholder 6"/>
          <p:cNvSpPr>
            <a:spLocks noGrp="1"/>
          </p:cNvSpPr>
          <p:nvPr>
            <p:ph type="body" sz="quarter" idx="1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662082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060DBF6-F349-4523-AC11-D8B00A796883}"/>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6" name="Rectangle 7">
            <a:extLst>
              <a:ext uri="{FF2B5EF4-FFF2-40B4-BE49-F238E27FC236}">
                <a16:creationId xmlns:a16="http://schemas.microsoft.com/office/drawing/2014/main" id="{A4F21B14-8E21-4F9F-ACE5-B70F91962DA7}"/>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7" name="TextBox 8">
            <a:extLst>
              <a:ext uri="{FF2B5EF4-FFF2-40B4-BE49-F238E27FC236}">
                <a16:creationId xmlns:a16="http://schemas.microsoft.com/office/drawing/2014/main" id="{665E79B4-FC82-4585-81A4-073C7D013E3A}"/>
              </a:ext>
            </a:extLst>
          </p:cNvPr>
          <p:cNvSpPr txBox="1">
            <a:spLocks noChangeArrowheads="1"/>
          </p:cNvSpPr>
          <p:nvPr userDrawn="1"/>
        </p:nvSpPr>
        <p:spPr bwMode="auto">
          <a:xfrm>
            <a:off x="618067" y="836614"/>
            <a:ext cx="10955867"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The following slides contain the representations described in the teacher guide, and are intended to accompany the teacher guide. They do not represent complete lessons and should not be used as such. </a:t>
            </a:r>
          </a:p>
          <a:p>
            <a:pPr eaLnBrk="1" hangingPunct="1">
              <a:buFont typeface="Arial" panose="020B0604020202020204" pitchFamily="34" charset="0"/>
              <a:buNone/>
            </a:pPr>
            <a:endParaRPr lang="en-GB" altLang="en-US" sz="2400">
              <a:latin typeface="Myriad Pro" panose="020B0503030403020204" pitchFamily="34" charset="0"/>
              <a:ea typeface="Myriad Pro" panose="020B0503030403020204" pitchFamily="34" charset="0"/>
              <a:cs typeface="Myriad Pro" panose="020B0503030403020204" pitchFamily="34" charset="0"/>
            </a:endParaRPr>
          </a:p>
          <a:p>
            <a:pPr eaLnBrk="1" hangingPunct="1">
              <a:buFont typeface="Arial" panose="020B0604020202020204" pitchFamily="34" charset="0"/>
              <a:buNone/>
            </a:pPr>
            <a:r>
              <a:rPr lang="en-GB" altLang="en-US" sz="2400">
                <a:latin typeface="Myriad Pro" panose="020B0503030403020204" pitchFamily="34" charset="0"/>
                <a:ea typeface="Myriad Pro" panose="020B0503030403020204" pitchFamily="34" charset="0"/>
                <a:cs typeface="Myriad Pro" panose="020B0503030403020204" pitchFamily="34" charset="0"/>
              </a:rPr>
              <a:t>However, you may wish to use the slides in conjunction with the teacher guide to support the planning of lessons, in combination with other resources such as high-quality textbooks that follow a teaching-for-mastery approach. </a:t>
            </a:r>
          </a:p>
        </p:txBody>
      </p:sp>
      <p:sp>
        <p:nvSpPr>
          <p:cNvPr id="8" name="Rectangle 9">
            <a:extLst>
              <a:ext uri="{FF2B5EF4-FFF2-40B4-BE49-F238E27FC236}">
                <a16:creationId xmlns:a16="http://schemas.microsoft.com/office/drawing/2014/main" id="{786E3CF2-726C-43E8-A4D3-8FF5099B201D}"/>
              </a:ext>
            </a:extLst>
          </p:cNvPr>
          <p:cNvSpPr>
            <a:spLocks noChangeArrowheads="1"/>
          </p:cNvSpPr>
          <p:nvPr userDrawn="1"/>
        </p:nvSpPr>
        <p:spPr bwMode="auto">
          <a:xfrm>
            <a:off x="4220634" y="6488113"/>
            <a:ext cx="37507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Edit Master text styles</a:t>
            </a:r>
          </a:p>
        </p:txBody>
      </p:sp>
      <p:sp>
        <p:nvSpPr>
          <p:cNvPr id="5" name="Text Placeholder 4"/>
          <p:cNvSpPr>
            <a:spLocks noGrp="1"/>
          </p:cNvSpPr>
          <p:nvPr>
            <p:ph type="body" sz="quarter" idx="12"/>
          </p:nvPr>
        </p:nvSpPr>
        <p:spPr>
          <a:xfrm>
            <a:off x="618613" y="4797153"/>
            <a:ext cx="10954775" cy="1127125"/>
          </a:xfrm>
        </p:spPr>
        <p:txBody>
          <a:bodyPr/>
          <a:lstStyle>
            <a:lvl1pPr marL="0" indent="0">
              <a:buFont typeface="Arial" charset="0"/>
              <a:buNone/>
              <a:defRPr sz="2800" i="0" baseline="0"/>
            </a:lvl1pPr>
          </a:lstStyle>
          <a:p>
            <a:pPr lvl="0"/>
            <a:r>
              <a:rPr lang="en-US"/>
              <a:t>Edit Master text styles</a:t>
            </a:r>
          </a:p>
        </p:txBody>
      </p:sp>
    </p:spTree>
    <p:extLst>
      <p:ext uri="{BB962C8B-B14F-4D97-AF65-F5344CB8AC3E}">
        <p14:creationId xmlns:p14="http://schemas.microsoft.com/office/powerpoint/2010/main" val="193218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356F9E32-0B10-4623-B6B8-6F9D72B35CE2}"/>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4" name="Rectangle 7">
            <a:extLst>
              <a:ext uri="{FF2B5EF4-FFF2-40B4-BE49-F238E27FC236}">
                <a16:creationId xmlns:a16="http://schemas.microsoft.com/office/drawing/2014/main" id="{F1A950DC-237F-4015-A842-AA78A54413FC}"/>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6" name="Rectangle 8">
            <a:extLst>
              <a:ext uri="{FF2B5EF4-FFF2-40B4-BE49-F238E27FC236}">
                <a16:creationId xmlns:a16="http://schemas.microsoft.com/office/drawing/2014/main" id="{E388FED4-2189-481A-A3AA-8A865B4E0C5D}"/>
              </a:ext>
            </a:extLst>
          </p:cNvPr>
          <p:cNvSpPr>
            <a:spLocks noChangeArrowheads="1"/>
          </p:cNvSpPr>
          <p:nvPr userDrawn="1"/>
        </p:nvSpPr>
        <p:spPr bwMode="auto">
          <a:xfrm>
            <a:off x="4220634" y="6488113"/>
            <a:ext cx="375073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ctr" eaLnBrk="1" hangingPunct="1">
              <a:buFontTx/>
              <a:buNone/>
            </a:pPr>
            <a:r>
              <a:rPr lang="en-US" altLang="en-US" sz="1500">
                <a:solidFill>
                  <a:srgbClr val="7F7F7F"/>
                </a:solidFill>
                <a:latin typeface="Myriad Pro" panose="020B0503030403020204" pitchFamily="34" charset="0"/>
              </a:rPr>
              <a:t>2019 pilot</a:t>
            </a:r>
          </a:p>
        </p:txBody>
      </p:sp>
      <p:sp>
        <p:nvSpPr>
          <p:cNvPr id="5" name="Text Placeholder 8"/>
          <p:cNvSpPr>
            <a:spLocks noGrp="1"/>
          </p:cNvSpPr>
          <p:nvPr>
            <p:ph type="body" sz="quarter" idx="11"/>
          </p:nvPr>
        </p:nvSpPr>
        <p:spPr>
          <a:xfrm>
            <a:off x="1" y="0"/>
            <a:ext cx="12192000" cy="630000"/>
          </a:xfrm>
          <a:solidFill>
            <a:srgbClr val="82CBDD"/>
          </a:solidFill>
        </p:spPr>
        <p:txBody>
          <a:bodyPr lIns="180000" rIns="180000" anchor="ctr"/>
          <a:lstStyle>
            <a:lvl1pPr algn="r" defTabSz="898525">
              <a:tabLst>
                <a:tab pos="3136900" algn="l"/>
              </a:tabLst>
              <a:defRPr sz="2800">
                <a:solidFill>
                  <a:schemeClr val="tx1"/>
                </a:solidFill>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530557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1AE5B3E-BB09-4F3E-B172-CB8E3E77A4FD}"/>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5" name="Rectangle 7">
            <a:extLst>
              <a:ext uri="{FF2B5EF4-FFF2-40B4-BE49-F238E27FC236}">
                <a16:creationId xmlns:a16="http://schemas.microsoft.com/office/drawing/2014/main" id="{99D7B64A-51EE-4A0D-A76F-8DD0648ECC17}"/>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623393" y="764704"/>
            <a:ext cx="10954775" cy="5544618"/>
          </a:xfrm>
        </p:spPr>
        <p:txBody>
          <a:bodyPr/>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61720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96E6DDF-FB8A-4142-9983-65E6A744DC2F}"/>
              </a:ext>
            </a:extLst>
          </p:cNvPr>
          <p:cNvSpPr>
            <a:spLocks noChangeArrowheads="1"/>
          </p:cNvSpPr>
          <p:nvPr userDrawn="1"/>
        </p:nvSpPr>
        <p:spPr bwMode="auto">
          <a:xfrm>
            <a:off x="8015817" y="6500813"/>
            <a:ext cx="374861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algn="r" eaLnBrk="1" hangingPunct="1">
              <a:buFontTx/>
              <a:buNone/>
            </a:pPr>
            <a:r>
              <a:rPr lang="en-US" altLang="en-US" sz="1500">
                <a:solidFill>
                  <a:srgbClr val="00628C"/>
                </a:solidFill>
                <a:latin typeface="Myriad Pro" panose="020B0503030403020204" pitchFamily="34" charset="0"/>
              </a:rPr>
              <a:t>© Crown Copyright 2019 </a:t>
            </a:r>
          </a:p>
        </p:txBody>
      </p:sp>
      <p:sp>
        <p:nvSpPr>
          <p:cNvPr id="7" name="Rectangle 7">
            <a:extLst>
              <a:ext uri="{FF2B5EF4-FFF2-40B4-BE49-F238E27FC236}">
                <a16:creationId xmlns:a16="http://schemas.microsoft.com/office/drawing/2014/main" id="{7D9871E7-901C-476D-BF4B-2FF39901AF15}"/>
              </a:ext>
            </a:extLst>
          </p:cNvPr>
          <p:cNvSpPr>
            <a:spLocks noChangeArrowheads="1"/>
          </p:cNvSpPr>
          <p:nvPr userDrawn="1"/>
        </p:nvSpPr>
        <p:spPr bwMode="auto">
          <a:xfrm>
            <a:off x="522817" y="6488113"/>
            <a:ext cx="3748616"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buFontTx/>
              <a:buNone/>
            </a:pPr>
            <a:r>
              <a:rPr lang="en-US" altLang="en-US" sz="1500">
                <a:solidFill>
                  <a:srgbClr val="00628C"/>
                </a:solidFill>
                <a:latin typeface="Myriad Pro" panose="020B0503030403020204" pitchFamily="34" charset="0"/>
                <a:hlinkClick r:id="rId2"/>
              </a:rPr>
              <a:t>www.ncetm.org.uk/masterypd</a:t>
            </a:r>
            <a:r>
              <a:rPr lang="en-US" altLang="en-US" sz="1500">
                <a:solidFill>
                  <a:srgbClr val="00628C"/>
                </a:solidFill>
                <a:latin typeface="Myriad Pro" panose="020B0503030403020204" pitchFamily="34" charset="0"/>
              </a:rPr>
              <a:t> </a:t>
            </a:r>
          </a:p>
        </p:txBody>
      </p:sp>
      <p:sp>
        <p:nvSpPr>
          <p:cNvPr id="3" name="Content Placeholder 2"/>
          <p:cNvSpPr>
            <a:spLocks noGrp="1"/>
          </p:cNvSpPr>
          <p:nvPr>
            <p:ph idx="1"/>
          </p:nvPr>
        </p:nvSpPr>
        <p:spPr>
          <a:xfrm>
            <a:off x="623393" y="1181498"/>
            <a:ext cx="10954775" cy="5127824"/>
          </a:xfrm>
        </p:spPr>
        <p:txBody>
          <a:bodyPr/>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10"/>
          </p:nvPr>
        </p:nvSpPr>
        <p:spPr>
          <a:xfrm>
            <a:off x="618611" y="764705"/>
            <a:ext cx="10959556" cy="416793"/>
          </a:xfrm>
        </p:spPr>
        <p:txBody>
          <a:bodyPr anchor="ctr"/>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44791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9156974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30268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23821195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75CF8619-A1C6-41A4-9838-EF1EFBDF35B7}"/>
              </a:ext>
            </a:extLst>
          </p:cNvPr>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7" name="Rectangle 5">
            <a:extLst>
              <a:ext uri="{FF2B5EF4-FFF2-40B4-BE49-F238E27FC236}">
                <a16:creationId xmlns:a16="http://schemas.microsoft.com/office/drawing/2014/main" id="{200A6B4F-33AF-4C52-873D-9E3B69750352}"/>
              </a:ext>
            </a:extLst>
          </p:cNvPr>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25145E3E-86D5-4F02-B7D5-A6DD771677B9}"/>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dirty="0">
                <a:latin typeface="Arial" charset="0"/>
              </a:defRPr>
            </a:lvl1pPr>
          </a:lstStyle>
          <a:p>
            <a:pPr>
              <a:defRPr/>
            </a:pPr>
            <a:endParaRPr lang="en-GB"/>
          </a:p>
        </p:txBody>
      </p:sp>
      <p:sp>
        <p:nvSpPr>
          <p:cNvPr id="43015" name="Rectangle 7">
            <a:extLst>
              <a:ext uri="{FF2B5EF4-FFF2-40B4-BE49-F238E27FC236}">
                <a16:creationId xmlns:a16="http://schemas.microsoft.com/office/drawing/2014/main" id="{CC31C507-6976-446C-AC2D-8C51A421D01E}"/>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a:defRPr/>
            </a:pPr>
            <a:endParaRPr lang="en-GB"/>
          </a:p>
        </p:txBody>
      </p:sp>
      <p:sp>
        <p:nvSpPr>
          <p:cNvPr id="43016" name="Rectangle 8">
            <a:extLst>
              <a:ext uri="{FF2B5EF4-FFF2-40B4-BE49-F238E27FC236}">
                <a16:creationId xmlns:a16="http://schemas.microsoft.com/office/drawing/2014/main" id="{41D76710-66AF-45FA-861B-17681A4C76E3}"/>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atin typeface="Arial" charset="0"/>
              </a:defRPr>
            </a:lvl1pPr>
          </a:lstStyle>
          <a:p>
            <a:pPr>
              <a:defRPr/>
            </a:pPr>
            <a:fld id="{6A4D5EAA-6122-4923-8519-E5BF6179E77C}" type="slidenum">
              <a:rPr lang="en-GB" altLang="x-none"/>
              <a:pPr>
                <a:defRPr/>
              </a:pPr>
              <a:t>‹#›</a:t>
            </a:fld>
            <a:endParaRPr lang="en-GB" altLang="x-none"/>
          </a:p>
        </p:txBody>
      </p:sp>
    </p:spTree>
    <p:extLst>
      <p:ext uri="{BB962C8B-B14F-4D97-AF65-F5344CB8AC3E}">
        <p14:creationId xmlns:p14="http://schemas.microsoft.com/office/powerpoint/2010/main" val="400228444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lgn="l" rtl="0" fontAlgn="base">
        <a:spcBef>
          <a:spcPct val="0"/>
        </a:spcBef>
        <a:spcAft>
          <a:spcPct val="0"/>
        </a:spcAft>
        <a:defRPr sz="2800" b="1">
          <a:solidFill>
            <a:srgbClr val="00628C"/>
          </a:solidFill>
          <a:latin typeface="Myriad Pro Semibold" charset="0"/>
          <a:ea typeface="Myriad Pro Semibold" charset="0"/>
          <a:cs typeface="Myriad Pro Semibold" charset="0"/>
        </a:defRPr>
      </a:lvl1pPr>
      <a:lvl2pPr algn="l" rtl="0" fontAlgn="base">
        <a:spcBef>
          <a:spcPct val="0"/>
        </a:spcBef>
        <a:spcAft>
          <a:spcPct val="0"/>
        </a:spcAft>
        <a:defRPr sz="2800" b="1">
          <a:solidFill>
            <a:srgbClr val="00628C"/>
          </a:solidFill>
          <a:latin typeface="Myriad Pro Semibold"/>
          <a:ea typeface="Myriad Pro Semibold"/>
          <a:cs typeface="Myriad Pro Semibold"/>
        </a:defRPr>
      </a:lvl2pPr>
      <a:lvl3pPr algn="l" rtl="0" fontAlgn="base">
        <a:spcBef>
          <a:spcPct val="0"/>
        </a:spcBef>
        <a:spcAft>
          <a:spcPct val="0"/>
        </a:spcAft>
        <a:defRPr sz="2800" b="1">
          <a:solidFill>
            <a:srgbClr val="00628C"/>
          </a:solidFill>
          <a:latin typeface="Myriad Pro Semibold"/>
          <a:ea typeface="Myriad Pro Semibold"/>
          <a:cs typeface="Myriad Pro Semibold"/>
        </a:defRPr>
      </a:lvl3pPr>
      <a:lvl4pPr algn="l" rtl="0" fontAlgn="base">
        <a:spcBef>
          <a:spcPct val="0"/>
        </a:spcBef>
        <a:spcAft>
          <a:spcPct val="0"/>
        </a:spcAft>
        <a:defRPr sz="2800" b="1">
          <a:solidFill>
            <a:srgbClr val="00628C"/>
          </a:solidFill>
          <a:latin typeface="Myriad Pro Semibold"/>
          <a:ea typeface="Myriad Pro Semibold"/>
          <a:cs typeface="Myriad Pro Semibold"/>
        </a:defRPr>
      </a:lvl4pPr>
      <a:lvl5pPr algn="l" rtl="0" fontAlgn="base">
        <a:spcBef>
          <a:spcPct val="0"/>
        </a:spcBef>
        <a:spcAft>
          <a:spcPct val="0"/>
        </a:spcAft>
        <a:defRPr sz="2800" b="1">
          <a:solidFill>
            <a:srgbClr val="00628C"/>
          </a:solidFill>
          <a:latin typeface="Myriad Pro Semibold"/>
          <a:ea typeface="Myriad Pro Semibold"/>
          <a:cs typeface="Myriad Pro Semibold"/>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fontAlgn="base">
        <a:spcBef>
          <a:spcPct val="20000"/>
        </a:spcBef>
        <a:spcAft>
          <a:spcPct val="0"/>
        </a:spcAft>
        <a:buClr>
          <a:schemeClr val="tx2"/>
        </a:buClr>
        <a:buFont typeface="Arial" panose="020B0604020202020204" pitchFamily="34" charset="0"/>
        <a:defRPr sz="2800">
          <a:solidFill>
            <a:schemeClr val="tx1"/>
          </a:solidFill>
          <a:latin typeface="Myriad Pro" charset="0"/>
          <a:ea typeface="Myriad Pro" charset="0"/>
          <a:cs typeface="Myriad Pro" charset="0"/>
        </a:defRPr>
      </a:lvl1pPr>
      <a:lvl2pPr marL="742950" indent="-285750" algn="l" rtl="0" fontAlgn="base">
        <a:spcBef>
          <a:spcPct val="20000"/>
        </a:spcBef>
        <a:spcAft>
          <a:spcPct val="0"/>
        </a:spcAft>
        <a:buClr>
          <a:srgbClr val="82CBDD"/>
        </a:buClr>
        <a:buFont typeface="Arial" panose="020B0604020202020204" pitchFamily="34" charset="0"/>
        <a:buChar char="●"/>
        <a:defRPr sz="2400">
          <a:solidFill>
            <a:schemeClr val="tx1"/>
          </a:solidFill>
          <a:latin typeface="Myriad Pro" charset="0"/>
          <a:ea typeface="Myriad Pro" charset="0"/>
          <a:cs typeface="Myriad Pro" charset="0"/>
        </a:defRPr>
      </a:lvl2pPr>
      <a:lvl3pPr marL="1143000" indent="-228600" algn="l" rtl="0" fontAlgn="base">
        <a:spcBef>
          <a:spcPct val="20000"/>
        </a:spcBef>
        <a:spcAft>
          <a:spcPct val="0"/>
        </a:spcAft>
        <a:buClr>
          <a:srgbClr val="00628C"/>
        </a:buClr>
        <a:buFont typeface="Arial" panose="020B0604020202020204" pitchFamily="34" charset="0"/>
        <a:buChar char="–"/>
        <a:defRPr sz="2000">
          <a:solidFill>
            <a:schemeClr val="tx1"/>
          </a:solidFill>
          <a:latin typeface="Myriad Pro" charset="0"/>
          <a:ea typeface="Myriad Pro" charset="0"/>
          <a:cs typeface="Myriad Pro" charset="0"/>
        </a:defRPr>
      </a:lvl3pPr>
      <a:lvl4pPr marL="1600200" indent="-228600" algn="l" rtl="0" fontAlgn="base">
        <a:spcBef>
          <a:spcPct val="20000"/>
        </a:spcBef>
        <a:spcAft>
          <a:spcPct val="0"/>
        </a:spcAft>
        <a:buClr>
          <a:schemeClr val="accent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4pPr>
      <a:lvl5pPr marL="2057400" indent="-228600" algn="l" rtl="0" fontAlgn="base">
        <a:spcBef>
          <a:spcPct val="20000"/>
        </a:spcBef>
        <a:spcAft>
          <a:spcPct val="0"/>
        </a:spcAft>
        <a:buClr>
          <a:schemeClr val="tx2"/>
        </a:buClr>
        <a:buFont typeface="Arial" panose="020B0604020202020204" pitchFamily="34" charset="0"/>
        <a:buChar char="●"/>
        <a:defRPr sz="1900">
          <a:solidFill>
            <a:schemeClr val="tx1"/>
          </a:solidFill>
          <a:latin typeface="+mn-lt"/>
          <a:ea typeface="Myriad Pro" panose="020B0503030403020204" pitchFamily="34" charset="0"/>
          <a:cs typeface="Myriad Pro" panose="020B0503030403020204" pitchFamily="34" charset="0"/>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etm.org.uk/media/2zypudw2/ncetm_spine2_segment05_y2.pdf#page=46"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etm.org.uk/media/2zypudw2/ncetm_spine2_segment05_y2.pdf#page=47"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cetm.org.uk/media/2zypudw2/ncetm_spine2_segment05_y2.pdf#page=4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etm.org.uk/media/2zypudw2/ncetm_spine2_segment05_y2.pdf#page=4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41"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6.xml"/><Relationship Id="rId7"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6.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41"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41"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48"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25.xml"/><Relationship Id="rId7" Type="http://schemas.openxmlformats.org/officeDocument/2006/relationships/slide" Target="slide4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5.xml"/><Relationship Id="rId4" Type="http://schemas.openxmlformats.org/officeDocument/2006/relationships/slide" Target="slide3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51" TargetMode="Externa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52"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6.xml"/><Relationship Id="rId7" Type="http://schemas.openxmlformats.org/officeDocument/2006/relationships/slide" Target="slide6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6.xml"/><Relationship Id="rId5" Type="http://schemas.openxmlformats.org/officeDocument/2006/relationships/slide" Target="slide53.xml"/><Relationship Id="rId4" Type="http://schemas.openxmlformats.org/officeDocument/2006/relationships/slide" Target="slide49.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54" TargetMode="Externa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54" TargetMode="Externa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56"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58"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9.xml"/><Relationship Id="rId1" Type="http://schemas.openxmlformats.org/officeDocument/2006/relationships/slideLayout" Target="../slideLayouts/slideLayout15.xml"/><Relationship Id="rId5" Type="http://schemas.openxmlformats.org/officeDocument/2006/relationships/image" Target="../media/image69.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e3gpoxwb/ncetm_spine2_segment06_y2.pdf#page=60"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69.png"/></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15.xml"/><Relationship Id="rId4" Type="http://schemas.openxmlformats.org/officeDocument/2006/relationships/image" Target="../media/image7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media/2zypudw2/ncetm_spine2_segment05_y2.pdf#page=44"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Unit 13</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2062103"/>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Multiplication and division – doubling, halving, </a:t>
            </a:r>
            <a:r>
              <a:rPr lang="en-US" sz="3200" b="1" dirty="0" err="1">
                <a:solidFill>
                  <a:schemeClr val="bg1"/>
                </a:solidFill>
                <a:latin typeface="Arial" panose="020B0604020202020204" pitchFamily="34" charset="0"/>
                <a:cs typeface="Arial" panose="020B0604020202020204" pitchFamily="34" charset="0"/>
              </a:rPr>
              <a:t>quotitive</a:t>
            </a:r>
            <a:r>
              <a:rPr lang="en-US" sz="3200" b="1" dirty="0">
                <a:solidFill>
                  <a:schemeClr val="bg1"/>
                </a:solidFill>
                <a:latin typeface="Arial" panose="020B0604020202020204" pitchFamily="34" charset="0"/>
                <a:cs typeface="Arial" panose="020B0604020202020204" pitchFamily="34" charset="0"/>
              </a:rPr>
              <a:t> and partitive division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4:1</a:t>
            </a:r>
          </a:p>
        </p:txBody>
      </p:sp>
      <p:graphicFrame>
        <p:nvGraphicFramePr>
          <p:cNvPr id="4" name="Table 3">
            <a:extLst>
              <a:ext uri="{FF2B5EF4-FFF2-40B4-BE49-F238E27FC236}">
                <a16:creationId xmlns:a16="http://schemas.microsoft.com/office/drawing/2014/main" id="{56AE8CA9-5D35-4C9E-A662-9DF80E3D0596}"/>
              </a:ext>
            </a:extLst>
          </p:cNvPr>
          <p:cNvGraphicFramePr>
            <a:graphicFrameLocks noGrp="1"/>
          </p:cNvGraphicFramePr>
          <p:nvPr/>
        </p:nvGraphicFramePr>
        <p:xfrm>
          <a:off x="4437622" y="1524293"/>
          <a:ext cx="2054379" cy="3809414"/>
        </p:xfrm>
        <a:graphic>
          <a:graphicData uri="http://schemas.openxmlformats.org/drawingml/2006/table">
            <a:tbl>
              <a:tblPr firstRow="1" firstCol="1" bandRow="1">
                <a:tableStyleId>{5C22544A-7EE6-4342-B048-85BDC9FD1C3A}</a:tableStyleId>
              </a:tblPr>
              <a:tblGrid>
                <a:gridCol w="1262379">
                  <a:extLst>
                    <a:ext uri="{9D8B030D-6E8A-4147-A177-3AD203B41FA5}">
                      <a16:colId xmlns:a16="http://schemas.microsoft.com/office/drawing/2014/main" val="1517206138"/>
                    </a:ext>
                  </a:extLst>
                </a:gridCol>
                <a:gridCol w="792000">
                  <a:extLst>
                    <a:ext uri="{9D8B030D-6E8A-4147-A177-3AD203B41FA5}">
                      <a16:colId xmlns:a16="http://schemas.microsoft.com/office/drawing/2014/main" val="3459100619"/>
                    </a:ext>
                  </a:extLst>
                </a:gridCol>
              </a:tblGrid>
              <a:tr h="544202">
                <a:tc rowSpan="7">
                  <a:txBody>
                    <a:bodyPr/>
                    <a:lstStyle/>
                    <a:p>
                      <a:pPr algn="ctr">
                        <a:lnSpc>
                          <a:spcPct val="107000"/>
                        </a:lnSpc>
                        <a:spcAft>
                          <a:spcPts val="0"/>
                        </a:spcAft>
                      </a:pPr>
                      <a:r>
                        <a:rPr lang="en-GB" sz="2400" b="0" dirty="0">
                          <a:solidFill>
                            <a:schemeClr val="tx1"/>
                          </a:solidFill>
                          <a:effectLst/>
                          <a:latin typeface="Myriad Pro Semibold"/>
                        </a:rPr>
                        <a:t>× 5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444230"/>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023127"/>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533254"/>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324112"/>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62059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06414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ea typeface="Calibri" panose="020F0502020204030204" pitchFamily="34" charset="0"/>
                          <a:cs typeface="Times New Roman" panose="02020603050405020304" pitchFamily="18" charset="0"/>
                        </a:rPr>
                        <a:t>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4971413"/>
                  </a:ext>
                </a:extLst>
              </a:tr>
            </a:tbl>
          </a:graphicData>
        </a:graphic>
      </p:graphicFrame>
      <p:graphicFrame>
        <p:nvGraphicFramePr>
          <p:cNvPr id="5" name="Table 4">
            <a:extLst>
              <a:ext uri="{FF2B5EF4-FFF2-40B4-BE49-F238E27FC236}">
                <a16:creationId xmlns:a16="http://schemas.microsoft.com/office/drawing/2014/main" id="{B784373B-2EB5-4061-9799-15ABDBF11647}"/>
              </a:ext>
            </a:extLst>
          </p:cNvPr>
          <p:cNvGraphicFramePr>
            <a:graphicFrameLocks noGrp="1"/>
          </p:cNvGraphicFramePr>
          <p:nvPr/>
        </p:nvGraphicFramePr>
        <p:xfrm>
          <a:off x="6492001" y="1524293"/>
          <a:ext cx="2054379" cy="3809414"/>
        </p:xfrm>
        <a:graphic>
          <a:graphicData uri="http://schemas.openxmlformats.org/drawingml/2006/table">
            <a:tbl>
              <a:tblPr firstRow="1" firstCol="1" bandRow="1">
                <a:tableStyleId>{5C22544A-7EE6-4342-B048-85BDC9FD1C3A}</a:tableStyleId>
              </a:tblPr>
              <a:tblGrid>
                <a:gridCol w="1262379">
                  <a:extLst>
                    <a:ext uri="{9D8B030D-6E8A-4147-A177-3AD203B41FA5}">
                      <a16:colId xmlns:a16="http://schemas.microsoft.com/office/drawing/2014/main" val="2150138472"/>
                    </a:ext>
                  </a:extLst>
                </a:gridCol>
                <a:gridCol w="792000">
                  <a:extLst>
                    <a:ext uri="{9D8B030D-6E8A-4147-A177-3AD203B41FA5}">
                      <a16:colId xmlns:a16="http://schemas.microsoft.com/office/drawing/2014/main" val="2640814217"/>
                    </a:ext>
                  </a:extLst>
                </a:gridCol>
              </a:tblGrid>
              <a:tr h="544202">
                <a:tc rowSpan="7">
                  <a:txBody>
                    <a:bodyPr/>
                    <a:lstStyle/>
                    <a:p>
                      <a:pPr algn="ctr">
                        <a:lnSpc>
                          <a:spcPct val="107000"/>
                        </a:lnSpc>
                        <a:spcAft>
                          <a:spcPts val="0"/>
                        </a:spcAft>
                      </a:pPr>
                      <a:r>
                        <a:rPr lang="en-GB" sz="2400" b="0" dirty="0">
                          <a:solidFill>
                            <a:schemeClr val="tx1"/>
                          </a:solidFill>
                          <a:effectLst/>
                          <a:latin typeface="Myriad Pro Semibold"/>
                        </a:rPr>
                        <a:t>= 10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444230"/>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1</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023127"/>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533254"/>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324112"/>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62059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064145"/>
                  </a:ext>
                </a:extLst>
              </a:tr>
              <a:tr h="544202">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4971413"/>
                  </a:ext>
                </a:extLst>
              </a:tr>
            </a:tbl>
          </a:graphicData>
        </a:graphic>
      </p:graphicFrame>
      <p:graphicFrame>
        <p:nvGraphicFramePr>
          <p:cNvPr id="3" name="Table 2">
            <a:extLst>
              <a:ext uri="{FF2B5EF4-FFF2-40B4-BE49-F238E27FC236}">
                <a16:creationId xmlns:a16="http://schemas.microsoft.com/office/drawing/2014/main" id="{71BCA42D-9424-40B5-B924-B4AFBBB2DC65}"/>
              </a:ext>
            </a:extLst>
          </p:cNvPr>
          <p:cNvGraphicFramePr>
            <a:graphicFrameLocks noGrp="1"/>
          </p:cNvGraphicFramePr>
          <p:nvPr/>
        </p:nvGraphicFramePr>
        <p:xfrm>
          <a:off x="3645621" y="1524293"/>
          <a:ext cx="792000" cy="3809414"/>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1367397571"/>
                    </a:ext>
                  </a:extLst>
                </a:gridCol>
              </a:tblGrid>
              <a:tr h="544202">
                <a:tc>
                  <a:txBody>
                    <a:bodyPr/>
                    <a:lstStyle/>
                    <a:p>
                      <a:pPr algn="ctr">
                        <a:lnSpc>
                          <a:spcPct val="107000"/>
                        </a:lnSpc>
                        <a:spcAft>
                          <a:spcPts val="0"/>
                        </a:spcAft>
                      </a:pPr>
                      <a:r>
                        <a:rPr lang="en-GB" sz="2400" b="0" dirty="0">
                          <a:solidFill>
                            <a:schemeClr val="tx1"/>
                          </a:solidFill>
                          <a:effectLst/>
                          <a:latin typeface="Myriad Pro Semibold"/>
                        </a:rPr>
                        <a:t>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444230"/>
                  </a:ext>
                </a:extLst>
              </a:tr>
              <a:tr h="544202">
                <a:tc>
                  <a:txBody>
                    <a:bodyPr/>
                    <a:lstStyle/>
                    <a:p>
                      <a:pPr algn="ctr">
                        <a:lnSpc>
                          <a:spcPct val="107000"/>
                        </a:lnSpc>
                        <a:spcAft>
                          <a:spcPts val="0"/>
                        </a:spcAft>
                      </a:pPr>
                      <a:r>
                        <a:rPr lang="en-GB" sz="2400" b="0" dirty="0">
                          <a:solidFill>
                            <a:schemeClr val="tx1"/>
                          </a:solidFill>
                          <a:effectLst/>
                          <a:latin typeface="Myriad Pro Semibold"/>
                        </a:rPr>
                        <a:t>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023127"/>
                  </a:ext>
                </a:extLst>
              </a:tr>
              <a:tr h="544202">
                <a:tc>
                  <a:txBody>
                    <a:bodyPr/>
                    <a:lstStyle/>
                    <a:p>
                      <a:pPr algn="ctr">
                        <a:lnSpc>
                          <a:spcPct val="107000"/>
                        </a:lnSpc>
                        <a:spcAft>
                          <a:spcPts val="0"/>
                        </a:spcAft>
                      </a:pPr>
                      <a:r>
                        <a:rPr lang="en-GB" sz="2400" b="0" dirty="0">
                          <a:solidFill>
                            <a:schemeClr val="tx1"/>
                          </a:solidFill>
                          <a:effectLst/>
                          <a:latin typeface="Myriad Pro Semibold"/>
                        </a:rPr>
                        <a:t>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533254"/>
                  </a:ext>
                </a:extLst>
              </a:tr>
              <a:tr h="544202">
                <a:tc>
                  <a:txBody>
                    <a:bodyPr/>
                    <a:lstStyle/>
                    <a:p>
                      <a:pPr algn="ctr">
                        <a:lnSpc>
                          <a:spcPct val="107000"/>
                        </a:lnSpc>
                        <a:spcAft>
                          <a:spcPts val="0"/>
                        </a:spcAft>
                      </a:pPr>
                      <a:r>
                        <a:rPr lang="en-GB" sz="2400" b="0" dirty="0">
                          <a:solidFill>
                            <a:schemeClr val="tx1"/>
                          </a:solidFill>
                          <a:effectLst/>
                          <a:latin typeface="Myriad Pro Semibold"/>
                        </a:rPr>
                        <a:t>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324112"/>
                  </a:ext>
                </a:extLst>
              </a:tr>
              <a:tr h="544202">
                <a:tc>
                  <a:txBody>
                    <a:bodyPr/>
                    <a:lstStyle/>
                    <a:p>
                      <a:pPr algn="ctr">
                        <a:lnSpc>
                          <a:spcPct val="107000"/>
                        </a:lnSpc>
                        <a:spcAft>
                          <a:spcPts val="0"/>
                        </a:spcAft>
                      </a:pPr>
                      <a:r>
                        <a:rPr lang="en-GB" sz="2400" b="0" dirty="0">
                          <a:solidFill>
                            <a:schemeClr val="tx1"/>
                          </a:solidFill>
                          <a:effectLst/>
                          <a:latin typeface="Myriad Pro Semibold"/>
                        </a:rPr>
                        <a:t>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620595"/>
                  </a:ext>
                </a:extLst>
              </a:tr>
              <a:tr h="544202">
                <a:tc>
                  <a:txBody>
                    <a:bodyPr/>
                    <a:lstStyle/>
                    <a:p>
                      <a:pPr algn="ctr">
                        <a:lnSpc>
                          <a:spcPct val="107000"/>
                        </a:lnSpc>
                        <a:spcAft>
                          <a:spcPts val="0"/>
                        </a:spcAft>
                      </a:pPr>
                      <a:r>
                        <a:rPr lang="en-GB" sz="2400" b="0" dirty="0">
                          <a:solidFill>
                            <a:schemeClr val="tx1"/>
                          </a:solidFill>
                          <a:effectLst/>
                          <a:latin typeface="Myriad Pro Semibold"/>
                        </a:rPr>
                        <a:t>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064145"/>
                  </a:ext>
                </a:extLst>
              </a:tr>
              <a:tr h="544202">
                <a:tc>
                  <a:txBody>
                    <a:bodyPr/>
                    <a:lstStyle/>
                    <a:p>
                      <a:pPr algn="ctr">
                        <a:lnSpc>
                          <a:spcPct val="107000"/>
                        </a:lnSpc>
                        <a:spcAft>
                          <a:spcPts val="0"/>
                        </a:spcAft>
                      </a:pPr>
                      <a:r>
                        <a:rPr lang="en-GB" sz="2400" b="0" dirty="0">
                          <a:solidFill>
                            <a:schemeClr val="tx1"/>
                          </a:solidFill>
                          <a:effectLst/>
                          <a:latin typeface="Myriad Pro Semibold"/>
                        </a:rPr>
                        <a:t>12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4971413"/>
                  </a:ext>
                </a:extLst>
              </a:tr>
            </a:tbl>
          </a:graphicData>
        </a:graphic>
      </p:graphicFrame>
    </p:spTree>
    <p:extLst>
      <p:ext uri="{BB962C8B-B14F-4D97-AF65-F5344CB8AC3E}">
        <p14:creationId xmlns:p14="http://schemas.microsoft.com/office/powerpoint/2010/main" val="101043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4:2</a:t>
            </a:r>
          </a:p>
        </p:txBody>
      </p:sp>
      <p:pic>
        <p:nvPicPr>
          <p:cNvPr id="8" name="Picture 7">
            <a:extLst>
              <a:ext uri="{FF2B5EF4-FFF2-40B4-BE49-F238E27FC236}">
                <a16:creationId xmlns:a16="http://schemas.microsoft.com/office/drawing/2014/main" id="{0FBEF827-6E13-42E8-9883-30B49F965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595" y="2583819"/>
            <a:ext cx="513527" cy="1690362"/>
          </a:xfrm>
          <a:prstGeom prst="rect">
            <a:avLst/>
          </a:prstGeom>
        </p:spPr>
      </p:pic>
      <p:pic>
        <p:nvPicPr>
          <p:cNvPr id="10" name="Picture 9">
            <a:extLst>
              <a:ext uri="{FF2B5EF4-FFF2-40B4-BE49-F238E27FC236}">
                <a16:creationId xmlns:a16="http://schemas.microsoft.com/office/drawing/2014/main" id="{56A33673-0748-4F34-8A1D-D3390956B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176" y="1928250"/>
            <a:ext cx="813087" cy="813087"/>
          </a:xfrm>
          <a:prstGeom prst="rect">
            <a:avLst/>
          </a:prstGeom>
        </p:spPr>
      </p:pic>
      <p:pic>
        <p:nvPicPr>
          <p:cNvPr id="11" name="Picture 10">
            <a:extLst>
              <a:ext uri="{FF2B5EF4-FFF2-40B4-BE49-F238E27FC236}">
                <a16:creationId xmlns:a16="http://schemas.microsoft.com/office/drawing/2014/main" id="{04EAC0BA-793E-4D32-A776-6D0028323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905900" y="2583819"/>
            <a:ext cx="513527" cy="1690362"/>
          </a:xfrm>
          <a:prstGeom prst="rect">
            <a:avLst/>
          </a:prstGeom>
        </p:spPr>
      </p:pic>
      <p:grpSp>
        <p:nvGrpSpPr>
          <p:cNvPr id="34" name="Group 33">
            <a:extLst>
              <a:ext uri="{FF2B5EF4-FFF2-40B4-BE49-F238E27FC236}">
                <a16:creationId xmlns:a16="http://schemas.microsoft.com/office/drawing/2014/main" id="{1CE42294-3C4F-4C49-B25B-39A7B1C7966E}"/>
              </a:ext>
            </a:extLst>
          </p:cNvPr>
          <p:cNvGrpSpPr/>
          <p:nvPr/>
        </p:nvGrpSpPr>
        <p:grpSpPr>
          <a:xfrm>
            <a:off x="3054796" y="2103961"/>
            <a:ext cx="4103969" cy="461665"/>
            <a:chOff x="1530795" y="2103960"/>
            <a:chExt cx="4103969" cy="461665"/>
          </a:xfrm>
        </p:grpSpPr>
        <p:sp>
          <p:nvSpPr>
            <p:cNvPr id="12" name="TextBox 11">
              <a:extLst>
                <a:ext uri="{FF2B5EF4-FFF2-40B4-BE49-F238E27FC236}">
                  <a16:creationId xmlns:a16="http://schemas.microsoft.com/office/drawing/2014/main" id="{772E0E44-DE11-4ABB-935B-CAC7A840CC16}"/>
                </a:ext>
              </a:extLst>
            </p:cNvPr>
            <p:cNvSpPr txBox="1"/>
            <p:nvPr/>
          </p:nvSpPr>
          <p:spPr bwMode="auto">
            <a:xfrm>
              <a:off x="1530795" y="210396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3" name="TextBox 12">
              <a:extLst>
                <a:ext uri="{FF2B5EF4-FFF2-40B4-BE49-F238E27FC236}">
                  <a16:creationId xmlns:a16="http://schemas.microsoft.com/office/drawing/2014/main" id="{93779738-DA36-4E46-8810-5CBBE1FA0236}"/>
                </a:ext>
              </a:extLst>
            </p:cNvPr>
            <p:cNvSpPr txBox="1"/>
            <p:nvPr/>
          </p:nvSpPr>
          <p:spPr bwMode="auto">
            <a:xfrm>
              <a:off x="2368749" y="210396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6BAD608F-B70D-4AA4-8E37-3DC2056321A6}"/>
                </a:ext>
              </a:extLst>
            </p:cNvPr>
            <p:cNvSpPr txBox="1"/>
            <p:nvPr/>
          </p:nvSpPr>
          <p:spPr bwMode="auto">
            <a:xfrm>
              <a:off x="3249985" y="210396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5" name="TextBox 14">
              <a:extLst>
                <a:ext uri="{FF2B5EF4-FFF2-40B4-BE49-F238E27FC236}">
                  <a16:creationId xmlns:a16="http://schemas.microsoft.com/office/drawing/2014/main" id="{3DA781CC-0165-4E21-AD9F-4C229BECC785}"/>
                </a:ext>
              </a:extLst>
            </p:cNvPr>
            <p:cNvSpPr txBox="1"/>
            <p:nvPr/>
          </p:nvSpPr>
          <p:spPr bwMode="auto">
            <a:xfrm>
              <a:off x="5116672" y="210396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6" name="TextBox 15">
              <a:extLst>
                <a:ext uri="{FF2B5EF4-FFF2-40B4-BE49-F238E27FC236}">
                  <a16:creationId xmlns:a16="http://schemas.microsoft.com/office/drawing/2014/main" id="{1062D4A3-7A05-4231-B985-2C43ED445A1F}"/>
                </a:ext>
              </a:extLst>
            </p:cNvPr>
            <p:cNvSpPr txBox="1"/>
            <p:nvPr/>
          </p:nvSpPr>
          <p:spPr bwMode="auto">
            <a:xfrm>
              <a:off x="4087939" y="2103960"/>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grpSp>
      <p:sp>
        <p:nvSpPr>
          <p:cNvPr id="22" name="TextBox 21">
            <a:extLst>
              <a:ext uri="{FF2B5EF4-FFF2-40B4-BE49-F238E27FC236}">
                <a16:creationId xmlns:a16="http://schemas.microsoft.com/office/drawing/2014/main" id="{65E09DF0-ADA4-480A-8483-94F7ED1E8F68}"/>
              </a:ext>
            </a:extLst>
          </p:cNvPr>
          <p:cNvSpPr txBox="1"/>
          <p:nvPr/>
        </p:nvSpPr>
        <p:spPr bwMode="auto">
          <a:xfrm>
            <a:off x="5098606" y="3198169"/>
            <a:ext cx="6880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2628C"/>
                </a:solidFill>
                <a:latin typeface="Myriad Pro Semibold" charset="0"/>
                <a:ea typeface="Myriad Pro Semibold" charset="0"/>
                <a:cs typeface="Myriad Pro Semibold" charset="0"/>
              </a:rPr>
              <a:t>half</a:t>
            </a:r>
          </a:p>
        </p:txBody>
      </p:sp>
      <p:sp>
        <p:nvSpPr>
          <p:cNvPr id="23" name="TextBox 22">
            <a:extLst>
              <a:ext uri="{FF2B5EF4-FFF2-40B4-BE49-F238E27FC236}">
                <a16:creationId xmlns:a16="http://schemas.microsoft.com/office/drawing/2014/main" id="{2EC56BFE-803E-4E61-A650-A0D9EA5802C5}"/>
              </a:ext>
            </a:extLst>
          </p:cNvPr>
          <p:cNvSpPr txBox="1"/>
          <p:nvPr/>
        </p:nvSpPr>
        <p:spPr bwMode="auto">
          <a:xfrm>
            <a:off x="8008110" y="3198169"/>
            <a:ext cx="1138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2628C"/>
                </a:solidFill>
                <a:latin typeface="Myriad Pro Semibold" charset="0"/>
                <a:ea typeface="Myriad Pro Semibold" charset="0"/>
                <a:cs typeface="Myriad Pro Semibold" charset="0"/>
              </a:rPr>
              <a:t>double</a:t>
            </a:r>
          </a:p>
        </p:txBody>
      </p:sp>
      <p:pic>
        <p:nvPicPr>
          <p:cNvPr id="25" name="Picture 24">
            <a:extLst>
              <a:ext uri="{FF2B5EF4-FFF2-40B4-BE49-F238E27FC236}">
                <a16:creationId xmlns:a16="http://schemas.microsoft.com/office/drawing/2014/main" id="{BC693EDC-C5F6-4C90-B372-022739434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176" y="4118637"/>
            <a:ext cx="813087" cy="813087"/>
          </a:xfrm>
          <a:prstGeom prst="rect">
            <a:avLst/>
          </a:prstGeom>
        </p:spPr>
      </p:pic>
      <p:grpSp>
        <p:nvGrpSpPr>
          <p:cNvPr id="35" name="Group 34">
            <a:extLst>
              <a:ext uri="{FF2B5EF4-FFF2-40B4-BE49-F238E27FC236}">
                <a16:creationId xmlns:a16="http://schemas.microsoft.com/office/drawing/2014/main" id="{BD2E4ABB-58A4-4DCD-9D5F-FB8D4F246A10}"/>
              </a:ext>
            </a:extLst>
          </p:cNvPr>
          <p:cNvGrpSpPr/>
          <p:nvPr/>
        </p:nvGrpSpPr>
        <p:grpSpPr>
          <a:xfrm>
            <a:off x="3054796" y="4294348"/>
            <a:ext cx="4103969" cy="461665"/>
            <a:chOff x="1530795" y="4294347"/>
            <a:chExt cx="4103969" cy="461665"/>
          </a:xfrm>
        </p:grpSpPr>
        <p:sp>
          <p:nvSpPr>
            <p:cNvPr id="26" name="TextBox 25">
              <a:extLst>
                <a:ext uri="{FF2B5EF4-FFF2-40B4-BE49-F238E27FC236}">
                  <a16:creationId xmlns:a16="http://schemas.microsoft.com/office/drawing/2014/main" id="{CA371864-7ED4-44AB-8066-CFB4797F1FBD}"/>
                </a:ext>
              </a:extLst>
            </p:cNvPr>
            <p:cNvSpPr txBox="1"/>
            <p:nvPr/>
          </p:nvSpPr>
          <p:spPr bwMode="auto">
            <a:xfrm>
              <a:off x="1530795" y="429434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7" name="TextBox 26">
              <a:extLst>
                <a:ext uri="{FF2B5EF4-FFF2-40B4-BE49-F238E27FC236}">
                  <a16:creationId xmlns:a16="http://schemas.microsoft.com/office/drawing/2014/main" id="{BC817F71-0051-4DD3-8FB7-DCB624C28850}"/>
                </a:ext>
              </a:extLst>
            </p:cNvPr>
            <p:cNvSpPr txBox="1"/>
            <p:nvPr/>
          </p:nvSpPr>
          <p:spPr bwMode="auto">
            <a:xfrm>
              <a:off x="2368749" y="429434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8" name="TextBox 27">
              <a:extLst>
                <a:ext uri="{FF2B5EF4-FFF2-40B4-BE49-F238E27FC236}">
                  <a16:creationId xmlns:a16="http://schemas.microsoft.com/office/drawing/2014/main" id="{3F15D3C3-045A-4FB0-A94E-86FAB52C15DE}"/>
                </a:ext>
              </a:extLst>
            </p:cNvPr>
            <p:cNvSpPr txBox="1"/>
            <p:nvPr/>
          </p:nvSpPr>
          <p:spPr bwMode="auto">
            <a:xfrm>
              <a:off x="3166628" y="429434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9" name="TextBox 28">
              <a:extLst>
                <a:ext uri="{FF2B5EF4-FFF2-40B4-BE49-F238E27FC236}">
                  <a16:creationId xmlns:a16="http://schemas.microsoft.com/office/drawing/2014/main" id="{2CA835C0-8CCA-4680-832C-A2766E0FC531}"/>
                </a:ext>
              </a:extLst>
            </p:cNvPr>
            <p:cNvSpPr txBox="1"/>
            <p:nvPr/>
          </p:nvSpPr>
          <p:spPr bwMode="auto">
            <a:xfrm>
              <a:off x="4087939" y="4294347"/>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0" name="TextBox 29">
              <a:extLst>
                <a:ext uri="{FF2B5EF4-FFF2-40B4-BE49-F238E27FC236}">
                  <a16:creationId xmlns:a16="http://schemas.microsoft.com/office/drawing/2014/main" id="{346B2089-EFD0-4AB1-A7AB-55368DC9FE15}"/>
                </a:ext>
              </a:extLst>
            </p:cNvPr>
            <p:cNvSpPr txBox="1"/>
            <p:nvPr/>
          </p:nvSpPr>
          <p:spPr bwMode="auto">
            <a:xfrm>
              <a:off x="5116672" y="429434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grpSp>
    </p:spTree>
    <p:extLst>
      <p:ext uri="{BB962C8B-B14F-4D97-AF65-F5344CB8AC3E}">
        <p14:creationId xmlns:p14="http://schemas.microsoft.com/office/powerpoint/2010/main" val="3367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2"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23"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6453849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the patterns and relationships between the 5 and 10 times tables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410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2.5 Commutativity (part 2), doubling and halving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sz="2000"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01531484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45-46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609C64A6-E99D-4745-B6C5-73830228CCB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282287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apon, brass knucks&#10;&#10;Description automatically generated">
            <a:extLst>
              <a:ext uri="{FF2B5EF4-FFF2-40B4-BE49-F238E27FC236}">
                <a16:creationId xmlns:a16="http://schemas.microsoft.com/office/drawing/2014/main" id="{C1A1D68D-B5BB-4BC6-9E10-5BC6425F6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226401"/>
            <a:ext cx="6135088" cy="1234499"/>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4:3</a:t>
            </a:r>
          </a:p>
        </p:txBody>
      </p:sp>
      <p:sp>
        <p:nvSpPr>
          <p:cNvPr id="9" name="TextBox 8">
            <a:extLst>
              <a:ext uri="{FF2B5EF4-FFF2-40B4-BE49-F238E27FC236}">
                <a16:creationId xmlns:a16="http://schemas.microsoft.com/office/drawing/2014/main" id="{AA59D441-3781-4A8A-A62A-AD4DE59D5FA0}"/>
              </a:ext>
            </a:extLst>
          </p:cNvPr>
          <p:cNvSpPr txBox="1"/>
          <p:nvPr/>
        </p:nvSpPr>
        <p:spPr bwMode="auto">
          <a:xfrm>
            <a:off x="3153623" y="5801980"/>
            <a:ext cx="58848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is half of 10, so two 5s is half of two 10s.</a:t>
            </a:r>
          </a:p>
        </p:txBody>
      </p:sp>
      <p:sp>
        <p:nvSpPr>
          <p:cNvPr id="10" name="TextBox 9">
            <a:extLst>
              <a:ext uri="{FF2B5EF4-FFF2-40B4-BE49-F238E27FC236}">
                <a16:creationId xmlns:a16="http://schemas.microsoft.com/office/drawing/2014/main" id="{C21E73E1-47B3-461C-8B0F-B019DEE5777E}"/>
              </a:ext>
            </a:extLst>
          </p:cNvPr>
          <p:cNvSpPr txBox="1"/>
          <p:nvPr/>
        </p:nvSpPr>
        <p:spPr bwMode="auto">
          <a:xfrm>
            <a:off x="3059877" y="5284990"/>
            <a:ext cx="6072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is double 5, so two 10s is double two 5s.</a:t>
            </a:r>
          </a:p>
        </p:txBody>
      </p:sp>
      <p:sp>
        <p:nvSpPr>
          <p:cNvPr id="11" name="TextBox 10">
            <a:extLst>
              <a:ext uri="{FF2B5EF4-FFF2-40B4-BE49-F238E27FC236}">
                <a16:creationId xmlns:a16="http://schemas.microsoft.com/office/drawing/2014/main" id="{D86915EE-8884-42F5-BFFA-D3F79C776458}"/>
              </a:ext>
            </a:extLst>
          </p:cNvPr>
          <p:cNvSpPr txBox="1"/>
          <p:nvPr/>
        </p:nvSpPr>
        <p:spPr bwMode="auto">
          <a:xfrm>
            <a:off x="3571596" y="4767998"/>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 2 = 10</a:t>
            </a:r>
          </a:p>
        </p:txBody>
      </p:sp>
      <p:sp>
        <p:nvSpPr>
          <p:cNvPr id="12" name="TextBox 11">
            <a:extLst>
              <a:ext uri="{FF2B5EF4-FFF2-40B4-BE49-F238E27FC236}">
                <a16:creationId xmlns:a16="http://schemas.microsoft.com/office/drawing/2014/main" id="{C4124F3E-7D65-4FDD-AFD2-55FDFFACC0EE}"/>
              </a:ext>
            </a:extLst>
          </p:cNvPr>
          <p:cNvSpPr txBox="1"/>
          <p:nvPr/>
        </p:nvSpPr>
        <p:spPr bwMode="auto">
          <a:xfrm>
            <a:off x="3571596" y="42510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5 = 10</a:t>
            </a:r>
          </a:p>
        </p:txBody>
      </p:sp>
      <p:sp>
        <p:nvSpPr>
          <p:cNvPr id="13" name="TextBox 12">
            <a:extLst>
              <a:ext uri="{FF2B5EF4-FFF2-40B4-BE49-F238E27FC236}">
                <a16:creationId xmlns:a16="http://schemas.microsoft.com/office/drawing/2014/main" id="{DE030EE9-6EDC-4EEE-929D-6EA6E8158649}"/>
              </a:ext>
            </a:extLst>
          </p:cNvPr>
          <p:cNvSpPr txBox="1"/>
          <p:nvPr/>
        </p:nvSpPr>
        <p:spPr bwMode="auto">
          <a:xfrm>
            <a:off x="3404884" y="3734014"/>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 2 = 20</a:t>
            </a:r>
          </a:p>
        </p:txBody>
      </p:sp>
      <p:sp>
        <p:nvSpPr>
          <p:cNvPr id="14" name="TextBox 13">
            <a:extLst>
              <a:ext uri="{FF2B5EF4-FFF2-40B4-BE49-F238E27FC236}">
                <a16:creationId xmlns:a16="http://schemas.microsoft.com/office/drawing/2014/main" id="{FD946469-E479-4312-9539-34843E624DE5}"/>
              </a:ext>
            </a:extLst>
          </p:cNvPr>
          <p:cNvSpPr txBox="1"/>
          <p:nvPr/>
        </p:nvSpPr>
        <p:spPr bwMode="auto">
          <a:xfrm>
            <a:off x="3404884" y="3217022"/>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10 = 20</a:t>
            </a:r>
          </a:p>
        </p:txBody>
      </p:sp>
      <p:grpSp>
        <p:nvGrpSpPr>
          <p:cNvPr id="20" name="Group 19">
            <a:extLst>
              <a:ext uri="{FF2B5EF4-FFF2-40B4-BE49-F238E27FC236}">
                <a16:creationId xmlns:a16="http://schemas.microsoft.com/office/drawing/2014/main" id="{1859EB0E-668B-44BF-8BCD-F26B8596E079}"/>
              </a:ext>
            </a:extLst>
          </p:cNvPr>
          <p:cNvGrpSpPr/>
          <p:nvPr/>
        </p:nvGrpSpPr>
        <p:grpSpPr>
          <a:xfrm>
            <a:off x="3026353" y="1155911"/>
            <a:ext cx="6139294" cy="1189930"/>
            <a:chOff x="1502353" y="1155911"/>
            <a:chExt cx="6139294" cy="1189930"/>
          </a:xfrm>
        </p:grpSpPr>
        <p:pic>
          <p:nvPicPr>
            <p:cNvPr id="16" name="Picture 15">
              <a:extLst>
                <a:ext uri="{FF2B5EF4-FFF2-40B4-BE49-F238E27FC236}">
                  <a16:creationId xmlns:a16="http://schemas.microsoft.com/office/drawing/2014/main" id="{5C6E4481-4A17-4D11-94AD-CA6C4FBFF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353" y="1155911"/>
              <a:ext cx="6139294" cy="571959"/>
            </a:xfrm>
            <a:prstGeom prst="rect">
              <a:avLst/>
            </a:prstGeom>
          </p:spPr>
        </p:pic>
        <p:pic>
          <p:nvPicPr>
            <p:cNvPr id="19" name="Picture 18">
              <a:extLst>
                <a:ext uri="{FF2B5EF4-FFF2-40B4-BE49-F238E27FC236}">
                  <a16:creationId xmlns:a16="http://schemas.microsoft.com/office/drawing/2014/main" id="{DC97F078-4507-4AF6-8881-E90C18376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353" y="1773882"/>
              <a:ext cx="6139294" cy="571959"/>
            </a:xfrm>
            <a:prstGeom prst="rect">
              <a:avLst/>
            </a:prstGeom>
          </p:spPr>
        </p:pic>
      </p:grpSp>
      <p:pic>
        <p:nvPicPr>
          <p:cNvPr id="18" name="Picture 17">
            <a:extLst>
              <a:ext uri="{FF2B5EF4-FFF2-40B4-BE49-F238E27FC236}">
                <a16:creationId xmlns:a16="http://schemas.microsoft.com/office/drawing/2014/main" id="{3B336904-0D7B-45B7-A3E2-E3E71BAA5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983244"/>
            <a:ext cx="3094335" cy="1530709"/>
          </a:xfrm>
          <a:prstGeom prst="rect">
            <a:avLst/>
          </a:prstGeom>
        </p:spPr>
      </p:pic>
      <p:sp>
        <p:nvSpPr>
          <p:cNvPr id="15" name="TextBox 14">
            <a:extLst>
              <a:ext uri="{FF2B5EF4-FFF2-40B4-BE49-F238E27FC236}">
                <a16:creationId xmlns:a16="http://schemas.microsoft.com/office/drawing/2014/main" id="{0EC0AA6A-005B-40F1-AF15-630DE1EA5C22}"/>
              </a:ext>
            </a:extLst>
          </p:cNvPr>
          <p:cNvSpPr txBox="1"/>
          <p:nvPr/>
        </p:nvSpPr>
        <p:spPr bwMode="auto">
          <a:xfrm>
            <a:off x="6012657" y="4767998"/>
            <a:ext cx="2605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two times, is 10</a:t>
            </a:r>
          </a:p>
        </p:txBody>
      </p:sp>
      <p:sp>
        <p:nvSpPr>
          <p:cNvPr id="17" name="TextBox 16">
            <a:extLst>
              <a:ext uri="{FF2B5EF4-FFF2-40B4-BE49-F238E27FC236}">
                <a16:creationId xmlns:a16="http://schemas.microsoft.com/office/drawing/2014/main" id="{CA63B53D-5CA5-47E5-A3F8-36354FC7890E}"/>
              </a:ext>
            </a:extLst>
          </p:cNvPr>
          <p:cNvSpPr txBox="1"/>
          <p:nvPr/>
        </p:nvSpPr>
        <p:spPr bwMode="auto">
          <a:xfrm>
            <a:off x="6012656" y="4251006"/>
            <a:ext cx="1997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 5s are 10</a:t>
            </a:r>
          </a:p>
        </p:txBody>
      </p:sp>
      <p:sp>
        <p:nvSpPr>
          <p:cNvPr id="21" name="TextBox 20">
            <a:extLst>
              <a:ext uri="{FF2B5EF4-FFF2-40B4-BE49-F238E27FC236}">
                <a16:creationId xmlns:a16="http://schemas.microsoft.com/office/drawing/2014/main" id="{E0564192-9211-4CA6-93CE-54798910ADDA}"/>
              </a:ext>
            </a:extLst>
          </p:cNvPr>
          <p:cNvSpPr txBox="1"/>
          <p:nvPr/>
        </p:nvSpPr>
        <p:spPr bwMode="auto">
          <a:xfrm>
            <a:off x="6012656" y="3734014"/>
            <a:ext cx="2772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two times, is 20</a:t>
            </a:r>
          </a:p>
        </p:txBody>
      </p:sp>
      <p:sp>
        <p:nvSpPr>
          <p:cNvPr id="22" name="TextBox 21">
            <a:extLst>
              <a:ext uri="{FF2B5EF4-FFF2-40B4-BE49-F238E27FC236}">
                <a16:creationId xmlns:a16="http://schemas.microsoft.com/office/drawing/2014/main" id="{D1573A77-2C20-4B1F-A538-009066977783}"/>
              </a:ext>
            </a:extLst>
          </p:cNvPr>
          <p:cNvSpPr txBox="1"/>
          <p:nvPr/>
        </p:nvSpPr>
        <p:spPr bwMode="auto">
          <a:xfrm>
            <a:off x="6012657" y="3217022"/>
            <a:ext cx="216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two 10s are 20</a:t>
            </a:r>
          </a:p>
        </p:txBody>
      </p:sp>
    </p:spTree>
    <p:extLst>
      <p:ext uri="{BB962C8B-B14F-4D97-AF65-F5344CB8AC3E}">
        <p14:creationId xmlns:p14="http://schemas.microsoft.com/office/powerpoint/2010/main" val="242059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7"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weapon, brass knucks&#10;&#10;Description automatically generated">
            <a:extLst>
              <a:ext uri="{FF2B5EF4-FFF2-40B4-BE49-F238E27FC236}">
                <a16:creationId xmlns:a16="http://schemas.microsoft.com/office/drawing/2014/main" id="{22B26561-02D0-48C4-99EE-2AEB510B3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6" y="1224706"/>
            <a:ext cx="6135088" cy="1675926"/>
          </a:xfrm>
          <a:prstGeom prst="rect">
            <a:avLst/>
          </a:prstGeom>
        </p:spPr>
      </p:pic>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4:3</a:t>
            </a:r>
          </a:p>
        </p:txBody>
      </p:sp>
      <p:pic>
        <p:nvPicPr>
          <p:cNvPr id="3" name="Picture 2" descr="A picture containing weapon, brass knucks&#10;&#10;Description automatically generated">
            <a:extLst>
              <a:ext uri="{FF2B5EF4-FFF2-40B4-BE49-F238E27FC236}">
                <a16:creationId xmlns:a16="http://schemas.microsoft.com/office/drawing/2014/main" id="{98FDF7B9-6817-415D-B9B5-A3B0A4759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226401"/>
            <a:ext cx="6135088" cy="1234499"/>
          </a:xfrm>
          <a:prstGeom prst="rect">
            <a:avLst/>
          </a:prstGeom>
        </p:spPr>
      </p:pic>
      <p:sp>
        <p:nvSpPr>
          <p:cNvPr id="4" name="TextBox 3">
            <a:extLst>
              <a:ext uri="{FF2B5EF4-FFF2-40B4-BE49-F238E27FC236}">
                <a16:creationId xmlns:a16="http://schemas.microsoft.com/office/drawing/2014/main" id="{99F694D6-B405-48BD-B9DC-A578415D031E}"/>
              </a:ext>
            </a:extLst>
          </p:cNvPr>
          <p:cNvSpPr txBox="1"/>
          <p:nvPr/>
        </p:nvSpPr>
        <p:spPr bwMode="auto">
          <a:xfrm>
            <a:off x="2957993" y="5801980"/>
            <a:ext cx="6276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is half of 10, so three 5s is half of three 10s.</a:t>
            </a:r>
          </a:p>
        </p:txBody>
      </p:sp>
      <p:sp>
        <p:nvSpPr>
          <p:cNvPr id="5" name="TextBox 4">
            <a:extLst>
              <a:ext uri="{FF2B5EF4-FFF2-40B4-BE49-F238E27FC236}">
                <a16:creationId xmlns:a16="http://schemas.microsoft.com/office/drawing/2014/main" id="{2574D477-63E0-4629-9106-DCAEFF34AC1E}"/>
              </a:ext>
            </a:extLst>
          </p:cNvPr>
          <p:cNvSpPr txBox="1"/>
          <p:nvPr/>
        </p:nvSpPr>
        <p:spPr bwMode="auto">
          <a:xfrm>
            <a:off x="2864247" y="5284990"/>
            <a:ext cx="6463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is double 5, so three 10s is double three 5s.</a:t>
            </a:r>
          </a:p>
        </p:txBody>
      </p:sp>
      <p:grpSp>
        <p:nvGrpSpPr>
          <p:cNvPr id="19" name="Group 18">
            <a:extLst>
              <a:ext uri="{FF2B5EF4-FFF2-40B4-BE49-F238E27FC236}">
                <a16:creationId xmlns:a16="http://schemas.microsoft.com/office/drawing/2014/main" id="{EE536C09-595D-4BE5-B8AC-701AFCE7F5CF}"/>
              </a:ext>
            </a:extLst>
          </p:cNvPr>
          <p:cNvGrpSpPr/>
          <p:nvPr/>
        </p:nvGrpSpPr>
        <p:grpSpPr>
          <a:xfrm>
            <a:off x="3026353" y="1155912"/>
            <a:ext cx="6139294" cy="1813113"/>
            <a:chOff x="1502353" y="1155911"/>
            <a:chExt cx="6139294" cy="1813113"/>
          </a:xfrm>
        </p:grpSpPr>
        <p:pic>
          <p:nvPicPr>
            <p:cNvPr id="16" name="Picture 15">
              <a:extLst>
                <a:ext uri="{FF2B5EF4-FFF2-40B4-BE49-F238E27FC236}">
                  <a16:creationId xmlns:a16="http://schemas.microsoft.com/office/drawing/2014/main" id="{C05B4E35-AC96-4DF9-8AA0-655254A0A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353" y="2397065"/>
              <a:ext cx="6139294" cy="571959"/>
            </a:xfrm>
            <a:prstGeom prst="rect">
              <a:avLst/>
            </a:prstGeom>
          </p:spPr>
        </p:pic>
        <p:pic>
          <p:nvPicPr>
            <p:cNvPr id="11" name="Picture 10">
              <a:extLst>
                <a:ext uri="{FF2B5EF4-FFF2-40B4-BE49-F238E27FC236}">
                  <a16:creationId xmlns:a16="http://schemas.microsoft.com/office/drawing/2014/main" id="{8FD9ED22-E737-4FA4-BD7D-7DAFCED38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353" y="1155911"/>
              <a:ext cx="6139294" cy="571959"/>
            </a:xfrm>
            <a:prstGeom prst="rect">
              <a:avLst/>
            </a:prstGeom>
          </p:spPr>
        </p:pic>
        <p:pic>
          <p:nvPicPr>
            <p:cNvPr id="12" name="Picture 11">
              <a:extLst>
                <a:ext uri="{FF2B5EF4-FFF2-40B4-BE49-F238E27FC236}">
                  <a16:creationId xmlns:a16="http://schemas.microsoft.com/office/drawing/2014/main" id="{AFA1BA27-22E7-4311-B66D-5379B28E7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2353" y="1773882"/>
              <a:ext cx="6139294" cy="571959"/>
            </a:xfrm>
            <a:prstGeom prst="rect">
              <a:avLst/>
            </a:prstGeom>
          </p:spPr>
        </p:pic>
      </p:grpSp>
      <p:pic>
        <p:nvPicPr>
          <p:cNvPr id="13" name="Picture 12">
            <a:extLst>
              <a:ext uri="{FF2B5EF4-FFF2-40B4-BE49-F238E27FC236}">
                <a16:creationId xmlns:a16="http://schemas.microsoft.com/office/drawing/2014/main" id="{BFD76331-69A2-4295-844B-2AE080B1C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86582"/>
            <a:ext cx="3094335" cy="2161645"/>
          </a:xfrm>
          <a:prstGeom prst="rect">
            <a:avLst/>
          </a:prstGeom>
        </p:spPr>
      </p:pic>
      <p:sp>
        <p:nvSpPr>
          <p:cNvPr id="17" name="TextBox 16">
            <a:extLst>
              <a:ext uri="{FF2B5EF4-FFF2-40B4-BE49-F238E27FC236}">
                <a16:creationId xmlns:a16="http://schemas.microsoft.com/office/drawing/2014/main" id="{E564D55C-0839-4A83-9731-9707A08A4499}"/>
              </a:ext>
            </a:extLst>
          </p:cNvPr>
          <p:cNvSpPr txBox="1"/>
          <p:nvPr/>
        </p:nvSpPr>
        <p:spPr bwMode="auto">
          <a:xfrm>
            <a:off x="3571596" y="4767998"/>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 3 = 15</a:t>
            </a:r>
          </a:p>
        </p:txBody>
      </p:sp>
      <p:sp>
        <p:nvSpPr>
          <p:cNvPr id="18" name="TextBox 17">
            <a:extLst>
              <a:ext uri="{FF2B5EF4-FFF2-40B4-BE49-F238E27FC236}">
                <a16:creationId xmlns:a16="http://schemas.microsoft.com/office/drawing/2014/main" id="{ED5E16CE-EE71-4A36-8C3D-5FC34076E3DF}"/>
              </a:ext>
            </a:extLst>
          </p:cNvPr>
          <p:cNvSpPr txBox="1"/>
          <p:nvPr/>
        </p:nvSpPr>
        <p:spPr bwMode="auto">
          <a:xfrm>
            <a:off x="3571596" y="4251006"/>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 5 = 15</a:t>
            </a:r>
          </a:p>
        </p:txBody>
      </p:sp>
      <p:sp>
        <p:nvSpPr>
          <p:cNvPr id="20" name="TextBox 19">
            <a:extLst>
              <a:ext uri="{FF2B5EF4-FFF2-40B4-BE49-F238E27FC236}">
                <a16:creationId xmlns:a16="http://schemas.microsoft.com/office/drawing/2014/main" id="{E6447687-E100-4620-AF17-4688018C43E0}"/>
              </a:ext>
            </a:extLst>
          </p:cNvPr>
          <p:cNvSpPr txBox="1"/>
          <p:nvPr/>
        </p:nvSpPr>
        <p:spPr bwMode="auto">
          <a:xfrm>
            <a:off x="3404884" y="3734014"/>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 3 = 30</a:t>
            </a:r>
          </a:p>
        </p:txBody>
      </p:sp>
      <p:sp>
        <p:nvSpPr>
          <p:cNvPr id="21" name="TextBox 20">
            <a:extLst>
              <a:ext uri="{FF2B5EF4-FFF2-40B4-BE49-F238E27FC236}">
                <a16:creationId xmlns:a16="http://schemas.microsoft.com/office/drawing/2014/main" id="{8B472F28-CB64-494A-AE23-C061DC3AAF79}"/>
              </a:ext>
            </a:extLst>
          </p:cNvPr>
          <p:cNvSpPr txBox="1"/>
          <p:nvPr/>
        </p:nvSpPr>
        <p:spPr bwMode="auto">
          <a:xfrm>
            <a:off x="3404882" y="3217022"/>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 10 = 30</a:t>
            </a:r>
          </a:p>
        </p:txBody>
      </p:sp>
      <p:sp>
        <p:nvSpPr>
          <p:cNvPr id="22" name="TextBox 21">
            <a:extLst>
              <a:ext uri="{FF2B5EF4-FFF2-40B4-BE49-F238E27FC236}">
                <a16:creationId xmlns:a16="http://schemas.microsoft.com/office/drawing/2014/main" id="{57A9EDC6-7FB4-4524-9F82-76CC4944DB01}"/>
              </a:ext>
            </a:extLst>
          </p:cNvPr>
          <p:cNvSpPr txBox="1"/>
          <p:nvPr/>
        </p:nvSpPr>
        <p:spPr bwMode="auto">
          <a:xfrm>
            <a:off x="6012656" y="4767998"/>
            <a:ext cx="2801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three times, is 15</a:t>
            </a:r>
          </a:p>
        </p:txBody>
      </p:sp>
      <p:sp>
        <p:nvSpPr>
          <p:cNvPr id="23" name="TextBox 22">
            <a:extLst>
              <a:ext uri="{FF2B5EF4-FFF2-40B4-BE49-F238E27FC236}">
                <a16:creationId xmlns:a16="http://schemas.microsoft.com/office/drawing/2014/main" id="{E138379C-EFEA-4637-92A9-208B444AC736}"/>
              </a:ext>
            </a:extLst>
          </p:cNvPr>
          <p:cNvSpPr txBox="1"/>
          <p:nvPr/>
        </p:nvSpPr>
        <p:spPr bwMode="auto">
          <a:xfrm>
            <a:off x="6012656" y="4251006"/>
            <a:ext cx="2193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three 5s are 15</a:t>
            </a:r>
          </a:p>
        </p:txBody>
      </p:sp>
      <p:sp>
        <p:nvSpPr>
          <p:cNvPr id="24" name="TextBox 23">
            <a:extLst>
              <a:ext uri="{FF2B5EF4-FFF2-40B4-BE49-F238E27FC236}">
                <a16:creationId xmlns:a16="http://schemas.microsoft.com/office/drawing/2014/main" id="{4E162468-4FE0-4BE6-885A-DF72B3C84764}"/>
              </a:ext>
            </a:extLst>
          </p:cNvPr>
          <p:cNvSpPr txBox="1"/>
          <p:nvPr/>
        </p:nvSpPr>
        <p:spPr bwMode="auto">
          <a:xfrm>
            <a:off x="6012656" y="3734014"/>
            <a:ext cx="2968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three times, is 30</a:t>
            </a:r>
          </a:p>
        </p:txBody>
      </p:sp>
      <p:sp>
        <p:nvSpPr>
          <p:cNvPr id="25" name="TextBox 24">
            <a:extLst>
              <a:ext uri="{FF2B5EF4-FFF2-40B4-BE49-F238E27FC236}">
                <a16:creationId xmlns:a16="http://schemas.microsoft.com/office/drawing/2014/main" id="{7A218F1E-42F4-49DA-B5C9-89CBC9B0445E}"/>
              </a:ext>
            </a:extLst>
          </p:cNvPr>
          <p:cNvSpPr txBox="1"/>
          <p:nvPr/>
        </p:nvSpPr>
        <p:spPr bwMode="auto">
          <a:xfrm>
            <a:off x="6012657" y="3217022"/>
            <a:ext cx="2359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three 10s are 30</a:t>
            </a:r>
          </a:p>
        </p:txBody>
      </p:sp>
    </p:spTree>
    <p:extLst>
      <p:ext uri="{BB962C8B-B14F-4D97-AF65-F5344CB8AC3E}">
        <p14:creationId xmlns:p14="http://schemas.microsoft.com/office/powerpoint/2010/main" val="40210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P spid="18" grpId="0"/>
      <p:bldP spid="20" grpId="0"/>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9190120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the 5 and 10 times tables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07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2.5 Commutativity (part 2), doubling and halving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sz="2000"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5291314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609C64A6-E99D-4745-B6C5-73830228CCB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98284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4:4</a:t>
            </a:r>
          </a:p>
        </p:txBody>
      </p:sp>
      <p:sp>
        <p:nvSpPr>
          <p:cNvPr id="5" name="TextBox 4">
            <a:extLst>
              <a:ext uri="{FF2B5EF4-FFF2-40B4-BE49-F238E27FC236}">
                <a16:creationId xmlns:a16="http://schemas.microsoft.com/office/drawing/2014/main" id="{3D808DA9-D1D7-40A7-A7E7-8AE8C3429338}"/>
              </a:ext>
            </a:extLst>
          </p:cNvPr>
          <p:cNvSpPr txBox="1"/>
          <p:nvPr/>
        </p:nvSpPr>
        <p:spPr bwMode="auto">
          <a:xfrm>
            <a:off x="3271005" y="1001398"/>
            <a:ext cx="56500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How much money does Martin have altogether?</a:t>
            </a:r>
          </a:p>
        </p:txBody>
      </p:sp>
      <p:sp>
        <p:nvSpPr>
          <p:cNvPr id="6" name="TextBox 5">
            <a:extLst>
              <a:ext uri="{FF2B5EF4-FFF2-40B4-BE49-F238E27FC236}">
                <a16:creationId xmlns:a16="http://schemas.microsoft.com/office/drawing/2014/main" id="{1C85EC07-F58A-42B4-B718-F357D931B118}"/>
              </a:ext>
            </a:extLst>
          </p:cNvPr>
          <p:cNvSpPr txBox="1"/>
          <p:nvPr/>
        </p:nvSpPr>
        <p:spPr bwMode="auto">
          <a:xfrm>
            <a:off x="3492412" y="5926219"/>
            <a:ext cx="52072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Half of 8 is 4, so half of eight 10s is four 10s.</a:t>
            </a:r>
          </a:p>
        </p:txBody>
      </p:sp>
      <p:sp>
        <p:nvSpPr>
          <p:cNvPr id="7" name="TextBox 6">
            <a:extLst>
              <a:ext uri="{FF2B5EF4-FFF2-40B4-BE49-F238E27FC236}">
                <a16:creationId xmlns:a16="http://schemas.microsoft.com/office/drawing/2014/main" id="{70E5D4B9-0F7B-4141-890F-C805024B6B7C}"/>
              </a:ext>
            </a:extLst>
          </p:cNvPr>
          <p:cNvSpPr txBox="1"/>
          <p:nvPr/>
        </p:nvSpPr>
        <p:spPr bwMode="auto">
          <a:xfrm>
            <a:off x="3475577" y="5456492"/>
            <a:ext cx="5240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5 is half of 10, so eight 5s is half of eight 10s.</a:t>
            </a:r>
          </a:p>
        </p:txBody>
      </p:sp>
      <p:sp>
        <p:nvSpPr>
          <p:cNvPr id="8" name="TextBox 7">
            <a:extLst>
              <a:ext uri="{FF2B5EF4-FFF2-40B4-BE49-F238E27FC236}">
                <a16:creationId xmlns:a16="http://schemas.microsoft.com/office/drawing/2014/main" id="{F40ED834-ECF6-4D54-A5A8-CC347EB876F4}"/>
              </a:ext>
            </a:extLst>
          </p:cNvPr>
          <p:cNvSpPr txBox="1"/>
          <p:nvPr/>
        </p:nvSpPr>
        <p:spPr bwMode="auto">
          <a:xfrm>
            <a:off x="4866682" y="4986766"/>
            <a:ext cx="19008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Martin: 8 × 5 =</a:t>
            </a:r>
          </a:p>
        </p:txBody>
      </p:sp>
      <p:sp>
        <p:nvSpPr>
          <p:cNvPr id="9" name="TextBox 8">
            <a:extLst>
              <a:ext uri="{FF2B5EF4-FFF2-40B4-BE49-F238E27FC236}">
                <a16:creationId xmlns:a16="http://schemas.microsoft.com/office/drawing/2014/main" id="{3A516B92-1CC6-4400-A542-6784C4828BAF}"/>
              </a:ext>
            </a:extLst>
          </p:cNvPr>
          <p:cNvSpPr txBox="1"/>
          <p:nvPr/>
        </p:nvSpPr>
        <p:spPr bwMode="auto">
          <a:xfrm>
            <a:off x="4892010" y="4517040"/>
            <a:ext cx="2408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Felicity: 8 × 10 = 80</a:t>
            </a:r>
          </a:p>
        </p:txBody>
      </p:sp>
      <p:sp>
        <p:nvSpPr>
          <p:cNvPr id="10" name="TextBox 9">
            <a:extLst>
              <a:ext uri="{FF2B5EF4-FFF2-40B4-BE49-F238E27FC236}">
                <a16:creationId xmlns:a16="http://schemas.microsoft.com/office/drawing/2014/main" id="{CF63D805-3CEC-41AA-9ED2-2D8D149950FA}"/>
              </a:ext>
            </a:extLst>
          </p:cNvPr>
          <p:cNvSpPr txBox="1"/>
          <p:nvPr/>
        </p:nvSpPr>
        <p:spPr bwMode="auto">
          <a:xfrm>
            <a:off x="3984091" y="3483601"/>
            <a:ext cx="19543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eight 10</a:t>
            </a:r>
            <a:r>
              <a:rPr lang="en-GB" sz="1000" dirty="0">
                <a:solidFill>
                  <a:srgbClr val="000000"/>
                </a:solidFill>
                <a:latin typeface="Myriad Pro Semibold" charset="0"/>
                <a:ea typeface="Myriad Pro Semibold" charset="0"/>
                <a:cs typeface="Myriad Pro Semibold" charset="0"/>
              </a:rPr>
              <a:t> </a:t>
            </a:r>
            <a:r>
              <a:rPr lang="en-GB" sz="2000" dirty="0">
                <a:solidFill>
                  <a:srgbClr val="000000"/>
                </a:solidFill>
                <a:latin typeface="Myriad Pro Semibold" charset="0"/>
                <a:ea typeface="Myriad Pro Semibold" charset="0"/>
                <a:cs typeface="Myriad Pro Semibold" charset="0"/>
              </a:rPr>
              <a:t>p coins</a:t>
            </a:r>
          </a:p>
        </p:txBody>
      </p:sp>
      <p:sp>
        <p:nvSpPr>
          <p:cNvPr id="11" name="TextBox 10">
            <a:extLst>
              <a:ext uri="{FF2B5EF4-FFF2-40B4-BE49-F238E27FC236}">
                <a16:creationId xmlns:a16="http://schemas.microsoft.com/office/drawing/2014/main" id="{55D31288-E3C6-43F6-BA17-03CC8DBCC848}"/>
              </a:ext>
            </a:extLst>
          </p:cNvPr>
          <p:cNvSpPr txBox="1"/>
          <p:nvPr/>
        </p:nvSpPr>
        <p:spPr bwMode="auto">
          <a:xfrm>
            <a:off x="6391781" y="3483601"/>
            <a:ext cx="1816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eight 5</a:t>
            </a:r>
            <a:r>
              <a:rPr lang="en-GB" sz="1000" dirty="0">
                <a:solidFill>
                  <a:srgbClr val="000000"/>
                </a:solidFill>
                <a:latin typeface="Myriad Pro Semibold" charset="0"/>
                <a:ea typeface="Myriad Pro Semibold" charset="0"/>
                <a:cs typeface="Myriad Pro Semibold" charset="0"/>
              </a:rPr>
              <a:t> </a:t>
            </a:r>
            <a:r>
              <a:rPr lang="en-GB" sz="2000" dirty="0">
                <a:solidFill>
                  <a:srgbClr val="000000"/>
                </a:solidFill>
                <a:latin typeface="Myriad Pro Semibold" charset="0"/>
                <a:ea typeface="Myriad Pro Semibold" charset="0"/>
                <a:cs typeface="Myriad Pro Semibold" charset="0"/>
              </a:rPr>
              <a:t>p coins</a:t>
            </a:r>
          </a:p>
        </p:txBody>
      </p:sp>
      <p:sp>
        <p:nvSpPr>
          <p:cNvPr id="13" name="TextBox 12">
            <a:extLst>
              <a:ext uri="{FF2B5EF4-FFF2-40B4-BE49-F238E27FC236}">
                <a16:creationId xmlns:a16="http://schemas.microsoft.com/office/drawing/2014/main" id="{0A094D33-83AE-4D46-B20D-C52DE54E6F0B}"/>
              </a:ext>
            </a:extLst>
          </p:cNvPr>
          <p:cNvSpPr txBox="1"/>
          <p:nvPr/>
        </p:nvSpPr>
        <p:spPr bwMode="auto">
          <a:xfrm>
            <a:off x="6787143" y="4986765"/>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40</a:t>
            </a:r>
          </a:p>
        </p:txBody>
      </p:sp>
      <p:sp>
        <p:nvSpPr>
          <p:cNvPr id="14" name="Rectangle 13">
            <a:extLst>
              <a:ext uri="{FF2B5EF4-FFF2-40B4-BE49-F238E27FC236}">
                <a16:creationId xmlns:a16="http://schemas.microsoft.com/office/drawing/2014/main" id="{BCCA7B66-7123-4047-986C-B0F2D891C319}"/>
              </a:ext>
            </a:extLst>
          </p:cNvPr>
          <p:cNvSpPr/>
          <p:nvPr/>
        </p:nvSpPr>
        <p:spPr bwMode="auto">
          <a:xfrm>
            <a:off x="6791388" y="494426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3" name="Group 2">
            <a:extLst>
              <a:ext uri="{FF2B5EF4-FFF2-40B4-BE49-F238E27FC236}">
                <a16:creationId xmlns:a16="http://schemas.microsoft.com/office/drawing/2014/main" id="{18A89FB6-4AE8-485E-911A-396993C0362C}"/>
              </a:ext>
            </a:extLst>
          </p:cNvPr>
          <p:cNvGrpSpPr/>
          <p:nvPr/>
        </p:nvGrpSpPr>
        <p:grpSpPr>
          <a:xfrm>
            <a:off x="3880553" y="1584704"/>
            <a:ext cx="4430897" cy="1841302"/>
            <a:chOff x="2356552" y="2027632"/>
            <a:chExt cx="4430897" cy="1841302"/>
          </a:xfrm>
        </p:grpSpPr>
        <p:pic>
          <p:nvPicPr>
            <p:cNvPr id="4" name="Picture 3" descr="A picture containing object&#10;&#10;Description automatically generated">
              <a:extLst>
                <a:ext uri="{FF2B5EF4-FFF2-40B4-BE49-F238E27FC236}">
                  <a16:creationId xmlns:a16="http://schemas.microsoft.com/office/drawing/2014/main" id="{AE0932A1-0B43-4C07-A293-06819782EA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56552" y="2427742"/>
              <a:ext cx="4430897" cy="1441192"/>
            </a:xfrm>
            <a:prstGeom prst="rect">
              <a:avLst/>
            </a:prstGeom>
          </p:spPr>
        </p:pic>
        <p:sp>
          <p:nvSpPr>
            <p:cNvPr id="15" name="TextBox 14">
              <a:extLst>
                <a:ext uri="{FF2B5EF4-FFF2-40B4-BE49-F238E27FC236}">
                  <a16:creationId xmlns:a16="http://schemas.microsoft.com/office/drawing/2014/main" id="{80CCED79-A751-433C-8BED-0E5A203CA310}"/>
                </a:ext>
              </a:extLst>
            </p:cNvPr>
            <p:cNvSpPr txBox="1"/>
            <p:nvPr/>
          </p:nvSpPr>
          <p:spPr bwMode="auto">
            <a:xfrm>
              <a:off x="2957019" y="2027632"/>
              <a:ext cx="9605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Felicity</a:t>
              </a:r>
            </a:p>
          </p:txBody>
        </p:sp>
        <p:sp>
          <p:nvSpPr>
            <p:cNvPr id="16" name="TextBox 15">
              <a:extLst>
                <a:ext uri="{FF2B5EF4-FFF2-40B4-BE49-F238E27FC236}">
                  <a16:creationId xmlns:a16="http://schemas.microsoft.com/office/drawing/2014/main" id="{79AADABE-2EC6-4AC8-9C46-C5C395D58FA7}"/>
                </a:ext>
              </a:extLst>
            </p:cNvPr>
            <p:cNvSpPr txBox="1"/>
            <p:nvPr/>
          </p:nvSpPr>
          <p:spPr bwMode="auto">
            <a:xfrm>
              <a:off x="5254807" y="2027632"/>
              <a:ext cx="9374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Martin</a:t>
              </a:r>
            </a:p>
          </p:txBody>
        </p:sp>
      </p:grpSp>
      <p:sp>
        <p:nvSpPr>
          <p:cNvPr id="17" name="TextBox 16">
            <a:extLst>
              <a:ext uri="{FF2B5EF4-FFF2-40B4-BE49-F238E27FC236}">
                <a16:creationId xmlns:a16="http://schemas.microsoft.com/office/drawing/2014/main" id="{86802D15-A146-436D-AE08-00CA333A4409}"/>
              </a:ext>
            </a:extLst>
          </p:cNvPr>
          <p:cNvSpPr txBox="1"/>
          <p:nvPr/>
        </p:nvSpPr>
        <p:spPr bwMode="auto">
          <a:xfrm>
            <a:off x="4638115" y="3976657"/>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80</a:t>
            </a:r>
            <a:r>
              <a:rPr lang="en-GB" sz="1000" dirty="0">
                <a:solidFill>
                  <a:srgbClr val="000000"/>
                </a:solidFill>
                <a:latin typeface="Myriad Pro Semibold" charset="0"/>
                <a:ea typeface="Myriad Pro Semibold" charset="0"/>
                <a:cs typeface="Myriad Pro Semibold" charset="0"/>
              </a:rPr>
              <a:t> </a:t>
            </a:r>
            <a:r>
              <a:rPr lang="en-GB" sz="2000" dirty="0">
                <a:solidFill>
                  <a:srgbClr val="000000"/>
                </a:solidFill>
                <a:latin typeface="Myriad Pro Semibold" charset="0"/>
                <a:ea typeface="Myriad Pro Semibold" charset="0"/>
                <a:cs typeface="Myriad Pro Semibold" charset="0"/>
              </a:rPr>
              <a:t>p</a:t>
            </a:r>
          </a:p>
        </p:txBody>
      </p:sp>
      <p:sp>
        <p:nvSpPr>
          <p:cNvPr id="18" name="TextBox 17">
            <a:extLst>
              <a:ext uri="{FF2B5EF4-FFF2-40B4-BE49-F238E27FC236}">
                <a16:creationId xmlns:a16="http://schemas.microsoft.com/office/drawing/2014/main" id="{CAFF95C6-64F2-47CE-97CD-51AB0813523D}"/>
              </a:ext>
            </a:extLst>
          </p:cNvPr>
          <p:cNvSpPr txBox="1"/>
          <p:nvPr/>
        </p:nvSpPr>
        <p:spPr bwMode="auto">
          <a:xfrm>
            <a:off x="7057026" y="3976657"/>
            <a:ext cx="486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a:t>
            </a:r>
            <a:r>
              <a:rPr lang="en-GB" sz="1000" dirty="0">
                <a:solidFill>
                  <a:srgbClr val="000000"/>
                </a:solidFill>
                <a:latin typeface="Myriad Pro Semibold" charset="0"/>
                <a:ea typeface="Myriad Pro Semibold" charset="0"/>
                <a:cs typeface="Myriad Pro Semibold" charset="0"/>
              </a:rPr>
              <a:t> </a:t>
            </a:r>
            <a:r>
              <a:rPr lang="en-GB" sz="2000" dirty="0">
                <a:solidFill>
                  <a:srgbClr val="000000"/>
                </a:solidFill>
                <a:latin typeface="Myriad Pro Semibold" charset="0"/>
                <a:ea typeface="Myriad Pro Semibold" charset="0"/>
                <a:cs typeface="Myriad Pro Semibold" charset="0"/>
              </a:rPr>
              <a:t>p</a:t>
            </a:r>
          </a:p>
        </p:txBody>
      </p:sp>
      <p:sp>
        <p:nvSpPr>
          <p:cNvPr id="19" name="TextBox 18">
            <a:extLst>
              <a:ext uri="{FF2B5EF4-FFF2-40B4-BE49-F238E27FC236}">
                <a16:creationId xmlns:a16="http://schemas.microsoft.com/office/drawing/2014/main" id="{77CB4DEB-0174-4BF8-A75A-7E8547D2BAF0}"/>
              </a:ext>
            </a:extLst>
          </p:cNvPr>
          <p:cNvSpPr txBox="1"/>
          <p:nvPr/>
        </p:nvSpPr>
        <p:spPr bwMode="auto">
          <a:xfrm>
            <a:off x="6976876" y="3976657"/>
            <a:ext cx="6463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40</a:t>
            </a:r>
            <a:r>
              <a:rPr lang="en-GB" sz="1000" dirty="0">
                <a:solidFill>
                  <a:srgbClr val="000000"/>
                </a:solidFill>
                <a:latin typeface="Myriad Pro Semibold" charset="0"/>
                <a:ea typeface="Myriad Pro Semibold" charset="0"/>
                <a:cs typeface="Myriad Pro Semibold" charset="0"/>
              </a:rPr>
              <a:t> </a:t>
            </a:r>
            <a:r>
              <a:rPr lang="en-GB" sz="2000" dirty="0">
                <a:solidFill>
                  <a:srgbClr val="000000"/>
                </a:solidFill>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23198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a:t>
            </a:r>
            <a:r>
              <a:rPr lang="en-GB" sz="2400" b="1" dirty="0"/>
              <a:t>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37430830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and explain relationships between the 5 and the 10 times tables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572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439403"/>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does not support any criteria from the ‘DfE Mathematics Guidance: key stages 1 &amp; 2’ (the 335-page document available as a download)</a:t>
            </a: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800" dirty="0">
                <a:solidFill>
                  <a:srgbClr val="595959"/>
                </a:solidFill>
                <a:effectLst/>
                <a:latin typeface="Arial" panose="020B0604020202020204" pitchFamily="34" charset="0"/>
                <a:ea typeface="Calibri" panose="020F0502020204030204" pitchFamily="34" charset="0"/>
              </a:rPr>
              <a:t>There are no specific ready-to-progress criteria supporting the prior learning for this unit.</a:t>
            </a:r>
            <a:r>
              <a:rPr lang="en-GB" sz="11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2.5 Commutativity (part 2), doubling and halving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sz="2000"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34221043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4:5-4:6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609C64A6-E99D-4745-B6C5-73830228CCB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1690972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303DD6-4351-4AD1-AD0A-769BCCDB63B0}"/>
              </a:ext>
            </a:extLst>
          </p:cNvPr>
          <p:cNvGrpSpPr/>
          <p:nvPr/>
        </p:nvGrpSpPr>
        <p:grpSpPr>
          <a:xfrm>
            <a:off x="2884876" y="4559202"/>
            <a:ext cx="6280070" cy="565586"/>
            <a:chOff x="1360876" y="4559202"/>
            <a:chExt cx="6280070" cy="565586"/>
          </a:xfrm>
        </p:grpSpPr>
        <p:pic>
          <p:nvPicPr>
            <p:cNvPr id="14" name="Picture 13" descr="A close up of a logo&#10;&#10;Description automatically generated">
              <a:extLst>
                <a:ext uri="{FF2B5EF4-FFF2-40B4-BE49-F238E27FC236}">
                  <a16:creationId xmlns:a16="http://schemas.microsoft.com/office/drawing/2014/main" id="{657078FC-A844-4D6B-B6CC-1FA348CE5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42" y="4559202"/>
              <a:ext cx="6089917" cy="181051"/>
            </a:xfrm>
            <a:prstGeom prst="rect">
              <a:avLst/>
            </a:prstGeom>
          </p:spPr>
        </p:pic>
        <p:sp>
          <p:nvSpPr>
            <p:cNvPr id="29" name="TextBox 28">
              <a:extLst>
                <a:ext uri="{FF2B5EF4-FFF2-40B4-BE49-F238E27FC236}">
                  <a16:creationId xmlns:a16="http://schemas.microsoft.com/office/drawing/2014/main" id="{4EB14310-E241-42AC-8909-CB4AF0F6714F}"/>
                </a:ext>
              </a:extLst>
            </p:cNvPr>
            <p:cNvSpPr txBox="1"/>
            <p:nvPr/>
          </p:nvSpPr>
          <p:spPr bwMode="auto">
            <a:xfrm>
              <a:off x="1360876" y="46631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30" name="TextBox 29">
              <a:extLst>
                <a:ext uri="{FF2B5EF4-FFF2-40B4-BE49-F238E27FC236}">
                  <a16:creationId xmlns:a16="http://schemas.microsoft.com/office/drawing/2014/main" id="{DD8CEF3F-D9A4-459C-A63C-7F18C0CE39BC}"/>
                </a:ext>
              </a:extLst>
            </p:cNvPr>
            <p:cNvSpPr txBox="1"/>
            <p:nvPr/>
          </p:nvSpPr>
          <p:spPr bwMode="auto">
            <a:xfrm>
              <a:off x="2822264" y="466312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1" name="TextBox 30">
              <a:extLst>
                <a:ext uri="{FF2B5EF4-FFF2-40B4-BE49-F238E27FC236}">
                  <a16:creationId xmlns:a16="http://schemas.microsoft.com/office/drawing/2014/main" id="{FE34BFB9-995C-4BC4-B627-C1C6194EBC6A}"/>
                </a:ext>
              </a:extLst>
            </p:cNvPr>
            <p:cNvSpPr txBox="1"/>
            <p:nvPr/>
          </p:nvSpPr>
          <p:spPr bwMode="auto">
            <a:xfrm>
              <a:off x="4199940" y="46631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32" name="TextBox 31">
              <a:extLst>
                <a:ext uri="{FF2B5EF4-FFF2-40B4-BE49-F238E27FC236}">
                  <a16:creationId xmlns:a16="http://schemas.microsoft.com/office/drawing/2014/main" id="{724C6D96-E0D8-4AC3-B878-949A064E4106}"/>
                </a:ext>
              </a:extLst>
            </p:cNvPr>
            <p:cNvSpPr txBox="1"/>
            <p:nvPr/>
          </p:nvSpPr>
          <p:spPr bwMode="auto">
            <a:xfrm>
              <a:off x="5661241" y="46631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a:t>
              </a:r>
            </a:p>
          </p:txBody>
        </p:sp>
        <p:sp>
          <p:nvSpPr>
            <p:cNvPr id="33" name="TextBox 32">
              <a:extLst>
                <a:ext uri="{FF2B5EF4-FFF2-40B4-BE49-F238E27FC236}">
                  <a16:creationId xmlns:a16="http://schemas.microsoft.com/office/drawing/2014/main" id="{2E47793A-ACE6-4D4F-B419-346B6B9121EE}"/>
                </a:ext>
              </a:extLst>
            </p:cNvPr>
            <p:cNvSpPr txBox="1"/>
            <p:nvPr/>
          </p:nvSpPr>
          <p:spPr bwMode="auto">
            <a:xfrm>
              <a:off x="7122854" y="466312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grpSp>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4:5</a:t>
            </a:r>
          </a:p>
        </p:txBody>
      </p:sp>
      <p:pic>
        <p:nvPicPr>
          <p:cNvPr id="8" name="Picture 7" descr="A close up of a logo&#10;&#10;Description automatically generated">
            <a:extLst>
              <a:ext uri="{FF2B5EF4-FFF2-40B4-BE49-F238E27FC236}">
                <a16:creationId xmlns:a16="http://schemas.microsoft.com/office/drawing/2014/main" id="{5BB1F14A-8EDB-45F2-80BB-D8ABD900D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323" y="1817149"/>
            <a:ext cx="2238457" cy="526696"/>
          </a:xfrm>
          <a:prstGeom prst="rect">
            <a:avLst/>
          </a:prstGeom>
        </p:spPr>
      </p:pic>
      <p:pic>
        <p:nvPicPr>
          <p:cNvPr id="10" name="Picture 9">
            <a:extLst>
              <a:ext uri="{FF2B5EF4-FFF2-40B4-BE49-F238E27FC236}">
                <a16:creationId xmlns:a16="http://schemas.microsoft.com/office/drawing/2014/main" id="{E53184F1-6A2C-433C-806B-E00EC6A44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879" y="1246680"/>
            <a:ext cx="2485345" cy="499264"/>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3799B97D-7F65-495E-BD2B-E2EDB2A44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741" y="2415456"/>
            <a:ext cx="1969621" cy="499264"/>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98804BB7-4A3E-4731-B37B-729CFF1A2A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9466" y="4020109"/>
            <a:ext cx="1448413" cy="504751"/>
          </a:xfrm>
          <a:prstGeom prst="rect">
            <a:avLst/>
          </a:prstGeom>
        </p:spPr>
      </p:pic>
      <p:pic>
        <p:nvPicPr>
          <p:cNvPr id="18" name="Picture 17">
            <a:extLst>
              <a:ext uri="{FF2B5EF4-FFF2-40B4-BE49-F238E27FC236}">
                <a16:creationId xmlns:a16="http://schemas.microsoft.com/office/drawing/2014/main" id="{117A53F9-2108-40B0-B004-18A5332824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980" y="5171744"/>
            <a:ext cx="2907797" cy="504751"/>
          </a:xfrm>
          <a:prstGeom prst="rect">
            <a:avLst/>
          </a:prstGeom>
        </p:spPr>
      </p:pic>
      <p:pic>
        <p:nvPicPr>
          <p:cNvPr id="20" name="Picture 19">
            <a:extLst>
              <a:ext uri="{FF2B5EF4-FFF2-40B4-BE49-F238E27FC236}">
                <a16:creationId xmlns:a16="http://schemas.microsoft.com/office/drawing/2014/main" id="{E56F5F42-1D11-4094-B3CD-2B76AC918D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5222" y="4673280"/>
            <a:ext cx="471832" cy="471832"/>
          </a:xfrm>
          <a:prstGeom prst="rect">
            <a:avLst/>
          </a:prstGeom>
        </p:spPr>
      </p:pic>
      <p:pic>
        <p:nvPicPr>
          <p:cNvPr id="21" name="Picture 20">
            <a:extLst>
              <a:ext uri="{FF2B5EF4-FFF2-40B4-BE49-F238E27FC236}">
                <a16:creationId xmlns:a16="http://schemas.microsoft.com/office/drawing/2014/main" id="{CD8F36CB-88BF-4D78-A976-5981F9DBE3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8827" y="5171744"/>
            <a:ext cx="2907797" cy="504751"/>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3CA2F98D-154C-403E-B6FE-438B09C77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219" y="4020109"/>
            <a:ext cx="1448413" cy="504751"/>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B857D32A-D6A3-4023-9A14-C0A0B2FABD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4972" y="4020109"/>
            <a:ext cx="1448413" cy="504751"/>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2B9C948A-1C63-4977-ABB0-1B4A089313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726" y="4020109"/>
            <a:ext cx="1448413" cy="504751"/>
          </a:xfrm>
          <a:prstGeom prst="rect">
            <a:avLst/>
          </a:prstGeom>
        </p:spPr>
      </p:pic>
      <p:sp>
        <p:nvSpPr>
          <p:cNvPr id="25" name="TextBox 24">
            <a:extLst>
              <a:ext uri="{FF2B5EF4-FFF2-40B4-BE49-F238E27FC236}">
                <a16:creationId xmlns:a16="http://schemas.microsoft.com/office/drawing/2014/main" id="{8D18BC72-6069-4766-8FF9-3060C4162307}"/>
              </a:ext>
            </a:extLst>
          </p:cNvPr>
          <p:cNvSpPr txBox="1"/>
          <p:nvPr/>
        </p:nvSpPr>
        <p:spPr bwMode="auto">
          <a:xfrm>
            <a:off x="6845927" y="1265481"/>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 5 = 20</a:t>
            </a:r>
          </a:p>
        </p:txBody>
      </p:sp>
      <p:sp>
        <p:nvSpPr>
          <p:cNvPr id="26" name="TextBox 25">
            <a:extLst>
              <a:ext uri="{FF2B5EF4-FFF2-40B4-BE49-F238E27FC236}">
                <a16:creationId xmlns:a16="http://schemas.microsoft.com/office/drawing/2014/main" id="{7E9F07C1-E252-4354-BF09-3DE91020FFB3}"/>
              </a:ext>
            </a:extLst>
          </p:cNvPr>
          <p:cNvSpPr txBox="1"/>
          <p:nvPr/>
        </p:nvSpPr>
        <p:spPr bwMode="auto">
          <a:xfrm>
            <a:off x="6845926" y="2434257"/>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10 = 20</a:t>
            </a:r>
          </a:p>
        </p:txBody>
      </p:sp>
      <p:sp>
        <p:nvSpPr>
          <p:cNvPr id="27" name="TextBox 26">
            <a:extLst>
              <a:ext uri="{FF2B5EF4-FFF2-40B4-BE49-F238E27FC236}">
                <a16:creationId xmlns:a16="http://schemas.microsoft.com/office/drawing/2014/main" id="{B908F11B-197D-4952-94F1-1F926CF9D327}"/>
              </a:ext>
            </a:extLst>
          </p:cNvPr>
          <p:cNvSpPr txBox="1"/>
          <p:nvPr/>
        </p:nvSpPr>
        <p:spPr bwMode="auto">
          <a:xfrm>
            <a:off x="5400235" y="3531600"/>
            <a:ext cx="1180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four</a:t>
            </a:r>
            <a:r>
              <a:rPr lang="en-GB" sz="2400" dirty="0">
                <a:solidFill>
                  <a:srgbClr val="000000"/>
                </a:solidFill>
                <a:latin typeface="Myriad Pro Semibold" charset="0"/>
                <a:ea typeface="Myriad Pro Semibold" charset="0"/>
                <a:cs typeface="Myriad Pro Semibold" charset="0"/>
              </a:rPr>
              <a:t> 5s</a:t>
            </a:r>
          </a:p>
        </p:txBody>
      </p:sp>
      <p:sp>
        <p:nvSpPr>
          <p:cNvPr id="28" name="TextBox 27">
            <a:extLst>
              <a:ext uri="{FF2B5EF4-FFF2-40B4-BE49-F238E27FC236}">
                <a16:creationId xmlns:a16="http://schemas.microsoft.com/office/drawing/2014/main" id="{897AE418-3641-4C77-AC5F-249C8D25A365}"/>
              </a:ext>
            </a:extLst>
          </p:cNvPr>
          <p:cNvSpPr txBox="1"/>
          <p:nvPr/>
        </p:nvSpPr>
        <p:spPr bwMode="auto">
          <a:xfrm>
            <a:off x="5348072" y="5679942"/>
            <a:ext cx="1284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two</a:t>
            </a:r>
            <a:r>
              <a:rPr lang="en-GB" sz="2400" dirty="0">
                <a:solidFill>
                  <a:srgbClr val="000000"/>
                </a:solidFill>
                <a:latin typeface="Myriad Pro Semibold" charset="0"/>
                <a:ea typeface="Myriad Pro Semibold" charset="0"/>
                <a:cs typeface="Myriad Pro Semibold" charset="0"/>
              </a:rPr>
              <a:t> 10s</a:t>
            </a:r>
          </a:p>
        </p:txBody>
      </p:sp>
    </p:spTree>
    <p:extLst>
      <p:ext uri="{BB962C8B-B14F-4D97-AF65-F5344CB8AC3E}">
        <p14:creationId xmlns:p14="http://schemas.microsoft.com/office/powerpoint/2010/main" val="4763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4:6</a:t>
            </a:r>
          </a:p>
        </p:txBody>
      </p:sp>
      <p:sp>
        <p:nvSpPr>
          <p:cNvPr id="5" name="TextBox 4">
            <a:extLst>
              <a:ext uri="{FF2B5EF4-FFF2-40B4-BE49-F238E27FC236}">
                <a16:creationId xmlns:a16="http://schemas.microsoft.com/office/drawing/2014/main" id="{2DAB985F-2A80-478F-BD63-54428EAD82F3}"/>
              </a:ext>
            </a:extLst>
          </p:cNvPr>
          <p:cNvSpPr txBox="1"/>
          <p:nvPr/>
        </p:nvSpPr>
        <p:spPr bwMode="auto">
          <a:xfrm>
            <a:off x="3542371" y="1069207"/>
            <a:ext cx="5107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How many 10</a:t>
            </a:r>
            <a:r>
              <a:rPr lang="en-GB" sz="1200" dirty="0">
                <a:solidFill>
                  <a:srgbClr val="000000"/>
                </a:solidFill>
                <a:latin typeface="Myriad Pro Semibold" charset="0"/>
                <a:ea typeface="Myriad Pro Semibold" charset="0"/>
                <a:cs typeface="Myriad Pro Semibold" charset="0"/>
              </a:rPr>
              <a:t> </a:t>
            </a:r>
            <a:r>
              <a:rPr lang="en-GB" sz="2400" dirty="0">
                <a:solidFill>
                  <a:srgbClr val="000000"/>
                </a:solidFill>
                <a:latin typeface="Myriad Pro Semibold" charset="0"/>
                <a:ea typeface="Myriad Pro Semibold" charset="0"/>
                <a:cs typeface="Myriad Pro Semibold" charset="0"/>
              </a:rPr>
              <a:t>p coins does Bo have?</a:t>
            </a:r>
          </a:p>
        </p:txBody>
      </p:sp>
      <p:sp>
        <p:nvSpPr>
          <p:cNvPr id="12" name="TextBox 11">
            <a:extLst>
              <a:ext uri="{FF2B5EF4-FFF2-40B4-BE49-F238E27FC236}">
                <a16:creationId xmlns:a16="http://schemas.microsoft.com/office/drawing/2014/main" id="{EDBF0041-9060-4EF3-BC87-44B3FDCB9D06}"/>
              </a:ext>
            </a:extLst>
          </p:cNvPr>
          <p:cNvSpPr txBox="1"/>
          <p:nvPr/>
        </p:nvSpPr>
        <p:spPr bwMode="auto">
          <a:xfrm>
            <a:off x="6195226" y="4580387"/>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grpSp>
        <p:nvGrpSpPr>
          <p:cNvPr id="28" name="Group 27">
            <a:extLst>
              <a:ext uri="{FF2B5EF4-FFF2-40B4-BE49-F238E27FC236}">
                <a16:creationId xmlns:a16="http://schemas.microsoft.com/office/drawing/2014/main" id="{9C330DE7-67C3-40C2-B3E6-D245738590FE}"/>
              </a:ext>
            </a:extLst>
          </p:cNvPr>
          <p:cNvGrpSpPr/>
          <p:nvPr/>
        </p:nvGrpSpPr>
        <p:grpSpPr>
          <a:xfrm>
            <a:off x="4599013" y="4580386"/>
            <a:ext cx="2993974" cy="461666"/>
            <a:chOff x="3075013" y="4732786"/>
            <a:chExt cx="2993974" cy="461666"/>
          </a:xfrm>
        </p:grpSpPr>
        <p:sp>
          <p:nvSpPr>
            <p:cNvPr id="10" name="TextBox 9">
              <a:extLst>
                <a:ext uri="{FF2B5EF4-FFF2-40B4-BE49-F238E27FC236}">
                  <a16:creationId xmlns:a16="http://schemas.microsoft.com/office/drawing/2014/main" id="{B731BBF9-E0B4-4338-9503-59121EC46B04}"/>
                </a:ext>
              </a:extLst>
            </p:cNvPr>
            <p:cNvSpPr txBox="1"/>
            <p:nvPr/>
          </p:nvSpPr>
          <p:spPr bwMode="auto">
            <a:xfrm>
              <a:off x="3075013" y="4732787"/>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  ×  5  =</a:t>
              </a:r>
              <a:endParaRPr lang="en-GB" sz="2400" dirty="0">
                <a:solidFill>
                  <a:srgbClr val="C00000"/>
                </a:solidFill>
                <a:latin typeface="Myriad Pro Semibold" charset="0"/>
                <a:ea typeface="Myriad Pro Semibold" charset="0"/>
                <a:cs typeface="Myriad Pro Semibold" charset="0"/>
              </a:endParaRPr>
            </a:p>
          </p:txBody>
        </p:sp>
        <p:sp>
          <p:nvSpPr>
            <p:cNvPr id="11" name="Rectangle 10">
              <a:extLst>
                <a:ext uri="{FF2B5EF4-FFF2-40B4-BE49-F238E27FC236}">
                  <a16:creationId xmlns:a16="http://schemas.microsoft.com/office/drawing/2014/main" id="{382D5265-25D8-4225-9C36-02079090E6A4}"/>
                </a:ext>
              </a:extLst>
            </p:cNvPr>
            <p:cNvSpPr/>
            <p:nvPr/>
          </p:nvSpPr>
          <p:spPr bwMode="auto">
            <a:xfrm>
              <a:off x="4616082" y="4732787"/>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TextBox 12">
              <a:extLst>
                <a:ext uri="{FF2B5EF4-FFF2-40B4-BE49-F238E27FC236}">
                  <a16:creationId xmlns:a16="http://schemas.microsoft.com/office/drawing/2014/main" id="{8259C3B6-E7A9-460D-85CF-3716BC9163D2}"/>
                </a:ext>
              </a:extLst>
            </p:cNvPr>
            <p:cNvSpPr txBox="1"/>
            <p:nvPr/>
          </p:nvSpPr>
          <p:spPr bwMode="auto">
            <a:xfrm>
              <a:off x="5170984" y="4732786"/>
              <a:ext cx="8980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10</a:t>
              </a:r>
              <a:endParaRPr lang="en-GB" sz="2400" dirty="0">
                <a:solidFill>
                  <a:srgbClr val="C00000"/>
                </a:solidFill>
                <a:latin typeface="Myriad Pro Semibold" charset="0"/>
                <a:ea typeface="Myriad Pro Semibold" charset="0"/>
                <a:cs typeface="Myriad Pro Semibold" charset="0"/>
              </a:endParaRPr>
            </a:p>
          </p:txBody>
        </p:sp>
      </p:grpSp>
      <p:grpSp>
        <p:nvGrpSpPr>
          <p:cNvPr id="26" name="Group 25">
            <a:extLst>
              <a:ext uri="{FF2B5EF4-FFF2-40B4-BE49-F238E27FC236}">
                <a16:creationId xmlns:a16="http://schemas.microsoft.com/office/drawing/2014/main" id="{6AAAA810-EBEE-4256-82D7-8746DCCE02D1}"/>
              </a:ext>
            </a:extLst>
          </p:cNvPr>
          <p:cNvGrpSpPr/>
          <p:nvPr/>
        </p:nvGrpSpPr>
        <p:grpSpPr>
          <a:xfrm>
            <a:off x="4096636" y="3072506"/>
            <a:ext cx="3998728" cy="882000"/>
            <a:chOff x="3198408" y="3072506"/>
            <a:chExt cx="3998728" cy="882000"/>
          </a:xfrm>
        </p:grpSpPr>
        <p:pic>
          <p:nvPicPr>
            <p:cNvPr id="7" name="Picture 6" descr="A close up of a sign&#10;&#10;Description automatically generated">
              <a:extLst>
                <a:ext uri="{FF2B5EF4-FFF2-40B4-BE49-F238E27FC236}">
                  <a16:creationId xmlns:a16="http://schemas.microsoft.com/office/drawing/2014/main" id="{E2961D86-463E-4152-97AF-95E0DE979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491" y="3189506"/>
              <a:ext cx="653734" cy="648000"/>
            </a:xfrm>
            <a:prstGeom prst="rect">
              <a:avLst/>
            </a:prstGeom>
          </p:spPr>
        </p:pic>
        <p:pic>
          <p:nvPicPr>
            <p:cNvPr id="9" name="Picture 8">
              <a:extLst>
                <a:ext uri="{FF2B5EF4-FFF2-40B4-BE49-F238E27FC236}">
                  <a16:creationId xmlns:a16="http://schemas.microsoft.com/office/drawing/2014/main" id="{9DC8DFF6-715A-4068-8784-C8C1FD74E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5136" y="3072506"/>
              <a:ext cx="882000" cy="882000"/>
            </a:xfrm>
            <a:prstGeom prst="rect">
              <a:avLst/>
            </a:prstGeom>
          </p:spPr>
        </p:pic>
        <p:sp>
          <p:nvSpPr>
            <p:cNvPr id="21" name="TextBox 20">
              <a:extLst>
                <a:ext uri="{FF2B5EF4-FFF2-40B4-BE49-F238E27FC236}">
                  <a16:creationId xmlns:a16="http://schemas.microsoft.com/office/drawing/2014/main" id="{C4C3A07F-9D71-48D2-91E1-E39F87F3FB84}"/>
                </a:ext>
              </a:extLst>
            </p:cNvPr>
            <p:cNvSpPr txBox="1"/>
            <p:nvPr/>
          </p:nvSpPr>
          <p:spPr bwMode="auto">
            <a:xfrm>
              <a:off x="3198408" y="3282674"/>
              <a:ext cx="731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  ×</a:t>
              </a:r>
              <a:endParaRPr lang="en-GB" sz="2400" dirty="0">
                <a:solidFill>
                  <a:srgbClr val="C00000"/>
                </a:solidFill>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16CF1139-1914-4FB7-9060-9DC06D73109D}"/>
                </a:ext>
              </a:extLst>
            </p:cNvPr>
            <p:cNvSpPr txBox="1"/>
            <p:nvPr/>
          </p:nvSpPr>
          <p:spPr bwMode="auto">
            <a:xfrm>
              <a:off x="4786502" y="3282674"/>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2B702C03-5381-47D5-9526-0DB803F8B246}"/>
                </a:ext>
              </a:extLst>
            </p:cNvPr>
            <p:cNvSpPr/>
            <p:nvPr/>
          </p:nvSpPr>
          <p:spPr bwMode="auto">
            <a:xfrm>
              <a:off x="5303646" y="32826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TextBox 24">
              <a:extLst>
                <a:ext uri="{FF2B5EF4-FFF2-40B4-BE49-F238E27FC236}">
                  <a16:creationId xmlns:a16="http://schemas.microsoft.com/office/drawing/2014/main" id="{C3EC00EC-44BA-4569-88CE-178AE3B8B551}"/>
                </a:ext>
              </a:extLst>
            </p:cNvPr>
            <p:cNvSpPr txBox="1"/>
            <p:nvPr/>
          </p:nvSpPr>
          <p:spPr bwMode="auto">
            <a:xfrm>
              <a:off x="5858548" y="3282674"/>
              <a:ext cx="394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endParaRPr lang="en-GB" sz="2400" dirty="0">
                <a:solidFill>
                  <a:srgbClr val="C00000"/>
                </a:solidFill>
                <a:latin typeface="Myriad Pro Semibold" charset="0"/>
                <a:ea typeface="Myriad Pro Semibold" charset="0"/>
                <a:cs typeface="Myriad Pro Semibold" charset="0"/>
              </a:endParaRPr>
            </a:p>
          </p:txBody>
        </p:sp>
      </p:grpSp>
      <p:sp>
        <p:nvSpPr>
          <p:cNvPr id="24" name="TextBox 23">
            <a:extLst>
              <a:ext uri="{FF2B5EF4-FFF2-40B4-BE49-F238E27FC236}">
                <a16:creationId xmlns:a16="http://schemas.microsoft.com/office/drawing/2014/main" id="{1095FB50-7CF6-4058-AA0F-F1A703597404}"/>
              </a:ext>
            </a:extLst>
          </p:cNvPr>
          <p:cNvSpPr txBox="1"/>
          <p:nvPr/>
        </p:nvSpPr>
        <p:spPr bwMode="auto">
          <a:xfrm>
            <a:off x="6257018" y="3282675"/>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9" name="TextBox 28">
            <a:extLst>
              <a:ext uri="{FF2B5EF4-FFF2-40B4-BE49-F238E27FC236}">
                <a16:creationId xmlns:a16="http://schemas.microsoft.com/office/drawing/2014/main" id="{4F0A4C13-C4BF-4DD5-A473-15A30FDC7245}"/>
              </a:ext>
            </a:extLst>
          </p:cNvPr>
          <p:cNvSpPr txBox="1"/>
          <p:nvPr/>
        </p:nvSpPr>
        <p:spPr bwMode="auto">
          <a:xfrm>
            <a:off x="3339222" y="5612755"/>
            <a:ext cx="5415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u="sng" dirty="0">
                <a:solidFill>
                  <a:srgbClr val="000000"/>
                </a:solidFill>
                <a:latin typeface="Myriad Pro Semibold" charset="0"/>
                <a:ea typeface="Myriad Pro Semibold" charset="0"/>
                <a:cs typeface="Myriad Pro Semibold" charset="0"/>
              </a:rPr>
              <a:t>6</a:t>
            </a:r>
            <a:r>
              <a:rPr lang="en-GB" sz="2400" dirty="0">
                <a:solidFill>
                  <a:srgbClr val="000000"/>
                </a:solidFill>
                <a:latin typeface="Myriad Pro Semibold" charset="0"/>
                <a:ea typeface="Myriad Pro Semibold" charset="0"/>
                <a:cs typeface="Myriad Pro Semibold" charset="0"/>
              </a:rPr>
              <a:t> times 5 is equal to </a:t>
            </a:r>
            <a:r>
              <a:rPr lang="en-GB" sz="2400" u="sng" dirty="0">
                <a:solidFill>
                  <a:srgbClr val="000000"/>
                </a:solidFill>
                <a:latin typeface="Myriad Pro Semibold" charset="0"/>
                <a:ea typeface="Myriad Pro Semibold" charset="0"/>
                <a:cs typeface="Myriad Pro Semibold" charset="0"/>
              </a:rPr>
              <a:t>half of 6</a:t>
            </a:r>
            <a:r>
              <a:rPr lang="en-GB" sz="2400" dirty="0">
                <a:solidFill>
                  <a:srgbClr val="000000"/>
                </a:solidFill>
                <a:latin typeface="Myriad Pro Semibold" charset="0"/>
                <a:ea typeface="Myriad Pro Semibold" charset="0"/>
                <a:cs typeface="Myriad Pro Semibold" charset="0"/>
              </a:rPr>
              <a:t> times 10.</a:t>
            </a:r>
          </a:p>
        </p:txBody>
      </p:sp>
      <p:grpSp>
        <p:nvGrpSpPr>
          <p:cNvPr id="4" name="Group 3">
            <a:extLst>
              <a:ext uri="{FF2B5EF4-FFF2-40B4-BE49-F238E27FC236}">
                <a16:creationId xmlns:a16="http://schemas.microsoft.com/office/drawing/2014/main" id="{8EBD16F9-CE26-413B-A8EC-AD7E1D601742}"/>
              </a:ext>
            </a:extLst>
          </p:cNvPr>
          <p:cNvGrpSpPr/>
          <p:nvPr/>
        </p:nvGrpSpPr>
        <p:grpSpPr>
          <a:xfrm>
            <a:off x="3900827" y="2253127"/>
            <a:ext cx="1955535" cy="828026"/>
            <a:chOff x="2376826" y="2253127"/>
            <a:chExt cx="1955535" cy="828026"/>
          </a:xfrm>
        </p:grpSpPr>
        <p:sp>
          <p:nvSpPr>
            <p:cNvPr id="18" name="TextBox 17">
              <a:extLst>
                <a:ext uri="{FF2B5EF4-FFF2-40B4-BE49-F238E27FC236}">
                  <a16:creationId xmlns:a16="http://schemas.microsoft.com/office/drawing/2014/main" id="{8EA15B16-1153-46B3-9D55-AC0CA86CF08F}"/>
                </a:ext>
              </a:extLst>
            </p:cNvPr>
            <p:cNvSpPr txBox="1"/>
            <p:nvPr/>
          </p:nvSpPr>
          <p:spPr bwMode="auto">
            <a:xfrm>
              <a:off x="2376826" y="2253127"/>
              <a:ext cx="1955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Olaf’s money</a:t>
              </a:r>
            </a:p>
          </p:txBody>
        </p:sp>
        <p:sp>
          <p:nvSpPr>
            <p:cNvPr id="3" name="Right Brace 2">
              <a:extLst>
                <a:ext uri="{FF2B5EF4-FFF2-40B4-BE49-F238E27FC236}">
                  <a16:creationId xmlns:a16="http://schemas.microsoft.com/office/drawing/2014/main" id="{8CF069E1-E236-47B6-9CF4-535835335E56}"/>
                </a:ext>
              </a:extLst>
            </p:cNvPr>
            <p:cNvSpPr/>
            <p:nvPr/>
          </p:nvSpPr>
          <p:spPr bwMode="auto">
            <a:xfrm rot="16200000">
              <a:off x="3178905" y="2123507"/>
              <a:ext cx="351379" cy="1563914"/>
            </a:xfrm>
            <a:prstGeom prst="rightBrace">
              <a:avLst>
                <a:gd name="adj1" fmla="val 3669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 name="Group 5">
            <a:extLst>
              <a:ext uri="{FF2B5EF4-FFF2-40B4-BE49-F238E27FC236}">
                <a16:creationId xmlns:a16="http://schemas.microsoft.com/office/drawing/2014/main" id="{3118983F-217A-4B9B-8C39-101531A8865F}"/>
              </a:ext>
            </a:extLst>
          </p:cNvPr>
          <p:cNvGrpSpPr/>
          <p:nvPr/>
        </p:nvGrpSpPr>
        <p:grpSpPr>
          <a:xfrm>
            <a:off x="6090450" y="2253128"/>
            <a:ext cx="2123913" cy="828027"/>
            <a:chOff x="4566449" y="2253127"/>
            <a:chExt cx="2123913" cy="828027"/>
          </a:xfrm>
        </p:grpSpPr>
        <p:sp>
          <p:nvSpPr>
            <p:cNvPr id="19" name="TextBox 18">
              <a:extLst>
                <a:ext uri="{FF2B5EF4-FFF2-40B4-BE49-F238E27FC236}">
                  <a16:creationId xmlns:a16="http://schemas.microsoft.com/office/drawing/2014/main" id="{14D88D4B-FBA8-48FA-A3E8-8FE89418ED22}"/>
                </a:ext>
              </a:extLst>
            </p:cNvPr>
            <p:cNvSpPr txBox="1"/>
            <p:nvPr/>
          </p:nvSpPr>
          <p:spPr bwMode="auto">
            <a:xfrm>
              <a:off x="4768426" y="2253127"/>
              <a:ext cx="1719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Bo’s money</a:t>
              </a:r>
            </a:p>
          </p:txBody>
        </p:sp>
        <p:sp>
          <p:nvSpPr>
            <p:cNvPr id="27" name="Right Brace 26">
              <a:extLst>
                <a:ext uri="{FF2B5EF4-FFF2-40B4-BE49-F238E27FC236}">
                  <a16:creationId xmlns:a16="http://schemas.microsoft.com/office/drawing/2014/main" id="{4D93C442-D4E1-4787-BD34-373221568F30}"/>
                </a:ext>
              </a:extLst>
            </p:cNvPr>
            <p:cNvSpPr/>
            <p:nvPr/>
          </p:nvSpPr>
          <p:spPr bwMode="auto">
            <a:xfrm rot="16200000">
              <a:off x="5452716" y="1843508"/>
              <a:ext cx="351379" cy="2123913"/>
            </a:xfrm>
            <a:prstGeom prst="rightBrace">
              <a:avLst>
                <a:gd name="adj1" fmla="val 36698"/>
                <a:gd name="adj2" fmla="val 50000"/>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Tree>
    <p:extLst>
      <p:ext uri="{BB962C8B-B14F-4D97-AF65-F5344CB8AC3E}">
        <p14:creationId xmlns:p14="http://schemas.microsoft.com/office/powerpoint/2010/main" val="24913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5182442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their knowledge of the 5 and 10 times tables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419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2.5 Commutativity (part 2), doubling and halving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sz="2000"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9273369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609C64A6-E99D-4745-B6C5-73830228CCB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650468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a:t>
            </a:r>
            <a:r>
              <a:rPr lang="en-GB" sz="2400" b="1" dirty="0"/>
              <a:t>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1002761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times table facts can help to find the quotient (10 times table)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858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2616832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40-44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045158-B818-4552-B4F0-BB6947CBABB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p>
        </p:txBody>
      </p:sp>
      <p:pic>
        <p:nvPicPr>
          <p:cNvPr id="4" name="Picture 3">
            <a:extLst>
              <a:ext uri="{FF2B5EF4-FFF2-40B4-BE49-F238E27FC236}">
                <a16:creationId xmlns:a16="http://schemas.microsoft.com/office/drawing/2014/main" id="{222458F9-2EE3-4202-99B1-F7B82DCFC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091" y="901524"/>
            <a:ext cx="4805819" cy="5367765"/>
          </a:xfrm>
          <a:prstGeom prst="rect">
            <a:avLst/>
          </a:prstGeom>
        </p:spPr>
      </p:pic>
      <p:sp>
        <p:nvSpPr>
          <p:cNvPr id="5" name="Rectangle: Rounded Corners 4">
            <a:extLst>
              <a:ext uri="{FF2B5EF4-FFF2-40B4-BE49-F238E27FC236}">
                <a16:creationId xmlns:a16="http://schemas.microsoft.com/office/drawing/2014/main" id="{01C12734-97BD-49C3-9EF2-E05918622924}"/>
              </a:ext>
            </a:extLst>
          </p:cNvPr>
          <p:cNvSpPr>
            <a:spLocks noChangeArrowheads="1"/>
          </p:cNvSpPr>
          <p:nvPr/>
        </p:nvSpPr>
        <p:spPr bwMode="auto">
          <a:xfrm>
            <a:off x="5283274" y="802273"/>
            <a:ext cx="485006" cy="5579055"/>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6" name="Rectangle: Rounded Corners 5">
            <a:extLst>
              <a:ext uri="{FF2B5EF4-FFF2-40B4-BE49-F238E27FC236}">
                <a16:creationId xmlns:a16="http://schemas.microsoft.com/office/drawing/2014/main" id="{E4D29152-5951-4986-AFEC-890DF96153A1}"/>
              </a:ext>
            </a:extLst>
          </p:cNvPr>
          <p:cNvSpPr>
            <a:spLocks noChangeArrowheads="1"/>
          </p:cNvSpPr>
          <p:nvPr/>
        </p:nvSpPr>
        <p:spPr bwMode="auto">
          <a:xfrm>
            <a:off x="5843222" y="802272"/>
            <a:ext cx="485006" cy="5579055"/>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7" name="Rectangle: Rounded Corners 6">
            <a:extLst>
              <a:ext uri="{FF2B5EF4-FFF2-40B4-BE49-F238E27FC236}">
                <a16:creationId xmlns:a16="http://schemas.microsoft.com/office/drawing/2014/main" id="{BBC19960-FB8C-485E-8033-C240B2CA535B}"/>
              </a:ext>
            </a:extLst>
          </p:cNvPr>
          <p:cNvSpPr>
            <a:spLocks noChangeArrowheads="1"/>
          </p:cNvSpPr>
          <p:nvPr/>
        </p:nvSpPr>
        <p:spPr bwMode="auto">
          <a:xfrm>
            <a:off x="6395500" y="802271"/>
            <a:ext cx="485006" cy="557905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8" name="Rectangle 7">
            <a:extLst>
              <a:ext uri="{FF2B5EF4-FFF2-40B4-BE49-F238E27FC236}">
                <a16:creationId xmlns:a16="http://schemas.microsoft.com/office/drawing/2014/main" id="{635F6A4C-2638-4F40-8322-6775EA3CFE71}"/>
              </a:ext>
            </a:extLst>
          </p:cNvPr>
          <p:cNvSpPr/>
          <p:nvPr/>
        </p:nvSpPr>
        <p:spPr>
          <a:xfrm>
            <a:off x="7654710" y="2617863"/>
            <a:ext cx="1835759" cy="461665"/>
          </a:xfrm>
          <a:prstGeom prst="rect">
            <a:avLst/>
          </a:prstGeom>
        </p:spPr>
        <p:txBody>
          <a:bodyPr wrap="none">
            <a:spAutoFit/>
          </a:bodyPr>
          <a:lstStyle/>
          <a:p>
            <a:pPr eaLnBrk="0" fontAlgn="base" hangingPunct="0">
              <a:spcBef>
                <a:spcPct val="0"/>
              </a:spcBef>
              <a:spcAft>
                <a:spcPct val="0"/>
              </a:spcAft>
            </a:pP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10</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30 </a:t>
            </a:r>
            <a:endParaRPr lang="en-GB" sz="2400" dirty="0">
              <a:solidFill>
                <a:srgbClr val="000000"/>
              </a:solidFill>
              <a:latin typeface="Myriad Pro" panose="020B0503030403020204" pitchFamily="34" charset="0"/>
            </a:endParaRPr>
          </a:p>
        </p:txBody>
      </p:sp>
      <p:sp>
        <p:nvSpPr>
          <p:cNvPr id="9" name="Rectangle 8">
            <a:extLst>
              <a:ext uri="{FF2B5EF4-FFF2-40B4-BE49-F238E27FC236}">
                <a16:creationId xmlns:a16="http://schemas.microsoft.com/office/drawing/2014/main" id="{022D5440-E2FA-407C-AD79-EAF7D7190EAA}"/>
              </a:ext>
            </a:extLst>
          </p:cNvPr>
          <p:cNvSpPr/>
          <p:nvPr/>
        </p:nvSpPr>
        <p:spPr>
          <a:xfrm>
            <a:off x="7653492" y="3553967"/>
            <a:ext cx="187262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30 </a:t>
            </a:r>
            <a:r>
              <a:rPr lang="en-GB" sz="2400" dirty="0">
                <a:solidFill>
                  <a:srgbClr val="000000"/>
                </a:solidFill>
                <a:latin typeface="Myriad Pro" panose="020B0503030403020204" pitchFamily="34" charset="0"/>
              </a:rPr>
              <a:t>÷</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10</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solidFill>
                <a:srgbClr val="000000"/>
              </a:solidFill>
              <a:latin typeface="Myriad Pro" panose="020B0503030403020204" pitchFamily="34" charset="0"/>
            </a:endParaRPr>
          </a:p>
        </p:txBody>
      </p:sp>
      <p:sp>
        <p:nvSpPr>
          <p:cNvPr id="10" name="Rectangle 9">
            <a:extLst>
              <a:ext uri="{FF2B5EF4-FFF2-40B4-BE49-F238E27FC236}">
                <a16:creationId xmlns:a16="http://schemas.microsoft.com/office/drawing/2014/main" id="{718CC7B0-E4A6-4337-9838-95F901500DE9}"/>
              </a:ext>
            </a:extLst>
          </p:cNvPr>
          <p:cNvSpPr/>
          <p:nvPr/>
        </p:nvSpPr>
        <p:spPr>
          <a:xfrm>
            <a:off x="7658301" y="3078486"/>
            <a:ext cx="1835759" cy="461665"/>
          </a:xfrm>
          <a:prstGeom prst="rect">
            <a:avLst/>
          </a:prstGeom>
        </p:spPr>
        <p:txBody>
          <a:bodyPr wrap="none">
            <a:spAutoFit/>
          </a:bodyPr>
          <a:lstStyle/>
          <a:p>
            <a:pPr eaLnBrk="0" fontAlgn="base" hangingPunct="0">
              <a:spcBef>
                <a:spcPct val="0"/>
              </a:spcBef>
              <a:spcAft>
                <a:spcPct val="0"/>
              </a:spcAft>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10</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30 </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228656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E30C5A-0694-4DC9-81D4-743CF93290C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4:2</a:t>
            </a:r>
          </a:p>
        </p:txBody>
      </p:sp>
      <p:sp>
        <p:nvSpPr>
          <p:cNvPr id="3" name="Rectangle 2">
            <a:extLst>
              <a:ext uri="{FF2B5EF4-FFF2-40B4-BE49-F238E27FC236}">
                <a16:creationId xmlns:a16="http://schemas.microsoft.com/office/drawing/2014/main" id="{0155F7E5-C020-4118-BC71-A6BA9F8FE5B1}"/>
              </a:ext>
            </a:extLst>
          </p:cNvPr>
          <p:cNvSpPr/>
          <p:nvPr/>
        </p:nvSpPr>
        <p:spPr>
          <a:xfrm>
            <a:off x="1703613" y="836713"/>
            <a:ext cx="8784777"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A carriage holds 10 people. How many carriages for 30 people?</a:t>
            </a:r>
            <a:endParaRPr lang="en-GB" sz="2400" dirty="0">
              <a:solidFill>
                <a:srgbClr val="000000"/>
              </a:solidFill>
              <a:latin typeface="Myriad Pro" panose="020B0503030403020204" pitchFamily="34" charset="0"/>
            </a:endParaRPr>
          </a:p>
        </p:txBody>
      </p:sp>
      <p:pic>
        <p:nvPicPr>
          <p:cNvPr id="5" name="Picture 4">
            <a:extLst>
              <a:ext uri="{FF2B5EF4-FFF2-40B4-BE49-F238E27FC236}">
                <a16:creationId xmlns:a16="http://schemas.microsoft.com/office/drawing/2014/main" id="{159BFB12-2DFF-41BB-8631-79F2BFD5C7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11625" y="1555373"/>
            <a:ext cx="3780005" cy="4536504"/>
          </a:xfrm>
          <a:prstGeom prst="rect">
            <a:avLst/>
          </a:prstGeom>
        </p:spPr>
      </p:pic>
      <p:sp>
        <p:nvSpPr>
          <p:cNvPr id="7" name="Rectangle 6">
            <a:extLst>
              <a:ext uri="{FF2B5EF4-FFF2-40B4-BE49-F238E27FC236}">
                <a16:creationId xmlns:a16="http://schemas.microsoft.com/office/drawing/2014/main" id="{81A609C5-D38C-4461-99EF-D9B0AA2A0260}"/>
              </a:ext>
            </a:extLst>
          </p:cNvPr>
          <p:cNvSpPr/>
          <p:nvPr/>
        </p:nvSpPr>
        <p:spPr>
          <a:xfrm>
            <a:off x="6347557" y="1667162"/>
            <a:ext cx="1470274"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30 ÷ 10 =</a:t>
            </a:r>
            <a:endParaRPr lang="en-GB" sz="2400" dirty="0">
              <a:solidFill>
                <a:srgbClr val="000000"/>
              </a:solidFill>
              <a:latin typeface="Myriad Pro" panose="020B0503030403020204" pitchFamily="34" charset="0"/>
            </a:endParaRPr>
          </a:p>
        </p:txBody>
      </p:sp>
      <p:sp>
        <p:nvSpPr>
          <p:cNvPr id="8" name="Rectangle 7">
            <a:extLst>
              <a:ext uri="{FF2B5EF4-FFF2-40B4-BE49-F238E27FC236}">
                <a16:creationId xmlns:a16="http://schemas.microsoft.com/office/drawing/2014/main" id="{EDEDABEF-4903-429C-943A-2C72EE087AA2}"/>
              </a:ext>
            </a:extLst>
          </p:cNvPr>
          <p:cNvSpPr/>
          <p:nvPr/>
        </p:nvSpPr>
        <p:spPr>
          <a:xfrm>
            <a:off x="6347558" y="2338603"/>
            <a:ext cx="3324949" cy="1200329"/>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There are 3 groups of</a:t>
            </a:r>
            <a:b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b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10 in 30, so 30 divided </a:t>
            </a:r>
            <a:b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b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into groups of 10 is 3.</a:t>
            </a:r>
            <a:endParaRPr lang="en-GB" sz="2400" dirty="0">
              <a:solidFill>
                <a:srgbClr val="000000"/>
              </a:solidFill>
              <a:latin typeface="Myriad Pro" panose="020B0503030403020204" pitchFamily="34" charset="0"/>
            </a:endParaRPr>
          </a:p>
        </p:txBody>
      </p:sp>
      <p:sp>
        <p:nvSpPr>
          <p:cNvPr id="9" name="Rectangle 8">
            <a:extLst>
              <a:ext uri="{FF2B5EF4-FFF2-40B4-BE49-F238E27FC236}">
                <a16:creationId xmlns:a16="http://schemas.microsoft.com/office/drawing/2014/main" id="{7313C264-3F46-4AAB-BA6A-8080956F055C}"/>
              </a:ext>
            </a:extLst>
          </p:cNvPr>
          <p:cNvSpPr/>
          <p:nvPr/>
        </p:nvSpPr>
        <p:spPr>
          <a:xfrm>
            <a:off x="6347558" y="3661501"/>
            <a:ext cx="1806905"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3 × 10 = 30 </a:t>
            </a:r>
            <a:endParaRPr lang="en-GB" sz="2400" dirty="0">
              <a:solidFill>
                <a:srgbClr val="000000"/>
              </a:solidFill>
              <a:latin typeface="Myriad Pro" panose="020B0503030403020204" pitchFamily="34" charset="0"/>
            </a:endParaRPr>
          </a:p>
        </p:txBody>
      </p:sp>
      <p:sp>
        <p:nvSpPr>
          <p:cNvPr id="11" name="Rectangle 10">
            <a:extLst>
              <a:ext uri="{FF2B5EF4-FFF2-40B4-BE49-F238E27FC236}">
                <a16:creationId xmlns:a16="http://schemas.microsoft.com/office/drawing/2014/main" id="{A4A63209-E622-4287-90E7-6C1EDCE1E466}"/>
              </a:ext>
            </a:extLst>
          </p:cNvPr>
          <p:cNvSpPr/>
          <p:nvPr/>
        </p:nvSpPr>
        <p:spPr>
          <a:xfrm>
            <a:off x="6347558" y="4233472"/>
            <a:ext cx="220284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so 30 ÷ 10 = 3 </a:t>
            </a:r>
            <a:endParaRPr lang="en-GB" sz="2400" dirty="0">
              <a:solidFill>
                <a:srgbClr val="000000"/>
              </a:solidFill>
              <a:latin typeface="Myriad Pro" panose="020B0503030403020204" pitchFamily="34" charset="0"/>
            </a:endParaRPr>
          </a:p>
        </p:txBody>
      </p:sp>
      <p:sp>
        <p:nvSpPr>
          <p:cNvPr id="4" name="Rectangle 3">
            <a:extLst>
              <a:ext uri="{FF2B5EF4-FFF2-40B4-BE49-F238E27FC236}">
                <a16:creationId xmlns:a16="http://schemas.microsoft.com/office/drawing/2014/main" id="{382B878D-5668-47B7-85F9-2A5E29951C91}"/>
              </a:ext>
            </a:extLst>
          </p:cNvPr>
          <p:cNvSpPr/>
          <p:nvPr/>
        </p:nvSpPr>
        <p:spPr>
          <a:xfrm>
            <a:off x="7563867" y="1657735"/>
            <a:ext cx="43633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 3</a:t>
            </a:r>
            <a:endParaRPr lang="en-GB"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854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6D046-954E-4338-90C2-B9AE9337DC3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pic>
        <p:nvPicPr>
          <p:cNvPr id="4" name="Picture 3">
            <a:extLst>
              <a:ext uri="{FF2B5EF4-FFF2-40B4-BE49-F238E27FC236}">
                <a16:creationId xmlns:a16="http://schemas.microsoft.com/office/drawing/2014/main" id="{AA2E715E-F191-4733-9859-4B017E48A1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87618" y="1664811"/>
            <a:ext cx="6816764" cy="890734"/>
          </a:xfrm>
          <a:prstGeom prst="rect">
            <a:avLst/>
          </a:prstGeom>
        </p:spPr>
      </p:pic>
      <p:sp>
        <p:nvSpPr>
          <p:cNvPr id="5" name="Rectangle 4">
            <a:extLst>
              <a:ext uri="{FF2B5EF4-FFF2-40B4-BE49-F238E27FC236}">
                <a16:creationId xmlns:a16="http://schemas.microsoft.com/office/drawing/2014/main" id="{725ECA0F-91F6-4595-9D54-36C0437E668A}"/>
              </a:ext>
            </a:extLst>
          </p:cNvPr>
          <p:cNvSpPr/>
          <p:nvPr/>
        </p:nvSpPr>
        <p:spPr>
          <a:xfrm>
            <a:off x="5616542" y="1232290"/>
            <a:ext cx="101021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40 cm</a:t>
            </a:r>
            <a:endParaRPr lang="en-GB" sz="2400" dirty="0">
              <a:solidFill>
                <a:srgbClr val="000000"/>
              </a:solidFill>
              <a:latin typeface="Myriad Pro" panose="020B0503030403020204" pitchFamily="34" charset="0"/>
            </a:endParaRPr>
          </a:p>
        </p:txBody>
      </p:sp>
      <p:sp>
        <p:nvSpPr>
          <p:cNvPr id="6" name="Rectangle 5">
            <a:extLst>
              <a:ext uri="{FF2B5EF4-FFF2-40B4-BE49-F238E27FC236}">
                <a16:creationId xmlns:a16="http://schemas.microsoft.com/office/drawing/2014/main" id="{D70C930F-4D42-4D67-9696-8851F187A20D}"/>
              </a:ext>
            </a:extLst>
          </p:cNvPr>
          <p:cNvSpPr/>
          <p:nvPr/>
        </p:nvSpPr>
        <p:spPr>
          <a:xfrm>
            <a:off x="2034631" y="2996953"/>
            <a:ext cx="8122736" cy="830997"/>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40 cm lengths of ribbon. Divide each into 10 equal pieces. </a:t>
            </a:r>
            <a:b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br>
            <a: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Dana and Hari both try.</a:t>
            </a:r>
            <a:endParaRPr lang="en-GB" sz="2400" dirty="0">
              <a:solidFill>
                <a:srgbClr val="000000"/>
              </a:solidFill>
              <a:latin typeface="Myriad Pro" panose="020B0503030403020204" pitchFamily="34" charset="0"/>
            </a:endParaRPr>
          </a:p>
        </p:txBody>
      </p:sp>
      <p:pic>
        <p:nvPicPr>
          <p:cNvPr id="7" name="Picture 6">
            <a:extLst>
              <a:ext uri="{FF2B5EF4-FFF2-40B4-BE49-F238E27FC236}">
                <a16:creationId xmlns:a16="http://schemas.microsoft.com/office/drawing/2014/main" id="{E868FB81-05DD-45BE-8D4A-F657BE5CDA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7618" y="1668271"/>
            <a:ext cx="6816764" cy="309265"/>
          </a:xfrm>
          <a:prstGeom prst="rect">
            <a:avLst/>
          </a:prstGeom>
        </p:spPr>
      </p:pic>
    </p:spTree>
    <p:extLst>
      <p:ext uri="{BB962C8B-B14F-4D97-AF65-F5344CB8AC3E}">
        <p14:creationId xmlns:p14="http://schemas.microsoft.com/office/powerpoint/2010/main" val="4072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503773356"/>
              </p:ext>
            </p:extLst>
          </p:nvPr>
        </p:nvGraphicFramePr>
        <p:xfrm>
          <a:off x="594008" y="1535029"/>
          <a:ext cx="10712127" cy="2619034"/>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827722">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identify the patterns and relationships between the 5 and 10 times tables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443936">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the patterns and relationships between the 5 and 10 times tables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423593">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use their knowledge of the 5 and 10 times tables to solve problems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16115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identify and explain relationships between the 5 and the 10 times tables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500158">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their knowledge of the 5 and 10 times tables to solve problems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633712" y="5823434"/>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04131" y="580822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66AD45-CF83-472C-ACE5-8327A167F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303" y="3116095"/>
            <a:ext cx="6850018" cy="1803948"/>
          </a:xfrm>
          <a:prstGeom prst="rect">
            <a:avLst/>
          </a:prstGeom>
        </p:spPr>
      </p:pic>
      <p:pic>
        <p:nvPicPr>
          <p:cNvPr id="14" name="Picture 13">
            <a:extLst>
              <a:ext uri="{FF2B5EF4-FFF2-40B4-BE49-F238E27FC236}">
                <a16:creationId xmlns:a16="http://schemas.microsoft.com/office/drawing/2014/main" id="{928D4915-F3C1-40B7-88C9-D4A988751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937" y="3118312"/>
            <a:ext cx="7007966" cy="2360928"/>
          </a:xfrm>
          <a:prstGeom prst="rect">
            <a:avLst/>
          </a:prstGeom>
        </p:spPr>
      </p:pic>
      <p:pic>
        <p:nvPicPr>
          <p:cNvPr id="20" name="Picture 19">
            <a:extLst>
              <a:ext uri="{FF2B5EF4-FFF2-40B4-BE49-F238E27FC236}">
                <a16:creationId xmlns:a16="http://schemas.microsoft.com/office/drawing/2014/main" id="{62508556-4B09-4F2E-B040-AF6F2FB7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3303" y="3717032"/>
            <a:ext cx="7664704" cy="1950428"/>
          </a:xfrm>
          <a:prstGeom prst="rect">
            <a:avLst/>
          </a:prstGeom>
        </p:spPr>
      </p:pic>
      <p:pic>
        <p:nvPicPr>
          <p:cNvPr id="17" name="Picture 16">
            <a:extLst>
              <a:ext uri="{FF2B5EF4-FFF2-40B4-BE49-F238E27FC236}">
                <a16:creationId xmlns:a16="http://schemas.microsoft.com/office/drawing/2014/main" id="{AE86924C-1A0D-452A-8E96-EA80D0DE29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3303" y="3118312"/>
            <a:ext cx="6874956" cy="3158988"/>
          </a:xfrm>
          <a:prstGeom prst="rect">
            <a:avLst/>
          </a:prstGeom>
        </p:spPr>
      </p:pic>
      <p:sp>
        <p:nvSpPr>
          <p:cNvPr id="2" name="Text Placeholder 1">
            <a:extLst>
              <a:ext uri="{FF2B5EF4-FFF2-40B4-BE49-F238E27FC236}">
                <a16:creationId xmlns:a16="http://schemas.microsoft.com/office/drawing/2014/main" id="{623A98D9-EF75-4019-B900-EFDAE23F51C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3" name="Rectangle 2">
            <a:extLst>
              <a:ext uri="{FF2B5EF4-FFF2-40B4-BE49-F238E27FC236}">
                <a16:creationId xmlns:a16="http://schemas.microsoft.com/office/drawing/2014/main" id="{0143A40B-729C-48EE-A2BC-6955D1039F97}"/>
              </a:ext>
            </a:extLst>
          </p:cNvPr>
          <p:cNvSpPr/>
          <p:nvPr/>
        </p:nvSpPr>
        <p:spPr>
          <a:xfrm>
            <a:off x="4922892" y="735088"/>
            <a:ext cx="2346220" cy="461665"/>
          </a:xfrm>
          <a:prstGeom prst="rect">
            <a:avLst/>
          </a:prstGeom>
        </p:spPr>
        <p:txBody>
          <a:bodyPr wrap="none">
            <a:spAutoFit/>
          </a:bodyPr>
          <a:lstStyle/>
          <a:p>
            <a:pPr algn="ctr" eaLnBrk="0" fontAlgn="base" hangingPunct="0">
              <a:spcBef>
                <a:spcPct val="0"/>
              </a:spcBef>
              <a:spcAft>
                <a:spcPct val="0"/>
              </a:spcAft>
            </a:pPr>
            <a:r>
              <a:rPr lang="en-GB" sz="2400" b="1"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Dana’s method</a:t>
            </a:r>
            <a:endParaRPr lang="en-GB" sz="2400" b="1" dirty="0">
              <a:solidFill>
                <a:srgbClr val="000000"/>
              </a:solidFill>
              <a:latin typeface="Myriad Pro" panose="020B0503030403020204" pitchFamily="34" charset="0"/>
            </a:endParaRPr>
          </a:p>
        </p:txBody>
      </p:sp>
      <p:sp>
        <p:nvSpPr>
          <p:cNvPr id="6" name="Rectangle 5">
            <a:extLst>
              <a:ext uri="{FF2B5EF4-FFF2-40B4-BE49-F238E27FC236}">
                <a16:creationId xmlns:a16="http://schemas.microsoft.com/office/drawing/2014/main" id="{F4E1EA94-3B03-4472-B54E-61410C820756}"/>
              </a:ext>
            </a:extLst>
          </p:cNvPr>
          <p:cNvSpPr/>
          <p:nvPr/>
        </p:nvSpPr>
        <p:spPr>
          <a:xfrm>
            <a:off x="2075882" y="2276873"/>
            <a:ext cx="8057848" cy="830997"/>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Dana counts in 10s.</a:t>
            </a:r>
          </a:p>
          <a:p>
            <a:pPr algn="ctr" eaLnBrk="0" fontAlgn="base" hangingPunct="0">
              <a:spcBef>
                <a:spcPct val="0"/>
              </a:spcBef>
              <a:spcAft>
                <a:spcPct val="0"/>
              </a:spcAft>
            </a:pPr>
            <a:r>
              <a:rPr lang="en-US" sz="2400" dirty="0">
                <a:solidFill>
                  <a:srgbClr val="000000"/>
                </a:solidFill>
                <a:latin typeface="Myriad Pro" panose="020B0503030403020204" pitchFamily="34" charset="0"/>
              </a:rPr>
              <a:t>She cuts off 10 cm at a time from a 40 cm piece of ribbon.</a:t>
            </a:r>
            <a:endParaRPr lang="en-GB" sz="2400" dirty="0">
              <a:solidFill>
                <a:srgbClr val="000000"/>
              </a:solidFill>
              <a:latin typeface="Myriad Pro" panose="020B0503030403020204" pitchFamily="34" charset="0"/>
            </a:endParaRPr>
          </a:p>
        </p:txBody>
      </p:sp>
      <p:sp>
        <p:nvSpPr>
          <p:cNvPr id="12" name="Rectangle 11">
            <a:extLst>
              <a:ext uri="{FF2B5EF4-FFF2-40B4-BE49-F238E27FC236}">
                <a16:creationId xmlns:a16="http://schemas.microsoft.com/office/drawing/2014/main" id="{AC114C9E-3F4F-4199-8CAA-07A6DFA00E34}"/>
              </a:ext>
            </a:extLst>
          </p:cNvPr>
          <p:cNvSpPr/>
          <p:nvPr/>
        </p:nvSpPr>
        <p:spPr>
          <a:xfrm>
            <a:off x="5202155" y="5065109"/>
            <a:ext cx="194636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One 10 is 10.</a:t>
            </a:r>
            <a:endParaRPr lang="en-GB" sz="2400" dirty="0">
              <a:solidFill>
                <a:srgbClr val="000000"/>
              </a:solidFill>
              <a:latin typeface="Myriad Pro" panose="020B0503030403020204" pitchFamily="34" charset="0"/>
            </a:endParaRPr>
          </a:p>
        </p:txBody>
      </p:sp>
      <p:sp>
        <p:nvSpPr>
          <p:cNvPr id="15" name="Rectangle 14">
            <a:extLst>
              <a:ext uri="{FF2B5EF4-FFF2-40B4-BE49-F238E27FC236}">
                <a16:creationId xmlns:a16="http://schemas.microsoft.com/office/drawing/2014/main" id="{A716954E-CCB4-475F-B4C0-E9DD9C69C530}"/>
              </a:ext>
            </a:extLst>
          </p:cNvPr>
          <p:cNvSpPr/>
          <p:nvPr/>
        </p:nvSpPr>
        <p:spPr>
          <a:xfrm>
            <a:off x="5040669" y="5065109"/>
            <a:ext cx="227228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Two 10s are 20.</a:t>
            </a:r>
            <a:endParaRPr lang="en-GB" sz="2400" dirty="0">
              <a:solidFill>
                <a:srgbClr val="000000"/>
              </a:solidFill>
              <a:latin typeface="Myriad Pro" panose="020B0503030403020204" pitchFamily="34" charset="0"/>
            </a:endParaRPr>
          </a:p>
        </p:txBody>
      </p:sp>
      <p:sp>
        <p:nvSpPr>
          <p:cNvPr id="18" name="Rectangle 17">
            <a:extLst>
              <a:ext uri="{FF2B5EF4-FFF2-40B4-BE49-F238E27FC236}">
                <a16:creationId xmlns:a16="http://schemas.microsoft.com/office/drawing/2014/main" id="{82CA2381-226C-4ACB-BC19-AF559833410A}"/>
              </a:ext>
            </a:extLst>
          </p:cNvPr>
          <p:cNvSpPr/>
          <p:nvPr/>
        </p:nvSpPr>
        <p:spPr>
          <a:xfrm>
            <a:off x="4942629" y="5065109"/>
            <a:ext cx="248491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Three 10s are 30.</a:t>
            </a:r>
            <a:endParaRPr lang="en-GB" sz="2400" dirty="0">
              <a:solidFill>
                <a:srgbClr val="000000"/>
              </a:solidFill>
              <a:latin typeface="Myriad Pro" panose="020B0503030403020204" pitchFamily="34" charset="0"/>
            </a:endParaRPr>
          </a:p>
        </p:txBody>
      </p:sp>
      <p:sp>
        <p:nvSpPr>
          <p:cNvPr id="21" name="Rectangle 20">
            <a:extLst>
              <a:ext uri="{FF2B5EF4-FFF2-40B4-BE49-F238E27FC236}">
                <a16:creationId xmlns:a16="http://schemas.microsoft.com/office/drawing/2014/main" id="{D15DF85F-FF63-47DF-8BDF-80CBC770FE87}"/>
              </a:ext>
            </a:extLst>
          </p:cNvPr>
          <p:cNvSpPr/>
          <p:nvPr/>
        </p:nvSpPr>
        <p:spPr>
          <a:xfrm>
            <a:off x="5016111" y="5065109"/>
            <a:ext cx="2338269"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Four 10s are 40.</a:t>
            </a:r>
            <a:endParaRPr lang="en-GB" sz="2400" dirty="0">
              <a:solidFill>
                <a:srgbClr val="000000"/>
              </a:solidFill>
              <a:latin typeface="Myriad Pro" panose="020B0503030403020204" pitchFamily="34" charset="0"/>
            </a:endParaRPr>
          </a:p>
        </p:txBody>
      </p:sp>
      <p:sp>
        <p:nvSpPr>
          <p:cNvPr id="23" name="Rectangle 22">
            <a:extLst>
              <a:ext uri="{FF2B5EF4-FFF2-40B4-BE49-F238E27FC236}">
                <a16:creationId xmlns:a16="http://schemas.microsoft.com/office/drawing/2014/main" id="{EE60AF69-B01A-4890-8BD3-ECCAC8221490}"/>
              </a:ext>
            </a:extLst>
          </p:cNvPr>
          <p:cNvSpPr/>
          <p:nvPr/>
        </p:nvSpPr>
        <p:spPr>
          <a:xfrm>
            <a:off x="2181145" y="5744019"/>
            <a:ext cx="6874956" cy="830997"/>
          </a:xfrm>
          <a:prstGeom prst="rect">
            <a:avLst/>
          </a:prstGeom>
        </p:spPr>
        <p:txBody>
          <a:bodyPr wrap="squar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Has Dana divided the ribbon into 10 equal pieces?</a:t>
            </a:r>
            <a:endParaRPr lang="en-GB" sz="2400" dirty="0">
              <a:solidFill>
                <a:srgbClr val="000000"/>
              </a:solidFill>
              <a:latin typeface="Myriad Pro" panose="020B0503030403020204" pitchFamily="34" charset="0"/>
            </a:endParaRPr>
          </a:p>
        </p:txBody>
      </p:sp>
      <p:sp>
        <p:nvSpPr>
          <p:cNvPr id="24" name="Rectangle 23">
            <a:extLst>
              <a:ext uri="{FF2B5EF4-FFF2-40B4-BE49-F238E27FC236}">
                <a16:creationId xmlns:a16="http://schemas.microsoft.com/office/drawing/2014/main" id="{9F8DB2D8-7649-43AE-929B-B5CC504F7726}"/>
              </a:ext>
            </a:extLst>
          </p:cNvPr>
          <p:cNvSpPr/>
          <p:nvPr/>
        </p:nvSpPr>
        <p:spPr>
          <a:xfrm>
            <a:off x="8582760" y="5517233"/>
            <a:ext cx="673582" cy="1015663"/>
          </a:xfrm>
          <a:prstGeom prst="rect">
            <a:avLst/>
          </a:prstGeom>
        </p:spPr>
        <p:txBody>
          <a:bodyPr wrap="none">
            <a:spAutoFit/>
          </a:bodyPr>
          <a:lstStyle/>
          <a:p>
            <a:pPr eaLnBrk="0" fontAlgn="base" hangingPunct="0">
              <a:spcBef>
                <a:spcPct val="0"/>
              </a:spcBef>
              <a:spcAft>
                <a:spcPct val="0"/>
              </a:spcAft>
            </a:pPr>
            <a:r>
              <a:rPr lang="en-GB" sz="6000" dirty="0">
                <a:solidFill>
                  <a:srgbClr val="FF0000"/>
                </a:solidFill>
                <a:latin typeface="Myriad Pro" panose="020B0503030403020204" pitchFamily="34" charset="0"/>
                <a:sym typeface="Wingdings" panose="05000000000000000000" pitchFamily="2" charset="2"/>
              </a:rPr>
              <a:t></a:t>
            </a:r>
            <a:endParaRPr lang="en-GB" sz="6000" dirty="0">
              <a:solidFill>
                <a:srgbClr val="FF0000"/>
              </a:solidFill>
              <a:latin typeface="Myriad Pro" panose="020B0503030403020204" pitchFamily="34" charset="0"/>
            </a:endParaRPr>
          </a:p>
        </p:txBody>
      </p:sp>
      <p:pic>
        <p:nvPicPr>
          <p:cNvPr id="22" name="Picture 21">
            <a:extLst>
              <a:ext uri="{FF2B5EF4-FFF2-40B4-BE49-F238E27FC236}">
                <a16:creationId xmlns:a16="http://schemas.microsoft.com/office/drawing/2014/main" id="{A3D2CDF9-07DF-4B94-B1FA-28FF7783B4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13418" y="1563806"/>
            <a:ext cx="6816764" cy="353026"/>
          </a:xfrm>
          <a:prstGeom prst="rect">
            <a:avLst/>
          </a:prstGeom>
        </p:spPr>
      </p:pic>
      <p:sp>
        <p:nvSpPr>
          <p:cNvPr id="26" name="Rectangle 25">
            <a:extLst>
              <a:ext uri="{FF2B5EF4-FFF2-40B4-BE49-F238E27FC236}">
                <a16:creationId xmlns:a16="http://schemas.microsoft.com/office/drawing/2014/main" id="{C95DE6FF-686F-401E-AD29-49AD4CE86370}"/>
              </a:ext>
            </a:extLst>
          </p:cNvPr>
          <p:cNvSpPr/>
          <p:nvPr/>
        </p:nvSpPr>
        <p:spPr>
          <a:xfrm>
            <a:off x="5539488" y="1196753"/>
            <a:ext cx="101021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40 cm</a:t>
            </a:r>
            <a:endParaRPr lang="en-GB" sz="2400" dirty="0">
              <a:solidFill>
                <a:srgbClr val="000000"/>
              </a:solidFill>
              <a:latin typeface="Myriad Pro" panose="020B0503030403020204" pitchFamily="34" charset="0"/>
            </a:endParaRPr>
          </a:p>
        </p:txBody>
      </p:sp>
      <p:pic>
        <p:nvPicPr>
          <p:cNvPr id="27" name="Picture 26">
            <a:extLst>
              <a:ext uri="{FF2B5EF4-FFF2-40B4-BE49-F238E27FC236}">
                <a16:creationId xmlns:a16="http://schemas.microsoft.com/office/drawing/2014/main" id="{19DDA1BA-6DE0-4169-B2D5-75BF98F508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10563" y="1619697"/>
            <a:ext cx="6816764" cy="620189"/>
          </a:xfrm>
          <a:prstGeom prst="rect">
            <a:avLst/>
          </a:prstGeom>
        </p:spPr>
      </p:pic>
    </p:spTree>
    <p:extLst>
      <p:ext uri="{BB962C8B-B14F-4D97-AF65-F5344CB8AC3E}">
        <p14:creationId xmlns:p14="http://schemas.microsoft.com/office/powerpoint/2010/main" val="319214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500"/>
                            </p:stCondLst>
                            <p:childTnLst>
                              <p:par>
                                <p:cTn id="43" presetID="10" presetClass="entr" presetSubtype="0" fill="hold" grpId="0" nodeType="afterEffect">
                                  <p:stCondLst>
                                    <p:cond delay="2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500"/>
                            </p:stCondLst>
                            <p:childTnLst>
                              <p:par>
                                <p:cTn id="58" presetID="10" presetClass="entr" presetSubtype="0" fill="hold" grpId="0" nodeType="afterEffect">
                                  <p:stCondLst>
                                    <p:cond delay="25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2" grpId="1"/>
      <p:bldP spid="15" grpId="0"/>
      <p:bldP spid="15" grpId="1"/>
      <p:bldP spid="18" grpId="0"/>
      <p:bldP spid="18" grpId="1"/>
      <p:bldP spid="21" grpId="0"/>
      <p:bldP spid="23"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E6CB6-6AF0-4A24-82E5-967001C7475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sp>
        <p:nvSpPr>
          <p:cNvPr id="3" name="Rectangle 2">
            <a:extLst>
              <a:ext uri="{FF2B5EF4-FFF2-40B4-BE49-F238E27FC236}">
                <a16:creationId xmlns:a16="http://schemas.microsoft.com/office/drawing/2014/main" id="{81F04902-00A3-4185-B70D-6A6B2962353A}"/>
              </a:ext>
            </a:extLst>
          </p:cNvPr>
          <p:cNvSpPr/>
          <p:nvPr/>
        </p:nvSpPr>
        <p:spPr>
          <a:xfrm>
            <a:off x="4988808" y="836713"/>
            <a:ext cx="2214389" cy="461665"/>
          </a:xfrm>
          <a:prstGeom prst="rect">
            <a:avLst/>
          </a:prstGeom>
        </p:spPr>
        <p:txBody>
          <a:bodyPr wrap="none">
            <a:spAutoFit/>
          </a:bodyPr>
          <a:lstStyle/>
          <a:p>
            <a:pPr algn="ctr" eaLnBrk="0" fontAlgn="base" hangingPunct="0">
              <a:spcBef>
                <a:spcPct val="0"/>
              </a:spcBef>
              <a:spcAft>
                <a:spcPct val="0"/>
              </a:spcAft>
            </a:pPr>
            <a:r>
              <a:rPr lang="en-GB" sz="2400" b="1"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Hari’s method</a:t>
            </a:r>
            <a:endParaRPr lang="en-GB" sz="2400" b="1" dirty="0">
              <a:solidFill>
                <a:srgbClr val="000000"/>
              </a:solidFill>
              <a:latin typeface="Myriad Pro" panose="020B0503030403020204" pitchFamily="34" charset="0"/>
            </a:endParaRPr>
          </a:p>
        </p:txBody>
      </p:sp>
      <p:sp>
        <p:nvSpPr>
          <p:cNvPr id="7" name="Rectangle 6">
            <a:extLst>
              <a:ext uri="{FF2B5EF4-FFF2-40B4-BE49-F238E27FC236}">
                <a16:creationId xmlns:a16="http://schemas.microsoft.com/office/drawing/2014/main" id="{EC5B9B38-1DD8-43FD-BBEA-F0B6059A1F18}"/>
              </a:ext>
            </a:extLst>
          </p:cNvPr>
          <p:cNvSpPr/>
          <p:nvPr/>
        </p:nvSpPr>
        <p:spPr>
          <a:xfrm>
            <a:off x="2153816" y="2340060"/>
            <a:ext cx="6102424" cy="465577"/>
          </a:xfrm>
          <a:prstGeom prst="rect">
            <a:avLst/>
          </a:prstGeom>
        </p:spPr>
        <p:txBody>
          <a:bodyPr wrap="square">
            <a:spAutoFit/>
          </a:bodyPr>
          <a:lstStyle/>
          <a:p>
            <a:pPr algn="ctr" eaLnBrk="0" fontAlgn="base" hangingPunct="0">
              <a:lnSpc>
                <a:spcPct val="107000"/>
              </a:lnSpc>
              <a:spcBef>
                <a:spcPct val="0"/>
              </a:spcBef>
              <a:spcAft>
                <a:spcPts val="800"/>
              </a:spcAft>
            </a:pPr>
            <a:r>
              <a:rPr lang="en-GB" sz="2400" dirty="0">
                <a:solidFill>
                  <a:srgbClr val="000000"/>
                </a:solidFill>
                <a:latin typeface="Myriad Pro" panose="020B0503030403020204" pitchFamily="34" charset="0"/>
                <a:ea typeface="Calibri" panose="020F0502020204030204" pitchFamily="34" charset="0"/>
                <a:cs typeface="Calibri" panose="020F0502020204030204" pitchFamily="34" charset="0"/>
              </a:rPr>
              <a:t>Hari writes:</a:t>
            </a:r>
            <a:endPar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76642CB-FFA7-45BA-8422-5528C3DD9E65}"/>
              </a:ext>
            </a:extLst>
          </p:cNvPr>
          <p:cNvSpPr/>
          <p:nvPr/>
        </p:nvSpPr>
        <p:spPr>
          <a:xfrm>
            <a:off x="5070200" y="2343548"/>
            <a:ext cx="2699778" cy="1200329"/>
          </a:xfrm>
          <a:prstGeom prst="rect">
            <a:avLst/>
          </a:prstGeom>
        </p:spPr>
        <p:txBody>
          <a:bodyPr wrap="none">
            <a:spAutoFit/>
          </a:bodyPr>
          <a:lstStyle/>
          <a:p>
            <a:pPr marL="914400" eaLnBrk="0" fontAlgn="base" hangingPunct="0">
              <a:spcBef>
                <a:spcPct val="0"/>
              </a:spcBef>
              <a:spcAft>
                <a:spcPct val="0"/>
              </a:spcAft>
            </a:pPr>
            <a:r>
              <a:rPr lang="en-GB" sz="2400" dirty="0">
                <a:solidFill>
                  <a:srgbClr val="808080"/>
                </a:solidFill>
                <a:latin typeface="Comic Sans MS" panose="030F0702030302020204" pitchFamily="66" charset="0"/>
                <a:ea typeface="Calibri" panose="020F0502020204030204" pitchFamily="34" charset="0"/>
                <a:cs typeface="Times New Roman" panose="02020603050405020304" pitchFamily="18" charset="0"/>
              </a:rPr>
              <a:t>4 x 10 = 40</a:t>
            </a:r>
            <a:endParaRPr lang="en-GB" sz="2400" dirty="0">
              <a:solidFill>
                <a:srgbClr val="000000"/>
              </a:solidFill>
              <a:latin typeface="Comic Sans MS" panose="030F0702030302020204" pitchFamily="66" charset="0"/>
            </a:endParaRPr>
          </a:p>
          <a:p>
            <a:pPr marL="914400" eaLnBrk="0" fontAlgn="base" hangingPunct="0">
              <a:spcBef>
                <a:spcPct val="0"/>
              </a:spcBef>
              <a:spcAft>
                <a:spcPct val="0"/>
              </a:spcAft>
            </a:pPr>
            <a:r>
              <a:rPr lang="en-GB" sz="2400" dirty="0">
                <a:solidFill>
                  <a:srgbClr val="808080"/>
                </a:solidFill>
                <a:latin typeface="Comic Sans MS" panose="030F0702030302020204" pitchFamily="66" charset="0"/>
                <a:ea typeface="Calibri" panose="020F0502020204030204" pitchFamily="34" charset="0"/>
                <a:cs typeface="Times New Roman" panose="02020603050405020304" pitchFamily="18" charset="0"/>
              </a:rPr>
              <a:t>so </a:t>
            </a:r>
            <a:endParaRPr lang="en-GB" sz="2400" dirty="0">
              <a:solidFill>
                <a:srgbClr val="000000"/>
              </a:solidFill>
              <a:latin typeface="Comic Sans MS" panose="030F0702030302020204" pitchFamily="66" charset="0"/>
            </a:endParaRPr>
          </a:p>
          <a:p>
            <a:pPr marL="914400" eaLnBrk="0" fontAlgn="base" hangingPunct="0">
              <a:spcBef>
                <a:spcPct val="0"/>
              </a:spcBef>
              <a:spcAft>
                <a:spcPct val="0"/>
              </a:spcAft>
            </a:pPr>
            <a:r>
              <a:rPr lang="en-GB" sz="2400" dirty="0">
                <a:solidFill>
                  <a:srgbClr val="808080"/>
                </a:solidFill>
                <a:latin typeface="Comic Sans MS" panose="030F0702030302020204" pitchFamily="66" charset="0"/>
                <a:ea typeface="Calibri" panose="020F0502020204030204" pitchFamily="34" charset="0"/>
                <a:cs typeface="Times New Roman" panose="02020603050405020304" pitchFamily="18" charset="0"/>
              </a:rPr>
              <a:t>40 ÷ 10 = 4</a:t>
            </a:r>
            <a:endParaRPr lang="en-GB" sz="2400" dirty="0">
              <a:solidFill>
                <a:srgbClr val="000000"/>
              </a:solidFill>
              <a:latin typeface="Comic Sans MS" panose="030F0702030302020204" pitchFamily="66" charset="0"/>
            </a:endParaRPr>
          </a:p>
        </p:txBody>
      </p:sp>
      <p:sp>
        <p:nvSpPr>
          <p:cNvPr id="9" name="Rectangle 8">
            <a:extLst>
              <a:ext uri="{FF2B5EF4-FFF2-40B4-BE49-F238E27FC236}">
                <a16:creationId xmlns:a16="http://schemas.microsoft.com/office/drawing/2014/main" id="{D902CD79-2D64-4FF2-83D2-C71443A99EA1}"/>
              </a:ext>
            </a:extLst>
          </p:cNvPr>
          <p:cNvSpPr/>
          <p:nvPr/>
        </p:nvSpPr>
        <p:spPr>
          <a:xfrm>
            <a:off x="1781270" y="3473301"/>
            <a:ext cx="852105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Calibri" panose="020F0502020204030204" pitchFamily="34" charset="0"/>
              </a:rPr>
              <a:t>Each piece must be 4 cm. He cuts the ribbon into 4 cm pieces</a:t>
            </a:r>
            <a:endParaRPr lang="en-GB" sz="2400" dirty="0">
              <a:solidFill>
                <a:srgbClr val="000000"/>
              </a:solidFill>
              <a:latin typeface="Myriad Pro" panose="020B0503030403020204" pitchFamily="34" charset="0"/>
            </a:endParaRPr>
          </a:p>
        </p:txBody>
      </p:sp>
      <p:pic>
        <p:nvPicPr>
          <p:cNvPr id="11" name="Picture 10">
            <a:extLst>
              <a:ext uri="{FF2B5EF4-FFF2-40B4-BE49-F238E27FC236}">
                <a16:creationId xmlns:a16="http://schemas.microsoft.com/office/drawing/2014/main" id="{8B77AC19-FFAB-4AF0-8FA6-3B17D19E74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55640" y="4445948"/>
            <a:ext cx="6816764" cy="1227031"/>
          </a:xfrm>
          <a:prstGeom prst="rect">
            <a:avLst/>
          </a:prstGeom>
        </p:spPr>
      </p:pic>
      <p:pic>
        <p:nvPicPr>
          <p:cNvPr id="12" name="Picture 11">
            <a:extLst>
              <a:ext uri="{FF2B5EF4-FFF2-40B4-BE49-F238E27FC236}">
                <a16:creationId xmlns:a16="http://schemas.microsoft.com/office/drawing/2014/main" id="{F30B6697-B9C4-47C7-B063-7AF4F1D92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326" y="4503534"/>
            <a:ext cx="8254936" cy="706616"/>
          </a:xfrm>
          <a:prstGeom prst="rect">
            <a:avLst/>
          </a:prstGeom>
        </p:spPr>
      </p:pic>
      <p:pic>
        <p:nvPicPr>
          <p:cNvPr id="14" name="Picture 13">
            <a:extLst>
              <a:ext uri="{FF2B5EF4-FFF2-40B4-BE49-F238E27FC236}">
                <a16:creationId xmlns:a16="http://schemas.microsoft.com/office/drawing/2014/main" id="{4A14AF7D-3083-4D12-A445-0BD4D9C8A9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34308" y="4025629"/>
            <a:ext cx="6816764" cy="626244"/>
          </a:xfrm>
          <a:prstGeom prst="rect">
            <a:avLst/>
          </a:prstGeom>
        </p:spPr>
      </p:pic>
      <p:pic>
        <p:nvPicPr>
          <p:cNvPr id="16" name="Picture 15">
            <a:extLst>
              <a:ext uri="{FF2B5EF4-FFF2-40B4-BE49-F238E27FC236}">
                <a16:creationId xmlns:a16="http://schemas.microsoft.com/office/drawing/2014/main" id="{0BBCE0F0-A942-4FF3-B523-9DAB4E48BB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784220" y="5143645"/>
            <a:ext cx="776476" cy="543938"/>
          </a:xfrm>
          <a:prstGeom prst="rect">
            <a:avLst/>
          </a:prstGeom>
        </p:spPr>
      </p:pic>
      <p:pic>
        <p:nvPicPr>
          <p:cNvPr id="17" name="Picture 16">
            <a:extLst>
              <a:ext uri="{FF2B5EF4-FFF2-40B4-BE49-F238E27FC236}">
                <a16:creationId xmlns:a16="http://schemas.microsoft.com/office/drawing/2014/main" id="{9A2FC3EF-DA97-419F-882C-CA8975F913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73170" y="5143645"/>
            <a:ext cx="776476" cy="543938"/>
          </a:xfrm>
          <a:prstGeom prst="rect">
            <a:avLst/>
          </a:prstGeom>
        </p:spPr>
      </p:pic>
      <p:pic>
        <p:nvPicPr>
          <p:cNvPr id="18" name="Picture 17">
            <a:extLst>
              <a:ext uri="{FF2B5EF4-FFF2-40B4-BE49-F238E27FC236}">
                <a16:creationId xmlns:a16="http://schemas.microsoft.com/office/drawing/2014/main" id="{9A2FB656-B54C-4A3A-BAB5-02CC39AB50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94623" y="5143645"/>
            <a:ext cx="776476" cy="543938"/>
          </a:xfrm>
          <a:prstGeom prst="rect">
            <a:avLst/>
          </a:prstGeom>
        </p:spPr>
      </p:pic>
      <p:pic>
        <p:nvPicPr>
          <p:cNvPr id="19" name="Picture 18">
            <a:extLst>
              <a:ext uri="{FF2B5EF4-FFF2-40B4-BE49-F238E27FC236}">
                <a16:creationId xmlns:a16="http://schemas.microsoft.com/office/drawing/2014/main" id="{2E733630-565D-4BA0-B869-DA16EF4AA81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98753" y="5143645"/>
            <a:ext cx="776476" cy="543938"/>
          </a:xfrm>
          <a:prstGeom prst="rect">
            <a:avLst/>
          </a:prstGeom>
        </p:spPr>
      </p:pic>
      <p:pic>
        <p:nvPicPr>
          <p:cNvPr id="20" name="Picture 19">
            <a:extLst>
              <a:ext uri="{FF2B5EF4-FFF2-40B4-BE49-F238E27FC236}">
                <a16:creationId xmlns:a16="http://schemas.microsoft.com/office/drawing/2014/main" id="{53714D1C-5956-4E21-9009-F8C9F458159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02548" y="5143645"/>
            <a:ext cx="776476" cy="543938"/>
          </a:xfrm>
          <a:prstGeom prst="rect">
            <a:avLst/>
          </a:prstGeom>
        </p:spPr>
      </p:pic>
      <p:pic>
        <p:nvPicPr>
          <p:cNvPr id="21" name="Picture 20">
            <a:extLst>
              <a:ext uri="{FF2B5EF4-FFF2-40B4-BE49-F238E27FC236}">
                <a16:creationId xmlns:a16="http://schemas.microsoft.com/office/drawing/2014/main" id="{21587B91-2481-46FF-BB03-C996CCD062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07356" y="5143645"/>
            <a:ext cx="776476" cy="543938"/>
          </a:xfrm>
          <a:prstGeom prst="rect">
            <a:avLst/>
          </a:prstGeom>
        </p:spPr>
      </p:pic>
      <p:pic>
        <p:nvPicPr>
          <p:cNvPr id="22" name="Picture 21">
            <a:extLst>
              <a:ext uri="{FF2B5EF4-FFF2-40B4-BE49-F238E27FC236}">
                <a16:creationId xmlns:a16="http://schemas.microsoft.com/office/drawing/2014/main" id="{8AAB45ED-E085-4DD0-8038-9D33FE2A05A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99118" y="5143645"/>
            <a:ext cx="776476" cy="543938"/>
          </a:xfrm>
          <a:prstGeom prst="rect">
            <a:avLst/>
          </a:prstGeom>
        </p:spPr>
      </p:pic>
      <p:pic>
        <p:nvPicPr>
          <p:cNvPr id="23" name="Picture 22">
            <a:extLst>
              <a:ext uri="{FF2B5EF4-FFF2-40B4-BE49-F238E27FC236}">
                <a16:creationId xmlns:a16="http://schemas.microsoft.com/office/drawing/2014/main" id="{3D29C88A-58FB-4D9C-A783-8A48D6E49E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02235" y="5143645"/>
            <a:ext cx="776476" cy="543938"/>
          </a:xfrm>
          <a:prstGeom prst="rect">
            <a:avLst/>
          </a:prstGeom>
        </p:spPr>
      </p:pic>
      <p:pic>
        <p:nvPicPr>
          <p:cNvPr id="24" name="Picture 23">
            <a:extLst>
              <a:ext uri="{FF2B5EF4-FFF2-40B4-BE49-F238E27FC236}">
                <a16:creationId xmlns:a16="http://schemas.microsoft.com/office/drawing/2014/main" id="{A19638A3-019F-45CD-99AD-72CA64C69AA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578507" y="5143645"/>
            <a:ext cx="776476" cy="543938"/>
          </a:xfrm>
          <a:prstGeom prst="rect">
            <a:avLst/>
          </a:prstGeom>
        </p:spPr>
      </p:pic>
      <p:pic>
        <p:nvPicPr>
          <p:cNvPr id="25" name="Picture 24">
            <a:extLst>
              <a:ext uri="{FF2B5EF4-FFF2-40B4-BE49-F238E27FC236}">
                <a16:creationId xmlns:a16="http://schemas.microsoft.com/office/drawing/2014/main" id="{9E500349-858A-4172-BDA1-DEB2A113EA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374033" y="5143645"/>
            <a:ext cx="776476" cy="543938"/>
          </a:xfrm>
          <a:prstGeom prst="rect">
            <a:avLst/>
          </a:prstGeom>
        </p:spPr>
      </p:pic>
      <p:sp>
        <p:nvSpPr>
          <p:cNvPr id="26" name="Rectangle 25">
            <a:extLst>
              <a:ext uri="{FF2B5EF4-FFF2-40B4-BE49-F238E27FC236}">
                <a16:creationId xmlns:a16="http://schemas.microsoft.com/office/drawing/2014/main" id="{1C74EBB3-5B95-41A8-93EE-56C49614F167}"/>
              </a:ext>
            </a:extLst>
          </p:cNvPr>
          <p:cNvSpPr/>
          <p:nvPr/>
        </p:nvSpPr>
        <p:spPr>
          <a:xfrm>
            <a:off x="2820047" y="5859343"/>
            <a:ext cx="687156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Has Hari divided the ribbon into 10 equal pieces?</a:t>
            </a:r>
            <a:endParaRPr lang="en-GB" sz="2400" dirty="0">
              <a:solidFill>
                <a:srgbClr val="000000"/>
              </a:solidFill>
              <a:latin typeface="Myriad Pro" panose="020B0503030403020204" pitchFamily="34" charset="0"/>
            </a:endParaRPr>
          </a:p>
        </p:txBody>
      </p:sp>
      <p:sp>
        <p:nvSpPr>
          <p:cNvPr id="27" name="Rectangle 26">
            <a:extLst>
              <a:ext uri="{FF2B5EF4-FFF2-40B4-BE49-F238E27FC236}">
                <a16:creationId xmlns:a16="http://schemas.microsoft.com/office/drawing/2014/main" id="{C3747AC9-8572-406C-9A0F-BEF92EB28F3F}"/>
              </a:ext>
            </a:extLst>
          </p:cNvPr>
          <p:cNvSpPr/>
          <p:nvPr/>
        </p:nvSpPr>
        <p:spPr>
          <a:xfrm>
            <a:off x="9237876" y="5649739"/>
            <a:ext cx="788999" cy="1015663"/>
          </a:xfrm>
          <a:prstGeom prst="rect">
            <a:avLst/>
          </a:prstGeom>
        </p:spPr>
        <p:txBody>
          <a:bodyPr wrap="none">
            <a:spAutoFit/>
          </a:bodyPr>
          <a:lstStyle/>
          <a:p>
            <a:pPr eaLnBrk="0" fontAlgn="base" hangingPunct="0">
              <a:spcBef>
                <a:spcPct val="0"/>
              </a:spcBef>
              <a:spcAft>
                <a:spcPct val="0"/>
              </a:spcAft>
            </a:pPr>
            <a:r>
              <a:rPr lang="en-GB" sz="6000" dirty="0">
                <a:solidFill>
                  <a:srgbClr val="008000"/>
                </a:solidFill>
                <a:latin typeface="Myriad Pro" panose="020B0503030403020204" pitchFamily="34" charset="0"/>
                <a:sym typeface="Wingdings" panose="05000000000000000000" pitchFamily="2" charset="2"/>
              </a:rPr>
              <a:t></a:t>
            </a:r>
            <a:endParaRPr lang="en-GB" sz="6000" dirty="0">
              <a:solidFill>
                <a:srgbClr val="008000"/>
              </a:solidFill>
              <a:latin typeface="Myriad Pro" panose="020B0503030403020204" pitchFamily="34" charset="0"/>
            </a:endParaRPr>
          </a:p>
        </p:txBody>
      </p:sp>
      <p:sp>
        <p:nvSpPr>
          <p:cNvPr id="28" name="Rectangle 27">
            <a:extLst>
              <a:ext uri="{FF2B5EF4-FFF2-40B4-BE49-F238E27FC236}">
                <a16:creationId xmlns:a16="http://schemas.microsoft.com/office/drawing/2014/main" id="{147A01FD-AE5D-41FB-975F-3FD7EA55BD2F}"/>
              </a:ext>
            </a:extLst>
          </p:cNvPr>
          <p:cNvSpPr/>
          <p:nvPr/>
        </p:nvSpPr>
        <p:spPr>
          <a:xfrm>
            <a:off x="5539488" y="1196753"/>
            <a:ext cx="101021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40 cm</a:t>
            </a:r>
            <a:endParaRPr lang="en-GB" sz="2400" dirty="0">
              <a:solidFill>
                <a:srgbClr val="000000"/>
              </a:solidFill>
              <a:latin typeface="Myriad Pro" panose="020B0503030403020204" pitchFamily="34" charset="0"/>
            </a:endParaRPr>
          </a:p>
        </p:txBody>
      </p:sp>
      <p:pic>
        <p:nvPicPr>
          <p:cNvPr id="29" name="Picture 28">
            <a:extLst>
              <a:ext uri="{FF2B5EF4-FFF2-40B4-BE49-F238E27FC236}">
                <a16:creationId xmlns:a16="http://schemas.microsoft.com/office/drawing/2014/main" id="{C8373707-569E-4B2B-A18D-6C3B4ACE71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10563" y="1619697"/>
            <a:ext cx="6816764" cy="620189"/>
          </a:xfrm>
          <a:prstGeom prst="rect">
            <a:avLst/>
          </a:prstGeom>
        </p:spPr>
      </p:pic>
      <p:pic>
        <p:nvPicPr>
          <p:cNvPr id="30" name="Picture 29">
            <a:extLst>
              <a:ext uri="{FF2B5EF4-FFF2-40B4-BE49-F238E27FC236}">
                <a16:creationId xmlns:a16="http://schemas.microsoft.com/office/drawing/2014/main" id="{74AE5633-3D06-4696-9D02-5B613893B3A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13418" y="1563806"/>
            <a:ext cx="6816764" cy="353026"/>
          </a:xfrm>
          <a:prstGeom prst="rect">
            <a:avLst/>
          </a:prstGeom>
        </p:spPr>
      </p:pic>
    </p:spTree>
    <p:extLst>
      <p:ext uri="{BB962C8B-B14F-4D97-AF65-F5344CB8AC3E}">
        <p14:creationId xmlns:p14="http://schemas.microsoft.com/office/powerpoint/2010/main" val="955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childTnLst>
                          </p:cTn>
                        </p:par>
                        <p:par>
                          <p:cTn id="45" fill="hold">
                            <p:stCondLst>
                              <p:cond delay="500"/>
                            </p:stCondLst>
                            <p:childTnLst>
                              <p:par>
                                <p:cTn id="46" presetID="10" presetClass="exit" presetSubtype="0" fill="hold" nodeType="afterEffect">
                                  <p:stCondLst>
                                    <p:cond delay="25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1250"/>
                            </p:stCondLst>
                            <p:childTnLst>
                              <p:par>
                                <p:cTn id="53" presetID="10" presetClass="entr" presetSubtype="0" fill="hold" nodeType="afterEffect">
                                  <p:stCondLst>
                                    <p:cond delay="25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25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25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nodeType="withEffect">
                                  <p:stCondLst>
                                    <p:cond delay="25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nodeType="withEffect">
                                  <p:stCondLst>
                                    <p:cond delay="25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25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nodeType="withEffect">
                                  <p:stCondLst>
                                    <p:cond delay="25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nodeType="withEffect">
                                  <p:stCondLst>
                                    <p:cond delay="25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nodeType="withEffect">
                                  <p:stCondLst>
                                    <p:cond delay="25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nodeType="withEffect">
                                  <p:stCondLst>
                                    <p:cond delay="25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9" grpId="1"/>
      <p:bldP spid="26" grpId="0"/>
      <p:bldP spid="27"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69414736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times table facts can help to find the quotient (5 times table)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964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48176178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4:1-4:3 and 4:5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40-42 and 44-45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301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3626A1-F591-4DBA-B115-D8FCBCE96E0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4:5</a:t>
            </a:r>
          </a:p>
        </p:txBody>
      </p:sp>
      <p:pic>
        <p:nvPicPr>
          <p:cNvPr id="4" name="Picture 3">
            <a:extLst>
              <a:ext uri="{FF2B5EF4-FFF2-40B4-BE49-F238E27FC236}">
                <a16:creationId xmlns:a16="http://schemas.microsoft.com/office/drawing/2014/main" id="{4ACA8505-A500-413E-A935-62117C742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618" y="1024631"/>
            <a:ext cx="6816764" cy="3653320"/>
          </a:xfrm>
          <a:prstGeom prst="rect">
            <a:avLst/>
          </a:prstGeom>
        </p:spPr>
      </p:pic>
      <p:sp>
        <p:nvSpPr>
          <p:cNvPr id="5" name="Rectangle: Rounded Corners 4">
            <a:extLst>
              <a:ext uri="{FF2B5EF4-FFF2-40B4-BE49-F238E27FC236}">
                <a16:creationId xmlns:a16="http://schemas.microsoft.com/office/drawing/2014/main" id="{9715FCB1-83C0-4466-B3DE-1A5A234FBC14}"/>
              </a:ext>
            </a:extLst>
          </p:cNvPr>
          <p:cNvSpPr>
            <a:spLocks noChangeArrowheads="1"/>
          </p:cNvSpPr>
          <p:nvPr/>
        </p:nvSpPr>
        <p:spPr bwMode="auto">
          <a:xfrm>
            <a:off x="4913050" y="922646"/>
            <a:ext cx="720080" cy="388513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7" name="Rectangle: Rounded Corners 6">
            <a:extLst>
              <a:ext uri="{FF2B5EF4-FFF2-40B4-BE49-F238E27FC236}">
                <a16:creationId xmlns:a16="http://schemas.microsoft.com/office/drawing/2014/main" id="{B4F26CF2-0034-4E82-88F2-AA0E82C2DB87}"/>
              </a:ext>
            </a:extLst>
          </p:cNvPr>
          <p:cNvSpPr>
            <a:spLocks noChangeArrowheads="1"/>
          </p:cNvSpPr>
          <p:nvPr/>
        </p:nvSpPr>
        <p:spPr bwMode="auto">
          <a:xfrm>
            <a:off x="5705138" y="908722"/>
            <a:ext cx="720080" cy="388513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8" name="Rectangle: Rounded Corners 7">
            <a:extLst>
              <a:ext uri="{FF2B5EF4-FFF2-40B4-BE49-F238E27FC236}">
                <a16:creationId xmlns:a16="http://schemas.microsoft.com/office/drawing/2014/main" id="{A3426A40-8CF6-4C30-9C39-52ADFCE322C6}"/>
              </a:ext>
            </a:extLst>
          </p:cNvPr>
          <p:cNvSpPr>
            <a:spLocks noChangeArrowheads="1"/>
          </p:cNvSpPr>
          <p:nvPr/>
        </p:nvSpPr>
        <p:spPr bwMode="auto">
          <a:xfrm>
            <a:off x="6497226" y="908721"/>
            <a:ext cx="720080" cy="3885139"/>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9" name="Rectangle 8">
            <a:extLst>
              <a:ext uri="{FF2B5EF4-FFF2-40B4-BE49-F238E27FC236}">
                <a16:creationId xmlns:a16="http://schemas.microsoft.com/office/drawing/2014/main" id="{A1C20284-EC64-482F-92E1-EC7E9144387E}"/>
              </a:ext>
            </a:extLst>
          </p:cNvPr>
          <p:cNvSpPr/>
          <p:nvPr/>
        </p:nvSpPr>
        <p:spPr>
          <a:xfrm>
            <a:off x="5317361" y="4869161"/>
            <a:ext cx="1669048" cy="461665"/>
          </a:xfrm>
          <a:prstGeom prst="rect">
            <a:avLst/>
          </a:prstGeom>
        </p:spPr>
        <p:txBody>
          <a:bodyPr wrap="none">
            <a:spAutoFit/>
          </a:bodyPr>
          <a:lstStyle/>
          <a:p>
            <a:pPr algn="ctr" eaLnBrk="0" fontAlgn="base" hangingPunct="0">
              <a:spcBef>
                <a:spcPct val="0"/>
              </a:spcBef>
              <a:spcAft>
                <a:spcPct val="0"/>
              </a:spcAft>
            </a:pP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5</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15 </a:t>
            </a:r>
            <a:endParaRPr lang="en-GB" sz="2400" dirty="0">
              <a:solidFill>
                <a:srgbClr val="000000"/>
              </a:solidFill>
              <a:latin typeface="Myriad Pro" panose="020B0503030403020204" pitchFamily="34" charset="0"/>
            </a:endParaRPr>
          </a:p>
        </p:txBody>
      </p:sp>
      <p:sp>
        <p:nvSpPr>
          <p:cNvPr id="10" name="Rectangle 9">
            <a:extLst>
              <a:ext uri="{FF2B5EF4-FFF2-40B4-BE49-F238E27FC236}">
                <a16:creationId xmlns:a16="http://schemas.microsoft.com/office/drawing/2014/main" id="{FC61220F-72D0-48A8-9B0A-48702E18F3BE}"/>
              </a:ext>
            </a:extLst>
          </p:cNvPr>
          <p:cNvSpPr/>
          <p:nvPr/>
        </p:nvSpPr>
        <p:spPr>
          <a:xfrm>
            <a:off x="5317361" y="5332031"/>
            <a:ext cx="1669048"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5</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15 </a:t>
            </a:r>
            <a:endParaRPr lang="en-GB" sz="2400" dirty="0">
              <a:solidFill>
                <a:srgbClr val="000000"/>
              </a:solidFill>
              <a:latin typeface="Myriad Pro" panose="020B0503030403020204" pitchFamily="34" charset="0"/>
            </a:endParaRPr>
          </a:p>
        </p:txBody>
      </p:sp>
      <p:sp>
        <p:nvSpPr>
          <p:cNvPr id="11" name="Rectangle 10">
            <a:extLst>
              <a:ext uri="{FF2B5EF4-FFF2-40B4-BE49-F238E27FC236}">
                <a16:creationId xmlns:a16="http://schemas.microsoft.com/office/drawing/2014/main" id="{2D0D0F1D-B9B9-47B2-B464-A7D26BDEA483}"/>
              </a:ext>
            </a:extLst>
          </p:cNvPr>
          <p:cNvSpPr/>
          <p:nvPr/>
        </p:nvSpPr>
        <p:spPr>
          <a:xfrm>
            <a:off x="5281293" y="5757966"/>
            <a:ext cx="1741182" cy="523220"/>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15 </a:t>
            </a:r>
            <a:r>
              <a:rPr lang="en-GB" sz="2800" dirty="0">
                <a:solidFill>
                  <a:srgbClr val="000000"/>
                </a:solidFill>
                <a:latin typeface="Myriad Pro" panose="020B0503030403020204" pitchFamily="34" charset="0"/>
              </a:rPr>
              <a:t>÷</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5</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267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2630609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times table facts can help to find the quotient (2 times table)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820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6657484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4:1-4:3 and 4:6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40-42 and 46-47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700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413B46-9172-4350-894D-C5A34EFF502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4:6</a:t>
            </a:r>
          </a:p>
        </p:txBody>
      </p:sp>
      <p:pic>
        <p:nvPicPr>
          <p:cNvPr id="4" name="Picture 3">
            <a:extLst>
              <a:ext uri="{FF2B5EF4-FFF2-40B4-BE49-F238E27FC236}">
                <a16:creationId xmlns:a16="http://schemas.microsoft.com/office/drawing/2014/main" id="{A3899406-47E4-4A0F-BF1E-F057484CB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3461" y="1556792"/>
            <a:ext cx="6825078" cy="1471424"/>
          </a:xfrm>
          <a:prstGeom prst="rect">
            <a:avLst/>
          </a:prstGeom>
        </p:spPr>
      </p:pic>
      <p:sp>
        <p:nvSpPr>
          <p:cNvPr id="5" name="Rectangle: Rounded Corners 4">
            <a:extLst>
              <a:ext uri="{FF2B5EF4-FFF2-40B4-BE49-F238E27FC236}">
                <a16:creationId xmlns:a16="http://schemas.microsoft.com/office/drawing/2014/main" id="{10C70C5F-AECB-4F98-B037-3ECCF8623BB6}"/>
              </a:ext>
            </a:extLst>
          </p:cNvPr>
          <p:cNvSpPr>
            <a:spLocks noChangeArrowheads="1"/>
          </p:cNvSpPr>
          <p:nvPr/>
        </p:nvSpPr>
        <p:spPr bwMode="auto">
          <a:xfrm>
            <a:off x="4913050" y="1622176"/>
            <a:ext cx="720080" cy="158417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6" name="Rectangle: Rounded Corners 5">
            <a:extLst>
              <a:ext uri="{FF2B5EF4-FFF2-40B4-BE49-F238E27FC236}">
                <a16:creationId xmlns:a16="http://schemas.microsoft.com/office/drawing/2014/main" id="{940081E6-C55C-44ED-B11F-07FC08BA92E3}"/>
              </a:ext>
            </a:extLst>
          </p:cNvPr>
          <p:cNvSpPr>
            <a:spLocks noChangeArrowheads="1"/>
          </p:cNvSpPr>
          <p:nvPr/>
        </p:nvSpPr>
        <p:spPr bwMode="auto">
          <a:xfrm>
            <a:off x="5705138" y="1608252"/>
            <a:ext cx="720080" cy="158417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7" name="Rectangle: Rounded Corners 6">
            <a:extLst>
              <a:ext uri="{FF2B5EF4-FFF2-40B4-BE49-F238E27FC236}">
                <a16:creationId xmlns:a16="http://schemas.microsoft.com/office/drawing/2014/main" id="{ADDDF080-1B83-4E9C-BF1D-4B88167F61BD}"/>
              </a:ext>
            </a:extLst>
          </p:cNvPr>
          <p:cNvSpPr>
            <a:spLocks noChangeArrowheads="1"/>
          </p:cNvSpPr>
          <p:nvPr/>
        </p:nvSpPr>
        <p:spPr bwMode="auto">
          <a:xfrm>
            <a:off x="6497226" y="1608251"/>
            <a:ext cx="720080" cy="1584176"/>
          </a:xfrm>
          <a:prstGeom prst="roundRect">
            <a:avLst>
              <a:gd name="adj" fmla="val 10608"/>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4pPr>
            <a:lvl5pPr marL="2057400" indent="-22860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fontAlgn="base">
              <a:spcAft>
                <a:spcPct val="0"/>
              </a:spcAft>
            </a:pPr>
            <a:endParaRPr lang="en-US" altLang="en-US">
              <a:solidFill>
                <a:srgbClr val="000000"/>
              </a:solidFill>
            </a:endParaRPr>
          </a:p>
        </p:txBody>
      </p:sp>
      <p:sp>
        <p:nvSpPr>
          <p:cNvPr id="8" name="Rectangle 7">
            <a:extLst>
              <a:ext uri="{FF2B5EF4-FFF2-40B4-BE49-F238E27FC236}">
                <a16:creationId xmlns:a16="http://schemas.microsoft.com/office/drawing/2014/main" id="{6F4F9D99-7A1C-4654-A850-B595A42A55CF}"/>
              </a:ext>
            </a:extLst>
          </p:cNvPr>
          <p:cNvSpPr/>
          <p:nvPr/>
        </p:nvSpPr>
        <p:spPr>
          <a:xfrm>
            <a:off x="5387313" y="3493344"/>
            <a:ext cx="1417376" cy="461665"/>
          </a:xfrm>
          <a:prstGeom prst="rect">
            <a:avLst/>
          </a:prstGeom>
        </p:spPr>
        <p:txBody>
          <a:bodyPr wrap="none">
            <a:spAutoFit/>
          </a:bodyPr>
          <a:lstStyle/>
          <a:p>
            <a:pPr algn="ctr" eaLnBrk="0" fontAlgn="base" hangingPunct="0">
              <a:spcBef>
                <a:spcPct val="0"/>
              </a:spcBef>
              <a:spcAft>
                <a:spcPct val="0"/>
              </a:spcAft>
            </a:pP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2</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6</a:t>
            </a:r>
            <a:endParaRPr lang="en-GB" sz="2400" dirty="0">
              <a:solidFill>
                <a:srgbClr val="000000"/>
              </a:solidFill>
              <a:latin typeface="Myriad Pro" panose="020B0503030403020204" pitchFamily="34" charset="0"/>
            </a:endParaRPr>
          </a:p>
        </p:txBody>
      </p:sp>
      <p:sp>
        <p:nvSpPr>
          <p:cNvPr id="9" name="Rectangle 8">
            <a:extLst>
              <a:ext uri="{FF2B5EF4-FFF2-40B4-BE49-F238E27FC236}">
                <a16:creationId xmlns:a16="http://schemas.microsoft.com/office/drawing/2014/main" id="{2004ADDF-B9EA-47A6-917C-D4D48C13DB66}"/>
              </a:ext>
            </a:extLst>
          </p:cNvPr>
          <p:cNvSpPr/>
          <p:nvPr/>
        </p:nvSpPr>
        <p:spPr>
          <a:xfrm>
            <a:off x="5344834" y="3950711"/>
            <a:ext cx="1502334"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2</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6 </a:t>
            </a:r>
            <a:endParaRPr lang="en-GB" sz="2400" dirty="0">
              <a:solidFill>
                <a:srgbClr val="000000"/>
              </a:solidFill>
              <a:latin typeface="Myriad Pro" panose="020B0503030403020204" pitchFamily="34" charset="0"/>
            </a:endParaRPr>
          </a:p>
        </p:txBody>
      </p:sp>
      <p:sp>
        <p:nvSpPr>
          <p:cNvPr id="10" name="Rectangle 9">
            <a:extLst>
              <a:ext uri="{FF2B5EF4-FFF2-40B4-BE49-F238E27FC236}">
                <a16:creationId xmlns:a16="http://schemas.microsoft.com/office/drawing/2014/main" id="{4F2CFCB0-7AEB-4AFC-B9E1-266695B5C461}"/>
              </a:ext>
            </a:extLst>
          </p:cNvPr>
          <p:cNvSpPr/>
          <p:nvPr/>
        </p:nvSpPr>
        <p:spPr>
          <a:xfrm>
            <a:off x="5308765" y="4356214"/>
            <a:ext cx="1574470" cy="523220"/>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6 </a:t>
            </a:r>
            <a:r>
              <a:rPr lang="en-GB" sz="2800" dirty="0">
                <a:solidFill>
                  <a:srgbClr val="000000"/>
                </a:solidFill>
                <a:latin typeface="Myriad Pro" panose="020B0503030403020204" pitchFamily="34" charset="0"/>
              </a:rPr>
              <a:t>÷</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r>
              <a:rPr lang="en-GB" sz="2400" dirty="0">
                <a:solidFill>
                  <a:srgbClr val="00628C"/>
                </a:solidFill>
                <a:latin typeface="Myriad Pro" panose="020B0503030403020204" pitchFamily="34" charset="0"/>
                <a:ea typeface="Times New Roman" panose="02020603050405020304" pitchFamily="18" charset="0"/>
                <a:cs typeface="Times New Roman" panose="02020603050405020304" pitchFamily="18" charset="0"/>
              </a:rPr>
              <a:t>2</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 </a:t>
            </a:r>
            <a:r>
              <a:rPr lang="en-GB" sz="2400" b="1" dirty="0">
                <a:solidFill>
                  <a:srgbClr val="FF0000"/>
                </a:solidFill>
                <a:latin typeface="Myriad Pro" panose="020B0503030403020204" pitchFamily="34" charset="0"/>
                <a:ea typeface="Times New Roman" panose="02020603050405020304" pitchFamily="18" charset="0"/>
                <a:cs typeface="Times New Roman" panose="02020603050405020304" pitchFamily="18" charset="0"/>
              </a:rPr>
              <a:t>3</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94497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2147974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 division equation with 2 as a divisor is related to halving</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362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6235824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4:7-4:9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47-50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661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940395999"/>
              </p:ext>
            </p:extLst>
          </p:nvPr>
        </p:nvGraphicFramePr>
        <p:xfrm>
          <a:off x="594008" y="1535029"/>
          <a:ext cx="10712127" cy="270649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how times table facts can help to find the quotient (10 times table)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how times table facts can help to find the quotient (5 times table)</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 how times table facts can help to find the quotient (2 times table)</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explain how a division equation with 2 as a divisor is related to halving</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each part of a division equation and know how they can be interchanged</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647360" y="544373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007360" y="5392899"/>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60468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239A92-0B68-41C4-875B-287A2CC684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2435688" y="2852937"/>
            <a:ext cx="3170311" cy="1389623"/>
          </a:xfrm>
          <a:prstGeom prst="rect">
            <a:avLst/>
          </a:prstGeom>
        </p:spPr>
      </p:pic>
      <p:pic>
        <p:nvPicPr>
          <p:cNvPr id="18" name="Picture 17">
            <a:extLst>
              <a:ext uri="{FF2B5EF4-FFF2-40B4-BE49-F238E27FC236}">
                <a16:creationId xmlns:a16="http://schemas.microsoft.com/office/drawing/2014/main" id="{37FAD59C-1B98-4AB2-82FC-4DDA1121FE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79776" y="2852936"/>
            <a:ext cx="1690966" cy="1379980"/>
          </a:xfrm>
          <a:prstGeom prst="rect">
            <a:avLst/>
          </a:prstGeom>
        </p:spPr>
      </p:pic>
      <p:sp>
        <p:nvSpPr>
          <p:cNvPr id="2" name="Text Placeholder 1">
            <a:extLst>
              <a:ext uri="{FF2B5EF4-FFF2-40B4-BE49-F238E27FC236}">
                <a16:creationId xmlns:a16="http://schemas.microsoft.com/office/drawing/2014/main" id="{E608C01D-0F52-4316-BCB2-D2CE09421D1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pic>
        <p:nvPicPr>
          <p:cNvPr id="4" name="Picture 3">
            <a:extLst>
              <a:ext uri="{FF2B5EF4-FFF2-40B4-BE49-F238E27FC236}">
                <a16:creationId xmlns:a16="http://schemas.microsoft.com/office/drawing/2014/main" id="{B99A0624-53F2-4AC3-99F4-22CCED9163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a:stretch/>
        </p:blipFill>
        <p:spPr>
          <a:xfrm>
            <a:off x="2495018" y="2093769"/>
            <a:ext cx="3741475" cy="2735020"/>
          </a:xfrm>
          <a:prstGeom prst="rect">
            <a:avLst/>
          </a:prstGeom>
        </p:spPr>
      </p:pic>
      <p:sp>
        <p:nvSpPr>
          <p:cNvPr id="7" name="Rectangle 6">
            <a:extLst>
              <a:ext uri="{FF2B5EF4-FFF2-40B4-BE49-F238E27FC236}">
                <a16:creationId xmlns:a16="http://schemas.microsoft.com/office/drawing/2014/main" id="{145E20F4-3480-4009-92E1-DAB4EBAC8E49}"/>
              </a:ext>
            </a:extLst>
          </p:cNvPr>
          <p:cNvSpPr/>
          <p:nvPr/>
        </p:nvSpPr>
        <p:spPr>
          <a:xfrm>
            <a:off x="1646320" y="835201"/>
            <a:ext cx="8899360"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children, equal number on each side. How many on each side?</a:t>
            </a:r>
            <a:endParaRPr lang="en-GB" sz="2400" dirty="0">
              <a:solidFill>
                <a:srgbClr val="000000"/>
              </a:solidFill>
              <a:latin typeface="Myriad Pro" panose="020B0503030403020204" pitchFamily="34" charset="0"/>
            </a:endParaRPr>
          </a:p>
        </p:txBody>
      </p:sp>
      <p:sp>
        <p:nvSpPr>
          <p:cNvPr id="8" name="Rectangle 7">
            <a:extLst>
              <a:ext uri="{FF2B5EF4-FFF2-40B4-BE49-F238E27FC236}">
                <a16:creationId xmlns:a16="http://schemas.microsoft.com/office/drawing/2014/main" id="{1208230A-A7BE-4F32-AC31-3FC9D60D7D18}"/>
              </a:ext>
            </a:extLst>
          </p:cNvPr>
          <p:cNvSpPr/>
          <p:nvPr/>
        </p:nvSpPr>
        <p:spPr>
          <a:xfrm>
            <a:off x="5536809" y="1537628"/>
            <a:ext cx="933269" cy="523220"/>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6 </a:t>
            </a:r>
            <a:r>
              <a:rPr lang="en-GB" sz="2800" dirty="0">
                <a:solidFill>
                  <a:srgbClr val="000000"/>
                </a:solidFill>
                <a:latin typeface="Myriad Pro" panose="020B0503030403020204" pitchFamily="34" charset="0"/>
              </a:rPr>
              <a:t>÷</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2</a:t>
            </a:r>
            <a:endParaRPr lang="en-GB" sz="2400" dirty="0">
              <a:solidFill>
                <a:srgbClr val="000000"/>
              </a:solidFill>
              <a:latin typeface="Myriad Pro" panose="020B0503030403020204" pitchFamily="34" charset="0"/>
            </a:endParaRPr>
          </a:p>
        </p:txBody>
      </p:sp>
      <p:pic>
        <p:nvPicPr>
          <p:cNvPr id="11" name="Picture 10">
            <a:extLst>
              <a:ext uri="{FF2B5EF4-FFF2-40B4-BE49-F238E27FC236}">
                <a16:creationId xmlns:a16="http://schemas.microsoft.com/office/drawing/2014/main" id="{7F71DB9C-2F2B-4AE9-B128-25816F18C2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1112" y="2397319"/>
            <a:ext cx="532040" cy="1072394"/>
          </a:xfrm>
          <a:prstGeom prst="rect">
            <a:avLst/>
          </a:prstGeom>
        </p:spPr>
      </p:pic>
      <p:pic>
        <p:nvPicPr>
          <p:cNvPr id="12" name="Picture 11">
            <a:extLst>
              <a:ext uri="{FF2B5EF4-FFF2-40B4-BE49-F238E27FC236}">
                <a16:creationId xmlns:a16="http://schemas.microsoft.com/office/drawing/2014/main" id="{133CF340-6868-4515-9064-19999C595E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5599" y="2561239"/>
            <a:ext cx="532040" cy="1072394"/>
          </a:xfrm>
          <a:prstGeom prst="rect">
            <a:avLst/>
          </a:prstGeom>
        </p:spPr>
      </p:pic>
      <p:pic>
        <p:nvPicPr>
          <p:cNvPr id="13" name="Picture 12">
            <a:extLst>
              <a:ext uri="{FF2B5EF4-FFF2-40B4-BE49-F238E27FC236}">
                <a16:creationId xmlns:a16="http://schemas.microsoft.com/office/drawing/2014/main" id="{1778343B-B90A-45DF-8B03-EE8CC0DA29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0353" y="2473393"/>
            <a:ext cx="532040" cy="1072394"/>
          </a:xfrm>
          <a:prstGeom prst="rect">
            <a:avLst/>
          </a:prstGeom>
        </p:spPr>
      </p:pic>
      <p:pic>
        <p:nvPicPr>
          <p:cNvPr id="14" name="Picture 13">
            <a:extLst>
              <a:ext uri="{FF2B5EF4-FFF2-40B4-BE49-F238E27FC236}">
                <a16:creationId xmlns:a16="http://schemas.microsoft.com/office/drawing/2014/main" id="{A9A319B9-28EE-48F0-BE8D-10F8120AB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1112" y="3726735"/>
            <a:ext cx="532040" cy="1072394"/>
          </a:xfrm>
          <a:prstGeom prst="rect">
            <a:avLst/>
          </a:prstGeom>
        </p:spPr>
      </p:pic>
      <p:pic>
        <p:nvPicPr>
          <p:cNvPr id="15" name="Picture 14">
            <a:extLst>
              <a:ext uri="{FF2B5EF4-FFF2-40B4-BE49-F238E27FC236}">
                <a16:creationId xmlns:a16="http://schemas.microsoft.com/office/drawing/2014/main" id="{BB2E7631-5C10-41A9-8A02-94DB9FB2A0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277" y="3868774"/>
            <a:ext cx="532040" cy="1072394"/>
          </a:xfrm>
          <a:prstGeom prst="rect">
            <a:avLst/>
          </a:prstGeom>
        </p:spPr>
      </p:pic>
      <p:pic>
        <p:nvPicPr>
          <p:cNvPr id="16" name="Picture 15">
            <a:extLst>
              <a:ext uri="{FF2B5EF4-FFF2-40B4-BE49-F238E27FC236}">
                <a16:creationId xmlns:a16="http://schemas.microsoft.com/office/drawing/2014/main" id="{4E6D4F9F-3BD6-4EFE-9E49-A093FF0A9C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4299" y="3643159"/>
            <a:ext cx="532040" cy="1072394"/>
          </a:xfrm>
          <a:prstGeom prst="rect">
            <a:avLst/>
          </a:prstGeom>
        </p:spPr>
      </p:pic>
      <p:sp>
        <p:nvSpPr>
          <p:cNvPr id="19" name="Rectangle 18">
            <a:extLst>
              <a:ext uri="{FF2B5EF4-FFF2-40B4-BE49-F238E27FC236}">
                <a16:creationId xmlns:a16="http://schemas.microsoft.com/office/drawing/2014/main" id="{0960A424-B826-4F9B-8B50-E529F7188FC6}"/>
              </a:ext>
            </a:extLst>
          </p:cNvPr>
          <p:cNvSpPr/>
          <p:nvPr/>
        </p:nvSpPr>
        <p:spPr>
          <a:xfrm>
            <a:off x="6333708" y="1575843"/>
            <a:ext cx="73129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3 </a:t>
            </a:r>
            <a:endParaRPr lang="en-GB" sz="2400" dirty="0">
              <a:solidFill>
                <a:srgbClr val="000000"/>
              </a:solidFill>
              <a:latin typeface="Arial" panose="020B0604020202020204" pitchFamily="34" charset="0"/>
            </a:endParaRPr>
          </a:p>
        </p:txBody>
      </p:sp>
      <p:sp>
        <p:nvSpPr>
          <p:cNvPr id="20" name="Rectangle 19">
            <a:extLst>
              <a:ext uri="{FF2B5EF4-FFF2-40B4-BE49-F238E27FC236}">
                <a16:creationId xmlns:a16="http://schemas.microsoft.com/office/drawing/2014/main" id="{A4E3759C-BDD0-4924-8042-4CCC346DFDE5}"/>
              </a:ext>
            </a:extLst>
          </p:cNvPr>
          <p:cNvSpPr/>
          <p:nvPr/>
        </p:nvSpPr>
        <p:spPr>
          <a:xfrm>
            <a:off x="3722677" y="5116453"/>
            <a:ext cx="4747710"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6 </a:t>
            </a:r>
            <a:r>
              <a:rPr lang="en-GB" sz="2400" dirty="0">
                <a:solidFill>
                  <a:srgbClr val="000000"/>
                </a:solidFill>
                <a:latin typeface="Myriad Pro" panose="020B0503030403020204" pitchFamily="34" charset="0"/>
              </a:rPr>
              <a:t>divided between 2 is equal to 3.</a:t>
            </a:r>
          </a:p>
        </p:txBody>
      </p:sp>
      <p:sp>
        <p:nvSpPr>
          <p:cNvPr id="21" name="Rectangle 20">
            <a:extLst>
              <a:ext uri="{FF2B5EF4-FFF2-40B4-BE49-F238E27FC236}">
                <a16:creationId xmlns:a16="http://schemas.microsoft.com/office/drawing/2014/main" id="{D54B99B3-2A0B-4E19-8C4F-EC1C18FF2219}"/>
              </a:ext>
            </a:extLst>
          </p:cNvPr>
          <p:cNvSpPr/>
          <p:nvPr/>
        </p:nvSpPr>
        <p:spPr>
          <a:xfrm>
            <a:off x="5120621" y="5703640"/>
            <a:ext cx="1948803"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Half of 6 is 3.</a:t>
            </a:r>
          </a:p>
        </p:txBody>
      </p:sp>
    </p:spTree>
    <p:extLst>
      <p:ext uri="{BB962C8B-B14F-4D97-AF65-F5344CB8AC3E}">
        <p14:creationId xmlns:p14="http://schemas.microsoft.com/office/powerpoint/2010/main" val="422804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25767E-16 2.96296E-6 L -0.38737 0.08565 " pathEditMode="relative" rAng="0" ptsTypes="AA">
                                      <p:cBhvr>
                                        <p:cTn id="11" dur="2000" fill="hold"/>
                                        <p:tgtEl>
                                          <p:spTgt spid="11"/>
                                        </p:tgtEl>
                                        <p:attrNameLst>
                                          <p:attrName>ppt_x</p:attrName>
                                          <p:attrName>ppt_y</p:attrName>
                                        </p:attrNameLst>
                                      </p:cBhvr>
                                      <p:rCtr x="-19167" y="3819"/>
                                    </p:animMotion>
                                  </p:childTnLst>
                                </p:cTn>
                              </p:par>
                              <p:par>
                                <p:cTn id="12" presetID="42" presetClass="path" presetSubtype="0" accel="50000" decel="50000" fill="hold" nodeType="withEffect">
                                  <p:stCondLst>
                                    <p:cond delay="0"/>
                                  </p:stCondLst>
                                  <p:childTnLst>
                                    <p:animMotion origin="layout" path="M 2.5E-6 2.59259E-6 L -0.42513 0.0544 " pathEditMode="relative" rAng="0" ptsTypes="AA">
                                      <p:cBhvr>
                                        <p:cTn id="13" dur="2000" fill="hold"/>
                                        <p:tgtEl>
                                          <p:spTgt spid="12"/>
                                        </p:tgtEl>
                                        <p:attrNameLst>
                                          <p:attrName>ppt_x</p:attrName>
                                          <p:attrName>ppt_y</p:attrName>
                                        </p:attrNameLst>
                                      </p:cBhvr>
                                      <p:rCtr x="-21263" y="3356"/>
                                    </p:animMotion>
                                  </p:childTnLst>
                                </p:cTn>
                              </p:par>
                              <p:par>
                                <p:cTn id="14" presetID="42" presetClass="path" presetSubtype="0" accel="50000" decel="50000" fill="hold" nodeType="withEffect">
                                  <p:stCondLst>
                                    <p:cond delay="0"/>
                                  </p:stCondLst>
                                  <p:childTnLst>
                                    <p:animMotion origin="layout" path="M 4.79167E-6 3.7037E-7 L -0.46901 0.06667 " pathEditMode="relative" rAng="0" ptsTypes="AA">
                                      <p:cBhvr>
                                        <p:cTn id="15" dur="2000" fill="hold"/>
                                        <p:tgtEl>
                                          <p:spTgt spid="13"/>
                                        </p:tgtEl>
                                        <p:attrNameLst>
                                          <p:attrName>ppt_x</p:attrName>
                                          <p:attrName>ppt_y</p:attrName>
                                        </p:attrNameLst>
                                      </p:cBhvr>
                                      <p:rCtr x="-22878" y="3472"/>
                                    </p:animMotion>
                                  </p:childTnLst>
                                </p:cTn>
                              </p:par>
                            </p:childTnLst>
                          </p:cTn>
                        </p:par>
                        <p:par>
                          <p:cTn id="16" fill="hold">
                            <p:stCondLst>
                              <p:cond delay="2000"/>
                            </p:stCondLst>
                            <p:childTnLst>
                              <p:par>
                                <p:cTn id="17" presetID="10" presetClass="exit" presetSubtype="0" fill="hold" nodeType="after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500"/>
                            </p:stCondLst>
                            <p:childTnLst>
                              <p:par>
                                <p:cTn id="30" presetID="10" presetClass="exit" presetSubtype="0" fill="hold" nodeType="after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375E-6 -7.40741E-7 L -0.23177 -0.11574 " pathEditMode="relative" rAng="0" ptsTypes="AA">
                                      <p:cBhvr>
                                        <p:cTn id="36" dur="2000" fill="hold"/>
                                        <p:tgtEl>
                                          <p:spTgt spid="14"/>
                                        </p:tgtEl>
                                        <p:attrNameLst>
                                          <p:attrName>ppt_x</p:attrName>
                                          <p:attrName>ppt_y</p:attrName>
                                        </p:attrNameLst>
                                      </p:cBhvr>
                                      <p:rCtr x="-11875" y="-5810"/>
                                    </p:animMotion>
                                  </p:childTnLst>
                                </p:cTn>
                              </p:par>
                              <p:par>
                                <p:cTn id="37" presetID="42" presetClass="path" presetSubtype="0" accel="50000" decel="50000" fill="hold" nodeType="withEffect">
                                  <p:stCondLst>
                                    <p:cond delay="0"/>
                                  </p:stCondLst>
                                  <p:childTnLst>
                                    <p:animMotion origin="layout" path="M -2.29167E-6 -2.22222E-6 L -0.27097 -0.13819 " pathEditMode="relative" rAng="0" ptsTypes="AA">
                                      <p:cBhvr>
                                        <p:cTn id="38" dur="2000" fill="hold"/>
                                        <p:tgtEl>
                                          <p:spTgt spid="15"/>
                                        </p:tgtEl>
                                        <p:attrNameLst>
                                          <p:attrName>ppt_x</p:attrName>
                                          <p:attrName>ppt_y</p:attrName>
                                        </p:attrNameLst>
                                      </p:cBhvr>
                                      <p:rCtr x="-13776" y="-6528"/>
                                    </p:animMotion>
                                  </p:childTnLst>
                                </p:cTn>
                              </p:par>
                              <p:par>
                                <p:cTn id="39" presetID="42" presetClass="path" presetSubtype="0" accel="50000" decel="50000" fill="hold" nodeType="withEffect">
                                  <p:stCondLst>
                                    <p:cond delay="0"/>
                                  </p:stCondLst>
                                  <p:childTnLst>
                                    <p:animMotion origin="layout" path="M 2.91667E-6 3.33333E-6 L -0.31497 -0.10532 " pathEditMode="relative" rAng="0" ptsTypes="AA">
                                      <p:cBhvr>
                                        <p:cTn id="40" dur="2000" fill="hold"/>
                                        <p:tgtEl>
                                          <p:spTgt spid="16"/>
                                        </p:tgtEl>
                                        <p:attrNameLst>
                                          <p:attrName>ppt_x</p:attrName>
                                          <p:attrName>ppt_y</p:attrName>
                                        </p:attrNameLst>
                                      </p:cBhvr>
                                      <p:rCtr x="-15352" y="-5648"/>
                                    </p:animMotion>
                                  </p:childTnLst>
                                </p:cTn>
                              </p:par>
                            </p:childTnLst>
                          </p:cTn>
                        </p:par>
                        <p:par>
                          <p:cTn id="41" fill="hold">
                            <p:stCondLst>
                              <p:cond delay="2000"/>
                            </p:stCondLst>
                            <p:childTnLst>
                              <p:par>
                                <p:cTn id="42" presetID="10" presetClass="exit" presetSubtype="0" fill="hold" nodeType="after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6DAB5B-B58A-418C-BC1D-30A52286DA8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pic>
        <p:nvPicPr>
          <p:cNvPr id="4" name="Picture 3">
            <a:extLst>
              <a:ext uri="{FF2B5EF4-FFF2-40B4-BE49-F238E27FC236}">
                <a16:creationId xmlns:a16="http://schemas.microsoft.com/office/drawing/2014/main" id="{AFDE6FE5-8E86-4474-B464-B444879EB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649" y="1172628"/>
            <a:ext cx="6722702" cy="5207842"/>
          </a:xfrm>
          <a:prstGeom prst="rect">
            <a:avLst/>
          </a:prstGeom>
        </p:spPr>
      </p:pic>
      <p:sp>
        <p:nvSpPr>
          <p:cNvPr id="5" name="TextBox 4">
            <a:extLst>
              <a:ext uri="{FF2B5EF4-FFF2-40B4-BE49-F238E27FC236}">
                <a16:creationId xmlns:a16="http://schemas.microsoft.com/office/drawing/2014/main" id="{24826B56-349D-4682-9E2A-17068422568B}"/>
              </a:ext>
            </a:extLst>
          </p:cNvPr>
          <p:cNvSpPr txBox="1"/>
          <p:nvPr/>
        </p:nvSpPr>
        <p:spPr bwMode="auto">
          <a:xfrm>
            <a:off x="4689847" y="692697"/>
            <a:ext cx="300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What do you notice?</a:t>
            </a:r>
          </a:p>
        </p:txBody>
      </p:sp>
      <p:pic>
        <p:nvPicPr>
          <p:cNvPr id="9" name="Picture 8">
            <a:extLst>
              <a:ext uri="{FF2B5EF4-FFF2-40B4-BE49-F238E27FC236}">
                <a16:creationId xmlns:a16="http://schemas.microsoft.com/office/drawing/2014/main" id="{A7463B1A-1680-4126-B145-79F71D478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179" y="2451488"/>
            <a:ext cx="748182" cy="756494"/>
          </a:xfrm>
          <a:prstGeom prst="rect">
            <a:avLst/>
          </a:prstGeom>
        </p:spPr>
      </p:pic>
      <p:pic>
        <p:nvPicPr>
          <p:cNvPr id="11" name="Picture 10">
            <a:extLst>
              <a:ext uri="{FF2B5EF4-FFF2-40B4-BE49-F238E27FC236}">
                <a16:creationId xmlns:a16="http://schemas.microsoft.com/office/drawing/2014/main" id="{89248B19-9E95-40B6-9073-1216EA1206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477" y="2949327"/>
            <a:ext cx="4040180" cy="274334"/>
          </a:xfrm>
          <a:prstGeom prst="rect">
            <a:avLst/>
          </a:prstGeom>
        </p:spPr>
      </p:pic>
      <p:pic>
        <p:nvPicPr>
          <p:cNvPr id="12" name="Picture 11">
            <a:extLst>
              <a:ext uri="{FF2B5EF4-FFF2-40B4-BE49-F238E27FC236}">
                <a16:creationId xmlns:a16="http://schemas.microsoft.com/office/drawing/2014/main" id="{5F265C87-3F45-4DB2-AD31-E77B3A816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124" y="2451488"/>
            <a:ext cx="748182" cy="756494"/>
          </a:xfrm>
          <a:prstGeom prst="rect">
            <a:avLst/>
          </a:prstGeom>
        </p:spPr>
      </p:pic>
      <p:pic>
        <p:nvPicPr>
          <p:cNvPr id="14" name="Picture 13">
            <a:extLst>
              <a:ext uri="{FF2B5EF4-FFF2-40B4-BE49-F238E27FC236}">
                <a16:creationId xmlns:a16="http://schemas.microsoft.com/office/drawing/2014/main" id="{78313D62-898A-4EB5-B2EB-197EE3153E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0763" y="3289399"/>
            <a:ext cx="490474" cy="340838"/>
          </a:xfrm>
          <a:prstGeom prst="rect">
            <a:avLst/>
          </a:prstGeom>
        </p:spPr>
      </p:pic>
      <p:pic>
        <p:nvPicPr>
          <p:cNvPr id="15" name="Picture 14">
            <a:extLst>
              <a:ext uri="{FF2B5EF4-FFF2-40B4-BE49-F238E27FC236}">
                <a16:creationId xmlns:a16="http://schemas.microsoft.com/office/drawing/2014/main" id="{532EC9B0-0EED-4CCF-BCFD-59BF4F40B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088" y="3796310"/>
            <a:ext cx="748182" cy="756494"/>
          </a:xfrm>
          <a:prstGeom prst="rect">
            <a:avLst/>
          </a:prstGeom>
        </p:spPr>
      </p:pic>
      <p:pic>
        <p:nvPicPr>
          <p:cNvPr id="16" name="Picture 15">
            <a:extLst>
              <a:ext uri="{FF2B5EF4-FFF2-40B4-BE49-F238E27FC236}">
                <a16:creationId xmlns:a16="http://schemas.microsoft.com/office/drawing/2014/main" id="{0F011F21-A756-4A4F-8DC4-90CE128DD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386" y="4294149"/>
            <a:ext cx="4040180" cy="274334"/>
          </a:xfrm>
          <a:prstGeom prst="rect">
            <a:avLst/>
          </a:prstGeom>
        </p:spPr>
      </p:pic>
      <p:pic>
        <p:nvPicPr>
          <p:cNvPr id="17" name="Picture 16">
            <a:extLst>
              <a:ext uri="{FF2B5EF4-FFF2-40B4-BE49-F238E27FC236}">
                <a16:creationId xmlns:a16="http://schemas.microsoft.com/office/drawing/2014/main" id="{F9688C5A-8339-46A0-A0E3-776CA467C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033" y="3796310"/>
            <a:ext cx="748182" cy="756494"/>
          </a:xfrm>
          <a:prstGeom prst="rect">
            <a:avLst/>
          </a:prstGeom>
        </p:spPr>
      </p:pic>
      <p:pic>
        <p:nvPicPr>
          <p:cNvPr id="18" name="Picture 17">
            <a:extLst>
              <a:ext uri="{FF2B5EF4-FFF2-40B4-BE49-F238E27FC236}">
                <a16:creationId xmlns:a16="http://schemas.microsoft.com/office/drawing/2014/main" id="{E8FBB646-4AE3-463F-9944-8B86E3A032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9672" y="4634221"/>
            <a:ext cx="490474" cy="340838"/>
          </a:xfrm>
          <a:prstGeom prst="rect">
            <a:avLst/>
          </a:prstGeom>
        </p:spPr>
      </p:pic>
      <p:pic>
        <p:nvPicPr>
          <p:cNvPr id="19" name="Picture 18">
            <a:extLst>
              <a:ext uri="{FF2B5EF4-FFF2-40B4-BE49-F238E27FC236}">
                <a16:creationId xmlns:a16="http://schemas.microsoft.com/office/drawing/2014/main" id="{0F5E874D-1D98-4EC8-A3C0-E370F2AE3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088" y="5104860"/>
            <a:ext cx="748182" cy="756494"/>
          </a:xfrm>
          <a:prstGeom prst="rect">
            <a:avLst/>
          </a:prstGeom>
        </p:spPr>
      </p:pic>
      <p:pic>
        <p:nvPicPr>
          <p:cNvPr id="20" name="Picture 19">
            <a:extLst>
              <a:ext uri="{FF2B5EF4-FFF2-40B4-BE49-F238E27FC236}">
                <a16:creationId xmlns:a16="http://schemas.microsoft.com/office/drawing/2014/main" id="{C7C501D7-9BDA-49E5-93FD-B2FEB84E8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386" y="5602699"/>
            <a:ext cx="4040180" cy="274334"/>
          </a:xfrm>
          <a:prstGeom prst="rect">
            <a:avLst/>
          </a:prstGeom>
        </p:spPr>
      </p:pic>
      <p:pic>
        <p:nvPicPr>
          <p:cNvPr id="21" name="Picture 20">
            <a:extLst>
              <a:ext uri="{FF2B5EF4-FFF2-40B4-BE49-F238E27FC236}">
                <a16:creationId xmlns:a16="http://schemas.microsoft.com/office/drawing/2014/main" id="{2028C934-89D2-4072-BD88-8F4BF453D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033" y="5104860"/>
            <a:ext cx="748182" cy="756494"/>
          </a:xfrm>
          <a:prstGeom prst="rect">
            <a:avLst/>
          </a:prstGeom>
        </p:spPr>
      </p:pic>
      <p:pic>
        <p:nvPicPr>
          <p:cNvPr id="22" name="Picture 21">
            <a:extLst>
              <a:ext uri="{FF2B5EF4-FFF2-40B4-BE49-F238E27FC236}">
                <a16:creationId xmlns:a16="http://schemas.microsoft.com/office/drawing/2014/main" id="{69A5EF98-CB40-4243-BA70-1ADD2A8B1B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9672" y="5942771"/>
            <a:ext cx="490474" cy="340838"/>
          </a:xfrm>
          <a:prstGeom prst="rect">
            <a:avLst/>
          </a:prstGeom>
        </p:spPr>
      </p:pic>
    </p:spTree>
    <p:extLst>
      <p:ext uri="{BB962C8B-B14F-4D97-AF65-F5344CB8AC3E}">
        <p14:creationId xmlns:p14="http://schemas.microsoft.com/office/powerpoint/2010/main" val="21831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B8B317-CA40-49B0-B101-822855AC212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sp>
        <p:nvSpPr>
          <p:cNvPr id="3" name="Rectangle 2">
            <a:extLst>
              <a:ext uri="{FF2B5EF4-FFF2-40B4-BE49-F238E27FC236}">
                <a16:creationId xmlns:a16="http://schemas.microsoft.com/office/drawing/2014/main" id="{5C2CACF0-F501-460B-BC26-FEF4BB65EFC2}"/>
              </a:ext>
            </a:extLst>
          </p:cNvPr>
          <p:cNvSpPr/>
          <p:nvPr/>
        </p:nvSpPr>
        <p:spPr>
          <a:xfrm>
            <a:off x="4273385" y="835201"/>
            <a:ext cx="3645230"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shoes, how many pairs?</a:t>
            </a:r>
            <a:endParaRPr lang="en-GB" sz="2400" dirty="0">
              <a:solidFill>
                <a:srgbClr val="000000"/>
              </a:solidFill>
              <a:latin typeface="Myriad Pro" panose="020B0503030403020204" pitchFamily="34" charset="0"/>
            </a:endParaRPr>
          </a:p>
        </p:txBody>
      </p:sp>
      <p:pic>
        <p:nvPicPr>
          <p:cNvPr id="7" name="Picture 6">
            <a:extLst>
              <a:ext uri="{FF2B5EF4-FFF2-40B4-BE49-F238E27FC236}">
                <a16:creationId xmlns:a16="http://schemas.microsoft.com/office/drawing/2014/main" id="{7017FC3F-DF24-4D46-B523-CC36B659C7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6260" y="4940464"/>
            <a:ext cx="1418922" cy="1296848"/>
          </a:xfrm>
          <a:prstGeom prst="rect">
            <a:avLst/>
          </a:prstGeom>
        </p:spPr>
      </p:pic>
      <p:sp>
        <p:nvSpPr>
          <p:cNvPr id="8" name="Rectangle 7">
            <a:extLst>
              <a:ext uri="{FF2B5EF4-FFF2-40B4-BE49-F238E27FC236}">
                <a16:creationId xmlns:a16="http://schemas.microsoft.com/office/drawing/2014/main" id="{43674ADE-C3EC-4616-8CDE-582B74DCB5A3}"/>
              </a:ext>
            </a:extLst>
          </p:cNvPr>
          <p:cNvSpPr/>
          <p:nvPr/>
        </p:nvSpPr>
        <p:spPr>
          <a:xfrm>
            <a:off x="3433460" y="2794581"/>
            <a:ext cx="551138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6 divided into groups of 2 is equal to 3.</a:t>
            </a:r>
            <a:endParaRPr lang="en-GB" sz="2400" dirty="0">
              <a:solidFill>
                <a:srgbClr val="000000"/>
              </a:solidFill>
              <a:latin typeface="Myriad Pro" panose="020B0503030403020204" pitchFamily="34" charset="0"/>
            </a:endParaRPr>
          </a:p>
        </p:txBody>
      </p:sp>
      <p:sp>
        <p:nvSpPr>
          <p:cNvPr id="9" name="Rectangle 8">
            <a:extLst>
              <a:ext uri="{FF2B5EF4-FFF2-40B4-BE49-F238E27FC236}">
                <a16:creationId xmlns:a16="http://schemas.microsoft.com/office/drawing/2014/main" id="{B8C8E832-D700-40D4-830A-1D00F84E707A}"/>
              </a:ext>
            </a:extLst>
          </p:cNvPr>
          <p:cNvSpPr/>
          <p:nvPr/>
        </p:nvSpPr>
        <p:spPr>
          <a:xfrm>
            <a:off x="5089041" y="3445551"/>
            <a:ext cx="1948803"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Half of 6 is 3.</a:t>
            </a:r>
            <a:endParaRPr lang="en-GB" sz="2400" dirty="0">
              <a:solidFill>
                <a:srgbClr val="000000"/>
              </a:solidFill>
              <a:latin typeface="Myriad Pro" panose="020B0503030403020204" pitchFamily="34" charset="0"/>
            </a:endParaRPr>
          </a:p>
        </p:txBody>
      </p:sp>
      <p:pic>
        <p:nvPicPr>
          <p:cNvPr id="10" name="Picture 9">
            <a:extLst>
              <a:ext uri="{FF2B5EF4-FFF2-40B4-BE49-F238E27FC236}">
                <a16:creationId xmlns:a16="http://schemas.microsoft.com/office/drawing/2014/main" id="{FFC96BE7-957E-43D3-BFB3-748BDA198A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61703" y="4940464"/>
            <a:ext cx="1418921" cy="1296848"/>
          </a:xfrm>
          <a:prstGeom prst="rect">
            <a:avLst/>
          </a:prstGeom>
        </p:spPr>
      </p:pic>
      <p:pic>
        <p:nvPicPr>
          <p:cNvPr id="11" name="Picture 10">
            <a:extLst>
              <a:ext uri="{FF2B5EF4-FFF2-40B4-BE49-F238E27FC236}">
                <a16:creationId xmlns:a16="http://schemas.microsoft.com/office/drawing/2014/main" id="{D82710B3-766B-401D-B160-E76F46E6A0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77525" y="4940464"/>
            <a:ext cx="1584176" cy="1296848"/>
          </a:xfrm>
          <a:prstGeom prst="rect">
            <a:avLst/>
          </a:prstGeom>
        </p:spPr>
      </p:pic>
      <p:pic>
        <p:nvPicPr>
          <p:cNvPr id="18" name="Picture 17">
            <a:extLst>
              <a:ext uri="{FF2B5EF4-FFF2-40B4-BE49-F238E27FC236}">
                <a16:creationId xmlns:a16="http://schemas.microsoft.com/office/drawing/2014/main" id="{976B82DE-406A-494B-8107-EC01BCBF79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5182" y="2256443"/>
            <a:ext cx="961828" cy="1199584"/>
          </a:xfrm>
          <a:prstGeom prst="rect">
            <a:avLst/>
          </a:prstGeom>
        </p:spPr>
      </p:pic>
      <p:pic>
        <p:nvPicPr>
          <p:cNvPr id="20" name="Picture 19">
            <a:extLst>
              <a:ext uri="{FF2B5EF4-FFF2-40B4-BE49-F238E27FC236}">
                <a16:creationId xmlns:a16="http://schemas.microsoft.com/office/drawing/2014/main" id="{58B97E14-3D5A-4062-AD2C-328062DDB3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9154" y="2985408"/>
            <a:ext cx="653827" cy="1307654"/>
          </a:xfrm>
          <a:prstGeom prst="rect">
            <a:avLst/>
          </a:prstGeom>
        </p:spPr>
      </p:pic>
      <p:pic>
        <p:nvPicPr>
          <p:cNvPr id="22" name="Picture 21">
            <a:extLst>
              <a:ext uri="{FF2B5EF4-FFF2-40B4-BE49-F238E27FC236}">
                <a16:creationId xmlns:a16="http://schemas.microsoft.com/office/drawing/2014/main" id="{EF74D89B-D78B-4693-9661-A5F756A789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8334" y="3405684"/>
            <a:ext cx="1080707" cy="1134741"/>
          </a:xfrm>
          <a:prstGeom prst="rect">
            <a:avLst/>
          </a:prstGeom>
        </p:spPr>
      </p:pic>
      <p:pic>
        <p:nvPicPr>
          <p:cNvPr id="24" name="Picture 23">
            <a:extLst>
              <a:ext uri="{FF2B5EF4-FFF2-40B4-BE49-F238E27FC236}">
                <a16:creationId xmlns:a16="http://schemas.microsoft.com/office/drawing/2014/main" id="{1B0F61F7-C28E-4274-A387-A105C6DD4B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3193" y="1772816"/>
            <a:ext cx="1037478" cy="1177970"/>
          </a:xfrm>
          <a:prstGeom prst="rect">
            <a:avLst/>
          </a:prstGeom>
        </p:spPr>
      </p:pic>
      <p:pic>
        <p:nvPicPr>
          <p:cNvPr id="26" name="Picture 25">
            <a:extLst>
              <a:ext uri="{FF2B5EF4-FFF2-40B4-BE49-F238E27FC236}">
                <a16:creationId xmlns:a16="http://schemas.microsoft.com/office/drawing/2014/main" id="{CE06362A-33FA-41BA-9086-938C24E773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6770" y="1991040"/>
            <a:ext cx="951022" cy="1232006"/>
          </a:xfrm>
          <a:prstGeom prst="rect">
            <a:avLst/>
          </a:prstGeom>
        </p:spPr>
      </p:pic>
      <p:pic>
        <p:nvPicPr>
          <p:cNvPr id="28" name="Picture 27">
            <a:extLst>
              <a:ext uri="{FF2B5EF4-FFF2-40B4-BE49-F238E27FC236}">
                <a16:creationId xmlns:a16="http://schemas.microsoft.com/office/drawing/2014/main" id="{B0A73831-A7A8-4DCC-8D5C-A5363D507D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22237" y="3505168"/>
            <a:ext cx="1161759" cy="1032075"/>
          </a:xfrm>
          <a:prstGeom prst="rect">
            <a:avLst/>
          </a:prstGeom>
        </p:spPr>
      </p:pic>
      <p:sp>
        <p:nvSpPr>
          <p:cNvPr id="29" name="Rectangle 28">
            <a:extLst>
              <a:ext uri="{FF2B5EF4-FFF2-40B4-BE49-F238E27FC236}">
                <a16:creationId xmlns:a16="http://schemas.microsoft.com/office/drawing/2014/main" id="{93C81153-4A90-4CB9-98DB-6179A05CB5D5}"/>
              </a:ext>
            </a:extLst>
          </p:cNvPr>
          <p:cNvSpPr/>
          <p:nvPr/>
        </p:nvSpPr>
        <p:spPr>
          <a:xfrm>
            <a:off x="5282290" y="1348659"/>
            <a:ext cx="1479893" cy="523220"/>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6 </a:t>
            </a:r>
            <a:r>
              <a:rPr lang="en-GB" sz="2800" dirty="0">
                <a:solidFill>
                  <a:srgbClr val="000000"/>
                </a:solidFill>
                <a:latin typeface="Myriad Pro" panose="020B0503030403020204" pitchFamily="34" charset="0"/>
              </a:rPr>
              <a:t>÷</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2 = 3</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5944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25E-6 1.11111E-6 L 0.00365 0.42431 " pathEditMode="relative" rAng="0" ptsTypes="AA">
                                      <p:cBhvr>
                                        <p:cTn id="11" dur="2000" fill="hold"/>
                                        <p:tgtEl>
                                          <p:spTgt spid="26"/>
                                        </p:tgtEl>
                                        <p:attrNameLst>
                                          <p:attrName>ppt_x</p:attrName>
                                          <p:attrName>ppt_y</p:attrName>
                                        </p:attrNameLst>
                                      </p:cBhvr>
                                      <p:rCtr x="-52" y="21713"/>
                                    </p:animMotion>
                                  </p:childTnLst>
                                </p:cTn>
                              </p:par>
                              <p:par>
                                <p:cTn id="12" presetID="42" presetClass="path" presetSubtype="0" accel="50000" decel="50000" fill="hold" nodeType="withEffect">
                                  <p:stCondLst>
                                    <p:cond delay="0"/>
                                  </p:stCondLst>
                                  <p:childTnLst>
                                    <p:animMotion origin="layout" path="M 4.79167E-6 1.85185E-6 L -0.15456 0.20764 " pathEditMode="relative" rAng="0" ptsTypes="AA">
                                      <p:cBhvr>
                                        <p:cTn id="13" dur="2000" fill="hold"/>
                                        <p:tgtEl>
                                          <p:spTgt spid="28"/>
                                        </p:tgtEl>
                                        <p:attrNameLst>
                                          <p:attrName>ppt_x</p:attrName>
                                          <p:attrName>ppt_y</p:attrName>
                                        </p:attrNameLst>
                                      </p:cBhvr>
                                      <p:rCtr x="-7695" y="10093"/>
                                    </p:animMotion>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8"/>
                                        </p:tgtEl>
                                      </p:cBhvr>
                                    </p:animEffect>
                                    <p:set>
                                      <p:cBhvr>
                                        <p:cTn id="20" dur="1" fill="hold">
                                          <p:stCondLst>
                                            <p:cond delay="499"/>
                                          </p:stCondLst>
                                        </p:cTn>
                                        <p:tgtEl>
                                          <p:spTgt spid="2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08333E-6 -2.22222E-6 L -0.08659 0.46459 " pathEditMode="relative" rAng="0" ptsTypes="AA">
                                      <p:cBhvr>
                                        <p:cTn id="27" dur="2000" fill="hold"/>
                                        <p:tgtEl>
                                          <p:spTgt spid="24"/>
                                        </p:tgtEl>
                                        <p:attrNameLst>
                                          <p:attrName>ppt_x</p:attrName>
                                          <p:attrName>ppt_y</p:attrName>
                                        </p:attrNameLst>
                                      </p:cBhvr>
                                      <p:rCtr x="-4167" y="23704"/>
                                    </p:animMotion>
                                  </p:childTnLst>
                                </p:cTn>
                              </p:par>
                              <p:par>
                                <p:cTn id="28" presetID="42" presetClass="path" presetSubtype="0" accel="50000" decel="50000" fill="hold" nodeType="withEffect">
                                  <p:stCondLst>
                                    <p:cond delay="0"/>
                                  </p:stCondLst>
                                  <p:childTnLst>
                                    <p:animMotion origin="layout" path="M -2.08333E-6 2.59259E-6 L 0.11341 0.22639 " pathEditMode="relative" rAng="0" ptsTypes="AA">
                                      <p:cBhvr>
                                        <p:cTn id="29" dur="2000" fill="hold"/>
                                        <p:tgtEl>
                                          <p:spTgt spid="22"/>
                                        </p:tgtEl>
                                        <p:attrNameLst>
                                          <p:attrName>ppt_x</p:attrName>
                                          <p:attrName>ppt_y</p:attrName>
                                        </p:attrNameLst>
                                      </p:cBhvr>
                                      <p:rCtr x="5820" y="11157"/>
                                    </p:animMotion>
                                  </p:childTnLst>
                                </p:cTn>
                              </p:par>
                            </p:childTnLst>
                          </p:cTn>
                        </p:par>
                        <p:par>
                          <p:cTn id="30" fill="hold">
                            <p:stCondLst>
                              <p:cond delay="2000"/>
                            </p:stCondLst>
                            <p:childTnLst>
                              <p:par>
                                <p:cTn id="31" presetID="10" presetClass="exit" presetSubtype="0" fill="hold" nodeType="after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0234 4.44444E-6 L 0.00573 0.28449 " pathEditMode="relative" rAng="0" ptsTypes="AA">
                                      <p:cBhvr>
                                        <p:cTn id="43" dur="2000" fill="hold"/>
                                        <p:tgtEl>
                                          <p:spTgt spid="20"/>
                                        </p:tgtEl>
                                        <p:attrNameLst>
                                          <p:attrName>ppt_x</p:attrName>
                                          <p:attrName>ppt_y</p:attrName>
                                        </p:attrNameLst>
                                      </p:cBhvr>
                                      <p:rCtr x="169" y="14213"/>
                                    </p:animMotion>
                                  </p:childTnLst>
                                </p:cTn>
                              </p:par>
                              <p:par>
                                <p:cTn id="44" presetID="42" presetClass="path" presetSubtype="0" accel="50000" decel="50000" fill="hold" nodeType="withEffect">
                                  <p:stCondLst>
                                    <p:cond delay="0"/>
                                  </p:stCondLst>
                                  <p:childTnLst>
                                    <p:animMotion origin="layout" path="M 4.375E-6 -7.40741E-7 L 0.12865 0.4081 " pathEditMode="relative" rAng="0" ptsTypes="AA">
                                      <p:cBhvr>
                                        <p:cTn id="45" dur="2000" fill="hold"/>
                                        <p:tgtEl>
                                          <p:spTgt spid="18"/>
                                        </p:tgtEl>
                                        <p:attrNameLst>
                                          <p:attrName>ppt_x</p:attrName>
                                          <p:attrName>ppt_y</p:attrName>
                                        </p:attrNameLst>
                                      </p:cBhvr>
                                      <p:rCtr x="6302" y="20116"/>
                                    </p:animMotion>
                                  </p:childTnLst>
                                </p:cTn>
                              </p:par>
                            </p:childTnLst>
                          </p:cTn>
                        </p:par>
                        <p:par>
                          <p:cTn id="46" fill="hold">
                            <p:stCondLst>
                              <p:cond delay="2000"/>
                            </p:stCondLst>
                            <p:childTnLst>
                              <p:par>
                                <p:cTn id="47" presetID="10" presetClass="exit" presetSubtype="0" fill="hold" nodeType="after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4F9A8-AC9A-4855-84B2-C9FAC4C0DD2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pic>
        <p:nvPicPr>
          <p:cNvPr id="5" name="Picture 4">
            <a:extLst>
              <a:ext uri="{FF2B5EF4-FFF2-40B4-BE49-F238E27FC236}">
                <a16:creationId xmlns:a16="http://schemas.microsoft.com/office/drawing/2014/main" id="{12ECFA04-7116-46EE-AC6F-9E6F547DC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649" y="1172628"/>
            <a:ext cx="6722702" cy="5207842"/>
          </a:xfrm>
          <a:prstGeom prst="rect">
            <a:avLst/>
          </a:prstGeom>
        </p:spPr>
      </p:pic>
      <p:sp>
        <p:nvSpPr>
          <p:cNvPr id="6" name="TextBox 5">
            <a:extLst>
              <a:ext uri="{FF2B5EF4-FFF2-40B4-BE49-F238E27FC236}">
                <a16:creationId xmlns:a16="http://schemas.microsoft.com/office/drawing/2014/main" id="{89C96DA6-1174-482F-87E1-8799805D954C}"/>
              </a:ext>
            </a:extLst>
          </p:cNvPr>
          <p:cNvSpPr txBox="1"/>
          <p:nvPr/>
        </p:nvSpPr>
        <p:spPr bwMode="auto">
          <a:xfrm>
            <a:off x="4689847" y="692697"/>
            <a:ext cx="300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What do you notice?</a:t>
            </a:r>
          </a:p>
        </p:txBody>
      </p:sp>
      <p:pic>
        <p:nvPicPr>
          <p:cNvPr id="7" name="Picture 6">
            <a:extLst>
              <a:ext uri="{FF2B5EF4-FFF2-40B4-BE49-F238E27FC236}">
                <a16:creationId xmlns:a16="http://schemas.microsoft.com/office/drawing/2014/main" id="{E08AAB6E-0A36-493B-8261-B71A26F4B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179" y="2451488"/>
            <a:ext cx="748182" cy="756494"/>
          </a:xfrm>
          <a:prstGeom prst="rect">
            <a:avLst/>
          </a:prstGeom>
        </p:spPr>
      </p:pic>
      <p:pic>
        <p:nvPicPr>
          <p:cNvPr id="8" name="Picture 7">
            <a:extLst>
              <a:ext uri="{FF2B5EF4-FFF2-40B4-BE49-F238E27FC236}">
                <a16:creationId xmlns:a16="http://schemas.microsoft.com/office/drawing/2014/main" id="{804BB15C-9DCB-4499-A8CF-8C8376BBAB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477" y="2949327"/>
            <a:ext cx="4040180" cy="274334"/>
          </a:xfrm>
          <a:prstGeom prst="rect">
            <a:avLst/>
          </a:prstGeom>
        </p:spPr>
      </p:pic>
      <p:pic>
        <p:nvPicPr>
          <p:cNvPr id="9" name="Picture 8">
            <a:extLst>
              <a:ext uri="{FF2B5EF4-FFF2-40B4-BE49-F238E27FC236}">
                <a16:creationId xmlns:a16="http://schemas.microsoft.com/office/drawing/2014/main" id="{3646325D-10C7-4BE3-BE69-FBA982149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124" y="2451488"/>
            <a:ext cx="748182" cy="756494"/>
          </a:xfrm>
          <a:prstGeom prst="rect">
            <a:avLst/>
          </a:prstGeom>
        </p:spPr>
      </p:pic>
      <p:pic>
        <p:nvPicPr>
          <p:cNvPr id="10" name="Picture 9">
            <a:extLst>
              <a:ext uri="{FF2B5EF4-FFF2-40B4-BE49-F238E27FC236}">
                <a16:creationId xmlns:a16="http://schemas.microsoft.com/office/drawing/2014/main" id="{E943A268-6976-4AC3-BD1F-F347D1E8F5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0763" y="3289399"/>
            <a:ext cx="490474" cy="340838"/>
          </a:xfrm>
          <a:prstGeom prst="rect">
            <a:avLst/>
          </a:prstGeom>
        </p:spPr>
      </p:pic>
      <p:pic>
        <p:nvPicPr>
          <p:cNvPr id="11" name="Picture 10">
            <a:extLst>
              <a:ext uri="{FF2B5EF4-FFF2-40B4-BE49-F238E27FC236}">
                <a16:creationId xmlns:a16="http://schemas.microsoft.com/office/drawing/2014/main" id="{9B496DAF-A7A7-4A76-8B94-BD8307434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088" y="3796310"/>
            <a:ext cx="748182" cy="756494"/>
          </a:xfrm>
          <a:prstGeom prst="rect">
            <a:avLst/>
          </a:prstGeom>
        </p:spPr>
      </p:pic>
      <p:pic>
        <p:nvPicPr>
          <p:cNvPr id="12" name="Picture 11">
            <a:extLst>
              <a:ext uri="{FF2B5EF4-FFF2-40B4-BE49-F238E27FC236}">
                <a16:creationId xmlns:a16="http://schemas.microsoft.com/office/drawing/2014/main" id="{24757EE6-D2B6-4CCD-B2D2-998CABE9F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386" y="4294149"/>
            <a:ext cx="4040180" cy="274334"/>
          </a:xfrm>
          <a:prstGeom prst="rect">
            <a:avLst/>
          </a:prstGeom>
        </p:spPr>
      </p:pic>
      <p:pic>
        <p:nvPicPr>
          <p:cNvPr id="13" name="Picture 12">
            <a:extLst>
              <a:ext uri="{FF2B5EF4-FFF2-40B4-BE49-F238E27FC236}">
                <a16:creationId xmlns:a16="http://schemas.microsoft.com/office/drawing/2014/main" id="{8C799781-E5AB-45C0-BA5B-DA8A2E300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033" y="3796310"/>
            <a:ext cx="748182" cy="756494"/>
          </a:xfrm>
          <a:prstGeom prst="rect">
            <a:avLst/>
          </a:prstGeom>
        </p:spPr>
      </p:pic>
      <p:pic>
        <p:nvPicPr>
          <p:cNvPr id="14" name="Picture 13">
            <a:extLst>
              <a:ext uri="{FF2B5EF4-FFF2-40B4-BE49-F238E27FC236}">
                <a16:creationId xmlns:a16="http://schemas.microsoft.com/office/drawing/2014/main" id="{23B3CCBE-0055-4E67-ACCC-E6C567B89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9672" y="4634221"/>
            <a:ext cx="490474" cy="340838"/>
          </a:xfrm>
          <a:prstGeom prst="rect">
            <a:avLst/>
          </a:prstGeom>
        </p:spPr>
      </p:pic>
      <p:pic>
        <p:nvPicPr>
          <p:cNvPr id="15" name="Picture 14">
            <a:extLst>
              <a:ext uri="{FF2B5EF4-FFF2-40B4-BE49-F238E27FC236}">
                <a16:creationId xmlns:a16="http://schemas.microsoft.com/office/drawing/2014/main" id="{F26CA3A2-C1E4-4C92-B053-8BC7D8455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088" y="5104860"/>
            <a:ext cx="748182" cy="756494"/>
          </a:xfrm>
          <a:prstGeom prst="rect">
            <a:avLst/>
          </a:prstGeom>
        </p:spPr>
      </p:pic>
      <p:pic>
        <p:nvPicPr>
          <p:cNvPr id="16" name="Picture 15">
            <a:extLst>
              <a:ext uri="{FF2B5EF4-FFF2-40B4-BE49-F238E27FC236}">
                <a16:creationId xmlns:a16="http://schemas.microsoft.com/office/drawing/2014/main" id="{6124E736-FBDB-4169-A417-47EDD0C9B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386" y="5602699"/>
            <a:ext cx="4040180" cy="274334"/>
          </a:xfrm>
          <a:prstGeom prst="rect">
            <a:avLst/>
          </a:prstGeom>
        </p:spPr>
      </p:pic>
      <p:pic>
        <p:nvPicPr>
          <p:cNvPr id="17" name="Picture 16">
            <a:extLst>
              <a:ext uri="{FF2B5EF4-FFF2-40B4-BE49-F238E27FC236}">
                <a16:creationId xmlns:a16="http://schemas.microsoft.com/office/drawing/2014/main" id="{7977EE01-9F17-4809-9458-4B890E906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3033" y="5104860"/>
            <a:ext cx="748182" cy="756494"/>
          </a:xfrm>
          <a:prstGeom prst="rect">
            <a:avLst/>
          </a:prstGeom>
        </p:spPr>
      </p:pic>
      <p:pic>
        <p:nvPicPr>
          <p:cNvPr id="18" name="Picture 17">
            <a:extLst>
              <a:ext uri="{FF2B5EF4-FFF2-40B4-BE49-F238E27FC236}">
                <a16:creationId xmlns:a16="http://schemas.microsoft.com/office/drawing/2014/main" id="{D46F26B4-0302-4AF7-AECF-743D192384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9672" y="5942771"/>
            <a:ext cx="490474" cy="340838"/>
          </a:xfrm>
          <a:prstGeom prst="rect">
            <a:avLst/>
          </a:prstGeom>
        </p:spPr>
      </p:pic>
    </p:spTree>
    <p:extLst>
      <p:ext uri="{BB962C8B-B14F-4D97-AF65-F5344CB8AC3E}">
        <p14:creationId xmlns:p14="http://schemas.microsoft.com/office/powerpoint/2010/main" val="9485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
                            </p:stCondLst>
                            <p:childTnLst>
                              <p:par>
                                <p:cTn id="45" presetID="10" presetClass="entr" presetSubtype="0" fill="hold" nodeType="after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9309250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each part of a division equation and know how they can be interchanged</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296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39521262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50-51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406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3760219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divisibility rules when the divisor is 2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33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95998365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424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44062D-54FA-4A76-A639-49D9EFF8D0C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graphicFrame>
        <p:nvGraphicFramePr>
          <p:cNvPr id="3" name="Table 2">
            <a:extLst>
              <a:ext uri="{FF2B5EF4-FFF2-40B4-BE49-F238E27FC236}">
                <a16:creationId xmlns:a16="http://schemas.microsoft.com/office/drawing/2014/main" id="{E628827B-98DA-4C6D-9FD4-D1C7C42FBCA6}"/>
              </a:ext>
            </a:extLst>
          </p:cNvPr>
          <p:cNvGraphicFramePr>
            <a:graphicFrameLocks noGrp="1"/>
          </p:cNvGraphicFramePr>
          <p:nvPr/>
        </p:nvGraphicFramePr>
        <p:xfrm>
          <a:off x="2423592" y="2636912"/>
          <a:ext cx="6984776" cy="2301766"/>
        </p:xfrm>
        <a:graphic>
          <a:graphicData uri="http://schemas.openxmlformats.org/drawingml/2006/table">
            <a:tbl>
              <a:tblPr firstRow="1" firstCol="1" bandRow="1">
                <a:tableStyleId>{5C22544A-7EE6-4342-B048-85BDC9FD1C3A}</a:tableStyleId>
              </a:tblPr>
              <a:tblGrid>
                <a:gridCol w="3491712">
                  <a:extLst>
                    <a:ext uri="{9D8B030D-6E8A-4147-A177-3AD203B41FA5}">
                      <a16:colId xmlns:a16="http://schemas.microsoft.com/office/drawing/2014/main" val="551883135"/>
                    </a:ext>
                  </a:extLst>
                </a:gridCol>
                <a:gridCol w="3493064">
                  <a:extLst>
                    <a:ext uri="{9D8B030D-6E8A-4147-A177-3AD203B41FA5}">
                      <a16:colId xmlns:a16="http://schemas.microsoft.com/office/drawing/2014/main" val="4169451509"/>
                    </a:ext>
                  </a:extLst>
                </a:gridCol>
              </a:tblGrid>
              <a:tr h="425634">
                <a:tc>
                  <a:txBody>
                    <a:bodyPr/>
                    <a:lstStyle/>
                    <a:p>
                      <a:pPr algn="ctr">
                        <a:lnSpc>
                          <a:spcPct val="107000"/>
                        </a:lnSpc>
                        <a:spcAft>
                          <a:spcPts val="0"/>
                        </a:spcAft>
                      </a:pPr>
                      <a:r>
                        <a:rPr lang="en-GB" sz="2400" b="1" u="none" dirty="0">
                          <a:solidFill>
                            <a:schemeClr val="tx1"/>
                          </a:solidFill>
                          <a:effectLst/>
                          <a:latin typeface="Myriad Pro" panose="020B0503030403020204" pitchFamily="34" charset="0"/>
                        </a:rPr>
                        <a:t>Can be divided by 2</a:t>
                      </a:r>
                      <a:endParaRPr lang="en-GB" sz="2400" b="1" u="none"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1" u="none" dirty="0">
                          <a:solidFill>
                            <a:schemeClr val="tx1"/>
                          </a:solidFill>
                          <a:effectLst/>
                          <a:latin typeface="Myriad Pro" panose="020B0503030403020204" pitchFamily="34" charset="0"/>
                        </a:rPr>
                        <a:t>Can’t be divided by 2</a:t>
                      </a:r>
                      <a:endParaRPr lang="en-GB" sz="2400" b="1" u="none"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5398341"/>
                  </a:ext>
                </a:extLst>
              </a:tr>
              <a:tr h="1876132">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214911"/>
                  </a:ext>
                </a:extLst>
              </a:tr>
            </a:tbl>
          </a:graphicData>
        </a:graphic>
      </p:graphicFrame>
      <p:sp>
        <p:nvSpPr>
          <p:cNvPr id="4" name="TextBox 3">
            <a:extLst>
              <a:ext uri="{FF2B5EF4-FFF2-40B4-BE49-F238E27FC236}">
                <a16:creationId xmlns:a16="http://schemas.microsoft.com/office/drawing/2014/main" id="{481BBF9F-7265-4B0F-A2DC-D8D49CACD7C6}"/>
              </a:ext>
            </a:extLst>
          </p:cNvPr>
          <p:cNvSpPr txBox="1"/>
          <p:nvPr/>
        </p:nvSpPr>
        <p:spPr bwMode="auto">
          <a:xfrm>
            <a:off x="2433514" y="145765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5" name="TextBox 4">
            <a:extLst>
              <a:ext uri="{FF2B5EF4-FFF2-40B4-BE49-F238E27FC236}">
                <a16:creationId xmlns:a16="http://schemas.microsoft.com/office/drawing/2014/main" id="{0F360F20-04AE-4B0E-ADB1-6BF166F80A0E}"/>
              </a:ext>
            </a:extLst>
          </p:cNvPr>
          <p:cNvSpPr txBox="1"/>
          <p:nvPr/>
        </p:nvSpPr>
        <p:spPr bwMode="auto">
          <a:xfrm>
            <a:off x="2969536" y="145273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62</a:t>
            </a:r>
          </a:p>
        </p:txBody>
      </p:sp>
      <p:sp>
        <p:nvSpPr>
          <p:cNvPr id="6" name="TextBox 5">
            <a:extLst>
              <a:ext uri="{FF2B5EF4-FFF2-40B4-BE49-F238E27FC236}">
                <a16:creationId xmlns:a16="http://schemas.microsoft.com/office/drawing/2014/main" id="{31341658-017E-416E-AA89-9C3606D0F104}"/>
              </a:ext>
            </a:extLst>
          </p:cNvPr>
          <p:cNvSpPr txBox="1"/>
          <p:nvPr/>
        </p:nvSpPr>
        <p:spPr bwMode="auto">
          <a:xfrm>
            <a:off x="3672269" y="14527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7" name="TextBox 6">
            <a:extLst>
              <a:ext uri="{FF2B5EF4-FFF2-40B4-BE49-F238E27FC236}">
                <a16:creationId xmlns:a16="http://schemas.microsoft.com/office/drawing/2014/main" id="{F5E555EB-3A5D-4F80-BCA3-F12C3BA2E36E}"/>
              </a:ext>
            </a:extLst>
          </p:cNvPr>
          <p:cNvSpPr txBox="1"/>
          <p:nvPr/>
        </p:nvSpPr>
        <p:spPr bwMode="auto">
          <a:xfrm>
            <a:off x="4208290" y="14527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8" name="TextBox 7">
            <a:extLst>
              <a:ext uri="{FF2B5EF4-FFF2-40B4-BE49-F238E27FC236}">
                <a16:creationId xmlns:a16="http://schemas.microsoft.com/office/drawing/2014/main" id="{DCE0426D-E925-446F-B744-0A84C8526793}"/>
              </a:ext>
            </a:extLst>
          </p:cNvPr>
          <p:cNvSpPr txBox="1"/>
          <p:nvPr/>
        </p:nvSpPr>
        <p:spPr bwMode="auto">
          <a:xfrm>
            <a:off x="8979225" y="145273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43</a:t>
            </a:r>
          </a:p>
        </p:txBody>
      </p:sp>
      <p:sp>
        <p:nvSpPr>
          <p:cNvPr id="9" name="TextBox 8">
            <a:extLst>
              <a:ext uri="{FF2B5EF4-FFF2-40B4-BE49-F238E27FC236}">
                <a16:creationId xmlns:a16="http://schemas.microsoft.com/office/drawing/2014/main" id="{7EF39D57-CFFE-4A5A-94F0-56F708088A9E}"/>
              </a:ext>
            </a:extLst>
          </p:cNvPr>
          <p:cNvSpPr txBox="1"/>
          <p:nvPr/>
        </p:nvSpPr>
        <p:spPr bwMode="auto">
          <a:xfrm>
            <a:off x="6871022" y="145273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34</a:t>
            </a:r>
          </a:p>
        </p:txBody>
      </p:sp>
      <p:sp>
        <p:nvSpPr>
          <p:cNvPr id="10" name="TextBox 9">
            <a:extLst>
              <a:ext uri="{FF2B5EF4-FFF2-40B4-BE49-F238E27FC236}">
                <a16:creationId xmlns:a16="http://schemas.microsoft.com/office/drawing/2014/main" id="{A1874453-6A5E-40AA-B7AA-E8489BA95E77}"/>
              </a:ext>
            </a:extLst>
          </p:cNvPr>
          <p:cNvSpPr txBox="1"/>
          <p:nvPr/>
        </p:nvSpPr>
        <p:spPr bwMode="auto">
          <a:xfrm>
            <a:off x="7573756" y="145273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48</a:t>
            </a:r>
          </a:p>
        </p:txBody>
      </p:sp>
      <p:sp>
        <p:nvSpPr>
          <p:cNvPr id="11" name="TextBox 10">
            <a:extLst>
              <a:ext uri="{FF2B5EF4-FFF2-40B4-BE49-F238E27FC236}">
                <a16:creationId xmlns:a16="http://schemas.microsoft.com/office/drawing/2014/main" id="{8C39A1CA-58B9-4352-ACC8-D12CB4BAEB8A}"/>
              </a:ext>
            </a:extLst>
          </p:cNvPr>
          <p:cNvSpPr txBox="1"/>
          <p:nvPr/>
        </p:nvSpPr>
        <p:spPr bwMode="auto">
          <a:xfrm>
            <a:off x="6168288" y="145273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31</a:t>
            </a:r>
          </a:p>
        </p:txBody>
      </p:sp>
      <p:sp>
        <p:nvSpPr>
          <p:cNvPr id="12" name="TextBox 11">
            <a:extLst>
              <a:ext uri="{FF2B5EF4-FFF2-40B4-BE49-F238E27FC236}">
                <a16:creationId xmlns:a16="http://schemas.microsoft.com/office/drawing/2014/main" id="{8612E2A8-81AB-435C-B34A-9D5702E5A0B6}"/>
              </a:ext>
            </a:extLst>
          </p:cNvPr>
          <p:cNvSpPr txBox="1"/>
          <p:nvPr/>
        </p:nvSpPr>
        <p:spPr bwMode="auto">
          <a:xfrm>
            <a:off x="8276490" y="145273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99</a:t>
            </a:r>
          </a:p>
        </p:txBody>
      </p:sp>
      <p:sp>
        <p:nvSpPr>
          <p:cNvPr id="13" name="TextBox 12">
            <a:extLst>
              <a:ext uri="{FF2B5EF4-FFF2-40B4-BE49-F238E27FC236}">
                <a16:creationId xmlns:a16="http://schemas.microsoft.com/office/drawing/2014/main" id="{2A4E2863-AA2E-48FA-8D73-D1AC6A39FEA0}"/>
              </a:ext>
            </a:extLst>
          </p:cNvPr>
          <p:cNvSpPr txBox="1"/>
          <p:nvPr/>
        </p:nvSpPr>
        <p:spPr bwMode="auto">
          <a:xfrm>
            <a:off x="5632266" y="145273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44B52C4B-10F8-4EAC-8591-D1078C0C5E71}"/>
              </a:ext>
            </a:extLst>
          </p:cNvPr>
          <p:cNvSpPr txBox="1"/>
          <p:nvPr/>
        </p:nvSpPr>
        <p:spPr bwMode="auto">
          <a:xfrm>
            <a:off x="4744311" y="1452730"/>
            <a:ext cx="703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100</a:t>
            </a:r>
          </a:p>
        </p:txBody>
      </p:sp>
    </p:spTree>
    <p:extLst>
      <p:ext uri="{BB962C8B-B14F-4D97-AF65-F5344CB8AC3E}">
        <p14:creationId xmlns:p14="http://schemas.microsoft.com/office/powerpoint/2010/main" val="177635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4.81481E-6 L 0.06649 0.275 " pathEditMode="relative" rAng="0" ptsTypes="AA">
                                      <p:cBhvr>
                                        <p:cTn id="6" dur="2000" fill="hold"/>
                                        <p:tgtEl>
                                          <p:spTgt spid="4"/>
                                        </p:tgtEl>
                                        <p:attrNameLst>
                                          <p:attrName>ppt_x</p:attrName>
                                          <p:attrName>ppt_y</p:attrName>
                                        </p:attrNameLst>
                                      </p:cBhvr>
                                      <p:rCtr x="3316" y="1375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3.7037E-7 L 0.09305 0.25463 " pathEditMode="relative" rAng="0" ptsTypes="AA">
                                      <p:cBhvr>
                                        <p:cTn id="10" dur="2000" fill="hold"/>
                                        <p:tgtEl>
                                          <p:spTgt spid="5"/>
                                        </p:tgtEl>
                                        <p:attrNameLst>
                                          <p:attrName>ppt_x</p:attrName>
                                          <p:attrName>ppt_y</p:attrName>
                                        </p:attrNameLst>
                                      </p:cBhvr>
                                      <p:rCtr x="4653" y="12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7037E-7 L 0.11979 0.29653 " pathEditMode="relative" rAng="0" ptsTypes="AA">
                                      <p:cBhvr>
                                        <p:cTn id="14" dur="2000" fill="hold"/>
                                        <p:tgtEl>
                                          <p:spTgt spid="6"/>
                                        </p:tgtEl>
                                        <p:attrNameLst>
                                          <p:attrName>ppt_x</p:attrName>
                                          <p:attrName>ppt_y</p:attrName>
                                        </p:attrNameLst>
                                      </p:cBhvr>
                                      <p:rCtr x="5990" y="1481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6 3.7037E-7 L 0.20664 0.28611 " pathEditMode="relative" rAng="0" ptsTypes="AA">
                                      <p:cBhvr>
                                        <p:cTn id="18" dur="2000" fill="hold"/>
                                        <p:tgtEl>
                                          <p:spTgt spid="7"/>
                                        </p:tgtEl>
                                        <p:attrNameLst>
                                          <p:attrName>ppt_x</p:attrName>
                                          <p:attrName>ppt_y</p:attrName>
                                        </p:attrNameLst>
                                      </p:cBhvr>
                                      <p:rCtr x="10247" y="1446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4.81481E-6 L -0.17708 0.38056 " pathEditMode="relative" rAng="0" ptsTypes="AA">
                                      <p:cBhvr>
                                        <p:cTn id="22" dur="2000" fill="hold"/>
                                        <p:tgtEl>
                                          <p:spTgt spid="14"/>
                                        </p:tgtEl>
                                        <p:attrNameLst>
                                          <p:attrName>ppt_x</p:attrName>
                                          <p:attrName>ppt_y</p:attrName>
                                        </p:attrNameLst>
                                      </p:cBhvr>
                                      <p:rCtr x="-8932" y="189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33333E-6 3.7037E-7 L 0.17474 0.38218 " pathEditMode="relative" rAng="0" ptsTypes="AA">
                                      <p:cBhvr>
                                        <p:cTn id="26" dur="2000" fill="hold"/>
                                        <p:tgtEl>
                                          <p:spTgt spid="13"/>
                                        </p:tgtEl>
                                        <p:attrNameLst>
                                          <p:attrName>ppt_x</p:attrName>
                                          <p:attrName>ppt_y</p:attrName>
                                        </p:attrNameLst>
                                      </p:cBhvr>
                                      <p:rCtr x="8906" y="1925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0833E-6 4.44444E-6 L 0.21107 0.34907 " pathEditMode="relative" rAng="0" ptsTypes="AA">
                                      <p:cBhvr>
                                        <p:cTn id="30" dur="2000" fill="hold"/>
                                        <p:tgtEl>
                                          <p:spTgt spid="11"/>
                                        </p:tgtEl>
                                        <p:attrNameLst>
                                          <p:attrName>ppt_x</p:attrName>
                                          <p:attrName>ppt_y</p:attrName>
                                        </p:attrNameLst>
                                      </p:cBhvr>
                                      <p:rCtr x="10430" y="17870"/>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6.25E-7 2.59259E-6 L -0.26576 0.37014 " pathEditMode="relative" rAng="0" ptsTypes="AA">
                                      <p:cBhvr>
                                        <p:cTn id="34" dur="2000" fill="hold"/>
                                        <p:tgtEl>
                                          <p:spTgt spid="9"/>
                                        </p:tgtEl>
                                        <p:attrNameLst>
                                          <p:attrName>ppt_x</p:attrName>
                                          <p:attrName>ppt_y</p:attrName>
                                        </p:attrNameLst>
                                      </p:cBhvr>
                                      <p:rCtr x="-13138" y="18519"/>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54167E-6 3.7037E-7 L -0.26472 0.40162 " pathEditMode="relative" rAng="0" ptsTypes="AA">
                                      <p:cBhvr>
                                        <p:cTn id="38" dur="2000" fill="hold"/>
                                        <p:tgtEl>
                                          <p:spTgt spid="10"/>
                                        </p:tgtEl>
                                        <p:attrNameLst>
                                          <p:attrName>ppt_x</p:attrName>
                                          <p:attrName>ppt_y</p:attrName>
                                        </p:attrNameLst>
                                      </p:cBhvr>
                                      <p:rCtr x="-13411" y="20231"/>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4.44444E-6 L -0.18372 0.40162 " pathEditMode="relative" rAng="0" ptsTypes="AA">
                                      <p:cBhvr>
                                        <p:cTn id="42" dur="2000" fill="hold"/>
                                        <p:tgtEl>
                                          <p:spTgt spid="12"/>
                                        </p:tgtEl>
                                        <p:attrNameLst>
                                          <p:attrName>ppt_x</p:attrName>
                                          <p:attrName>ppt_y</p:attrName>
                                        </p:attrNameLst>
                                      </p:cBhvr>
                                      <p:rCtr x="-9010" y="2050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61111E-6 -3.7037E-7 L -0.11702 0.28611 " pathEditMode="relative" rAng="0" ptsTypes="AA">
                                      <p:cBhvr>
                                        <p:cTn id="46" dur="2000" fill="hold"/>
                                        <p:tgtEl>
                                          <p:spTgt spid="8"/>
                                        </p:tgtEl>
                                        <p:attrNameLst>
                                          <p:attrName>ppt_x</p:attrName>
                                          <p:attrName>ppt_y</p:attrName>
                                        </p:attrNameLst>
                                      </p:cBhvr>
                                      <p:rCtr x="-5851" y="1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12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6036656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divisibility rules when then divisor is 10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18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117183071"/>
              </p:ext>
            </p:extLst>
          </p:nvPr>
        </p:nvGraphicFramePr>
        <p:xfrm>
          <a:off x="594008" y="1535029"/>
          <a:ext cx="10712127" cy="3888996"/>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use knowledge of divisibility rules when the divisor is 2 to solve problems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use knowledge of divisibility rules when then divisor is 10 to solve problems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use knowledge of divisibility rules when the divisor is 5 to solve problems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 how a dividend of zero affects the quotient</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explain how the quotient is affected when the divisor is equal to the dividend</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how a divisor of one affects the quotient</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984436363"/>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7" y="621694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68023" y="605398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746472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00945607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471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58599153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divisibility rules when the divisor is 5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070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1686713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53-54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654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14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7999813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 dividend of zero affects the quotient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198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12684651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5:1-5:3 and 5:6 </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55-56 and 60-62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608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FEB38-A166-4907-AD64-DD9E89B6512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a:t>Quotitive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5:6</a:t>
            </a:r>
          </a:p>
        </p:txBody>
      </p:sp>
      <p:sp>
        <p:nvSpPr>
          <p:cNvPr id="3" name="Rectangle 2">
            <a:extLst>
              <a:ext uri="{FF2B5EF4-FFF2-40B4-BE49-F238E27FC236}">
                <a16:creationId xmlns:a16="http://schemas.microsoft.com/office/drawing/2014/main" id="{3C0349D1-ECA2-41FB-BC56-F8FBC73C9AA2}"/>
              </a:ext>
            </a:extLst>
          </p:cNvPr>
          <p:cNvSpPr/>
          <p:nvPr/>
        </p:nvSpPr>
        <p:spPr>
          <a:xfrm>
            <a:off x="4154348" y="835201"/>
            <a:ext cx="3883307"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Fill in the missing numbers.</a:t>
            </a:r>
            <a:endParaRPr lang="en-GB" sz="2400" dirty="0">
              <a:solidFill>
                <a:srgbClr val="000000"/>
              </a:solidFill>
              <a:latin typeface="Myriad Pro" panose="020B0503030403020204" pitchFamily="34" charset="0"/>
            </a:endParaRPr>
          </a:p>
        </p:txBody>
      </p:sp>
      <p:graphicFrame>
        <p:nvGraphicFramePr>
          <p:cNvPr id="4" name="Table 3">
            <a:extLst>
              <a:ext uri="{FF2B5EF4-FFF2-40B4-BE49-F238E27FC236}">
                <a16:creationId xmlns:a16="http://schemas.microsoft.com/office/drawing/2014/main" id="{7E1355CC-BBDB-4B5A-A345-D383A91A445C}"/>
              </a:ext>
            </a:extLst>
          </p:cNvPr>
          <p:cNvGraphicFramePr>
            <a:graphicFrameLocks noGrp="1"/>
          </p:cNvGraphicFramePr>
          <p:nvPr/>
        </p:nvGraphicFramePr>
        <p:xfrm>
          <a:off x="3048000" y="1539504"/>
          <a:ext cx="6144344" cy="4625800"/>
        </p:xfrm>
        <a:graphic>
          <a:graphicData uri="http://schemas.openxmlformats.org/drawingml/2006/table">
            <a:tbl>
              <a:tblPr firstRow="1" bandRow="1">
                <a:tableStyleId>{5C22544A-7EE6-4342-B048-85BDC9FD1C3A}</a:tableStyleId>
              </a:tblPr>
              <a:tblGrid>
                <a:gridCol w="1536086">
                  <a:extLst>
                    <a:ext uri="{9D8B030D-6E8A-4147-A177-3AD203B41FA5}">
                      <a16:colId xmlns:a16="http://schemas.microsoft.com/office/drawing/2014/main" val="1201599341"/>
                    </a:ext>
                  </a:extLst>
                </a:gridCol>
                <a:gridCol w="1536086">
                  <a:extLst>
                    <a:ext uri="{9D8B030D-6E8A-4147-A177-3AD203B41FA5}">
                      <a16:colId xmlns:a16="http://schemas.microsoft.com/office/drawing/2014/main" val="293862132"/>
                    </a:ext>
                  </a:extLst>
                </a:gridCol>
                <a:gridCol w="1536086">
                  <a:extLst>
                    <a:ext uri="{9D8B030D-6E8A-4147-A177-3AD203B41FA5}">
                      <a16:colId xmlns:a16="http://schemas.microsoft.com/office/drawing/2014/main" val="2630327482"/>
                    </a:ext>
                  </a:extLst>
                </a:gridCol>
                <a:gridCol w="1536086">
                  <a:extLst>
                    <a:ext uri="{9D8B030D-6E8A-4147-A177-3AD203B41FA5}">
                      <a16:colId xmlns:a16="http://schemas.microsoft.com/office/drawing/2014/main" val="4220440903"/>
                    </a:ext>
                  </a:extLst>
                </a:gridCol>
              </a:tblGrid>
              <a:tr h="1156450">
                <a:tc>
                  <a:txBody>
                    <a:bodyPr/>
                    <a:lstStyle/>
                    <a:p>
                      <a:endParaRPr lang="en-GB" sz="2400" dirty="0">
                        <a:latin typeface="Myriad Pro" panose="020B0503030403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dividend</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divisor</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quotient</a:t>
                      </a:r>
                      <a:endParaRPr lang="en-GB" sz="2400" b="0" dirty="0">
                        <a:solidFill>
                          <a:schemeClr val="tx1"/>
                        </a:solidFill>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59B"/>
                    </a:solidFill>
                  </a:tcPr>
                </a:tc>
                <a:extLst>
                  <a:ext uri="{0D108BD9-81ED-4DB2-BD59-A6C34878D82A}">
                    <a16:rowId xmlns:a16="http://schemas.microsoft.com/office/drawing/2014/main" val="266493508"/>
                  </a:ext>
                </a:extLst>
              </a:tr>
              <a:tr h="1156450">
                <a:tc>
                  <a:txBody>
                    <a:bodyPr/>
                    <a:lstStyle/>
                    <a:p>
                      <a:pPr algn="ctr">
                        <a:lnSpc>
                          <a:spcPct val="107000"/>
                        </a:lnSpc>
                        <a:spcAft>
                          <a:spcPts val="0"/>
                        </a:spcAft>
                      </a:pPr>
                      <a:r>
                        <a:rPr lang="en-GB" sz="2400" b="0" dirty="0">
                          <a:effectLst/>
                          <a:latin typeface="Myriad Pro" panose="020B0503030403020204" pitchFamily="34" charset="0"/>
                          <a:ea typeface="Calibri" panose="020F0502020204030204" pitchFamily="34" charset="0"/>
                          <a:cs typeface="Times New Roman" panose="02020603050405020304" pitchFamily="18" charset="0"/>
                        </a:rPr>
                        <a:t>dividend</a:t>
                      </a:r>
                      <a:endParaRPr lang="en-GB" sz="2400" b="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400" dirty="0">
                          <a:latin typeface="Myriad Pro" panose="020B0503030403020204" pitchFamily="34" charset="0"/>
                        </a:rPr>
                        <a:t>0</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9926705"/>
                  </a:ext>
                </a:extLst>
              </a:tr>
              <a:tr h="1156450">
                <a:tc>
                  <a:txBody>
                    <a:bodyPr/>
                    <a:lstStyle/>
                    <a:p>
                      <a:pPr algn="ctr">
                        <a:lnSpc>
                          <a:spcPct val="107000"/>
                        </a:lnSpc>
                        <a:spcAft>
                          <a:spcPts val="0"/>
                        </a:spcAft>
                      </a:pPr>
                      <a:r>
                        <a:rPr lang="en-GB" sz="2400" b="0" dirty="0">
                          <a:effectLst/>
                          <a:latin typeface="Myriad Pro" panose="020B0503030403020204" pitchFamily="34" charset="0"/>
                          <a:ea typeface="Calibri" panose="020F0502020204030204" pitchFamily="34" charset="0"/>
                          <a:cs typeface="Times New Roman" panose="02020603050405020304" pitchFamily="18" charset="0"/>
                        </a:rPr>
                        <a:t>divisor</a:t>
                      </a:r>
                      <a:endParaRPr lang="en-GB" sz="2400" b="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2400" dirty="0">
                        <a:latin typeface="Myriad Pro" panose="020B0503030403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GB" sz="2400" dirty="0">
                          <a:latin typeface="Myriad Pro" panose="020B0503030403020204" pitchFamily="34" charset="0"/>
                        </a:rPr>
                        <a:t>5</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648412"/>
                  </a:ext>
                </a:extLst>
              </a:tr>
              <a:tr h="1156450">
                <a:tc>
                  <a:txBody>
                    <a:bodyPr/>
                    <a:lstStyle/>
                    <a:p>
                      <a:pPr algn="ctr">
                        <a:lnSpc>
                          <a:spcPct val="107000"/>
                        </a:lnSpc>
                        <a:spcAft>
                          <a:spcPts val="0"/>
                        </a:spcAft>
                      </a:pPr>
                      <a:r>
                        <a:rPr lang="en-GB" sz="2400" b="0" dirty="0">
                          <a:effectLst/>
                          <a:latin typeface="Myriad Pro" panose="020B0503030403020204" pitchFamily="34" charset="0"/>
                          <a:ea typeface="Calibri" panose="020F0502020204030204" pitchFamily="34" charset="0"/>
                          <a:cs typeface="Times New Roman" panose="02020603050405020304" pitchFamily="18" charset="0"/>
                        </a:rPr>
                        <a:t>quotient</a:t>
                      </a:r>
                      <a:endParaRPr lang="en-GB" sz="2400" b="0" dirty="0">
                        <a:effectLst/>
                        <a:latin typeface="Myriad Pro" panose="020B0503030403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D59B"/>
                    </a:solidFill>
                  </a:tcPr>
                </a:tc>
                <a:tc>
                  <a:txBody>
                    <a:bodyPr/>
                    <a:lstStyle/>
                    <a:p>
                      <a:pPr algn="ctr"/>
                      <a:r>
                        <a:rPr lang="en-GB" sz="2400" dirty="0">
                          <a:latin typeface="Myriad Pro" panose="020B0503030403020204"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latin typeface="Myriad Pro" panose="020B0503030403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7788125"/>
                  </a:ext>
                </a:extLst>
              </a:tr>
            </a:tbl>
          </a:graphicData>
        </a:graphic>
      </p:graphicFrame>
      <p:sp>
        <p:nvSpPr>
          <p:cNvPr id="5" name="TextBox 4">
            <a:extLst>
              <a:ext uri="{FF2B5EF4-FFF2-40B4-BE49-F238E27FC236}">
                <a16:creationId xmlns:a16="http://schemas.microsoft.com/office/drawing/2014/main" id="{720CFB94-7E88-4122-8F94-B7826AD26387}"/>
              </a:ext>
            </a:extLst>
          </p:cNvPr>
          <p:cNvSpPr txBox="1"/>
          <p:nvPr/>
        </p:nvSpPr>
        <p:spPr bwMode="auto">
          <a:xfrm>
            <a:off x="5164227" y="304961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0</a:t>
            </a:r>
          </a:p>
        </p:txBody>
      </p:sp>
      <p:sp>
        <p:nvSpPr>
          <p:cNvPr id="6" name="TextBox 5">
            <a:extLst>
              <a:ext uri="{FF2B5EF4-FFF2-40B4-BE49-F238E27FC236}">
                <a16:creationId xmlns:a16="http://schemas.microsoft.com/office/drawing/2014/main" id="{6DC0CC06-1477-47AD-ACFC-39488CEFFB2E}"/>
              </a:ext>
            </a:extLst>
          </p:cNvPr>
          <p:cNvSpPr txBox="1"/>
          <p:nvPr/>
        </p:nvSpPr>
        <p:spPr bwMode="auto">
          <a:xfrm>
            <a:off x="6584634" y="304961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10</a:t>
            </a:r>
          </a:p>
        </p:txBody>
      </p:sp>
      <p:sp>
        <p:nvSpPr>
          <p:cNvPr id="7" name="TextBox 6">
            <a:extLst>
              <a:ext uri="{FF2B5EF4-FFF2-40B4-BE49-F238E27FC236}">
                <a16:creationId xmlns:a16="http://schemas.microsoft.com/office/drawing/2014/main" id="{ED915C92-FE9B-4D65-AA39-A77C467A07A1}"/>
              </a:ext>
            </a:extLst>
          </p:cNvPr>
          <p:cNvSpPr txBox="1"/>
          <p:nvPr/>
        </p:nvSpPr>
        <p:spPr bwMode="auto">
          <a:xfrm>
            <a:off x="5111143" y="420529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sp>
        <p:nvSpPr>
          <p:cNvPr id="8" name="TextBox 7">
            <a:extLst>
              <a:ext uri="{FF2B5EF4-FFF2-40B4-BE49-F238E27FC236}">
                <a16:creationId xmlns:a16="http://schemas.microsoft.com/office/drawing/2014/main" id="{93B89166-F3BB-4DB0-9DD3-A2BDE7D34722}"/>
              </a:ext>
            </a:extLst>
          </p:cNvPr>
          <p:cNvSpPr txBox="1"/>
          <p:nvPr/>
        </p:nvSpPr>
        <p:spPr bwMode="auto">
          <a:xfrm>
            <a:off x="6667991" y="421415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457200" indent="-457200" algn="ctr" eaLnBrk="0" fontAlgn="base" hangingPunct="0">
              <a:spcBef>
                <a:spcPct val="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spTree>
    <p:extLst>
      <p:ext uri="{BB962C8B-B14F-4D97-AF65-F5344CB8AC3E}">
        <p14:creationId xmlns:p14="http://schemas.microsoft.com/office/powerpoint/2010/main" val="298607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15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56379972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the quotient is affected when the divisor is equal to the dividend</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49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66069822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5:4 </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57-58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135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0EE40-922D-475D-BD28-4FDF21729B0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4" name="Picture 3">
            <a:extLst>
              <a:ext uri="{FF2B5EF4-FFF2-40B4-BE49-F238E27FC236}">
                <a16:creationId xmlns:a16="http://schemas.microsoft.com/office/drawing/2014/main" id="{5C289369-451E-4F22-AA67-CA16FB725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618" y="1712656"/>
            <a:ext cx="6816764" cy="3857292"/>
          </a:xfrm>
          <a:prstGeom prst="rect">
            <a:avLst/>
          </a:prstGeom>
        </p:spPr>
      </p:pic>
      <p:sp>
        <p:nvSpPr>
          <p:cNvPr id="5" name="Rectangle 4">
            <a:extLst>
              <a:ext uri="{FF2B5EF4-FFF2-40B4-BE49-F238E27FC236}">
                <a16:creationId xmlns:a16="http://schemas.microsoft.com/office/drawing/2014/main" id="{F07FE899-EC8A-4270-8F79-14DB8932D74D}"/>
              </a:ext>
            </a:extLst>
          </p:cNvPr>
          <p:cNvSpPr/>
          <p:nvPr/>
        </p:nvSpPr>
        <p:spPr>
          <a:xfrm>
            <a:off x="7896200" y="168257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solidFill>
                <a:srgbClr val="000000"/>
              </a:solidFill>
              <a:latin typeface="Myriad Pro" panose="020B0503030403020204" pitchFamily="34" charset="0"/>
            </a:endParaRPr>
          </a:p>
        </p:txBody>
      </p:sp>
      <p:sp>
        <p:nvSpPr>
          <p:cNvPr id="6" name="Rectangle 5">
            <a:extLst>
              <a:ext uri="{FF2B5EF4-FFF2-40B4-BE49-F238E27FC236}">
                <a16:creationId xmlns:a16="http://schemas.microsoft.com/office/drawing/2014/main" id="{B4D4CBE3-C1A7-4ED6-B308-8B1308966050}"/>
              </a:ext>
            </a:extLst>
          </p:cNvPr>
          <p:cNvSpPr/>
          <p:nvPr/>
        </p:nvSpPr>
        <p:spPr>
          <a:xfrm>
            <a:off x="7896200" y="224801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solidFill>
                <a:srgbClr val="000000"/>
              </a:solidFill>
              <a:latin typeface="Myriad Pro" panose="020B0503030403020204" pitchFamily="34" charset="0"/>
            </a:endParaRPr>
          </a:p>
        </p:txBody>
      </p:sp>
      <p:sp>
        <p:nvSpPr>
          <p:cNvPr id="7" name="Rectangle 6">
            <a:extLst>
              <a:ext uri="{FF2B5EF4-FFF2-40B4-BE49-F238E27FC236}">
                <a16:creationId xmlns:a16="http://schemas.microsoft.com/office/drawing/2014/main" id="{96D800A9-A637-4F56-A51C-AB9F339A2C87}"/>
              </a:ext>
            </a:extLst>
          </p:cNvPr>
          <p:cNvSpPr/>
          <p:nvPr/>
        </p:nvSpPr>
        <p:spPr>
          <a:xfrm>
            <a:off x="6664609" y="2852937"/>
            <a:ext cx="3877921" cy="1200329"/>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One of the factors is 1 so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the product is equal to the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other factor.</a:t>
            </a:r>
          </a:p>
        </p:txBody>
      </p:sp>
      <p:sp>
        <p:nvSpPr>
          <p:cNvPr id="8" name="Rectangle 7">
            <a:extLst>
              <a:ext uri="{FF2B5EF4-FFF2-40B4-BE49-F238E27FC236}">
                <a16:creationId xmlns:a16="http://schemas.microsoft.com/office/drawing/2014/main" id="{70C5FE83-A4FB-413F-88C3-F7C3D8BD3D99}"/>
              </a:ext>
            </a:extLst>
          </p:cNvPr>
          <p:cNvSpPr/>
          <p:nvPr/>
        </p:nvSpPr>
        <p:spPr>
          <a:xfrm>
            <a:off x="7265829" y="4242947"/>
            <a:ext cx="281436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One 5 is equal to 5.</a:t>
            </a:r>
          </a:p>
        </p:txBody>
      </p:sp>
      <p:sp>
        <p:nvSpPr>
          <p:cNvPr id="9" name="Rectangle 8">
            <a:extLst>
              <a:ext uri="{FF2B5EF4-FFF2-40B4-BE49-F238E27FC236}">
                <a16:creationId xmlns:a16="http://schemas.microsoft.com/office/drawing/2014/main" id="{2941A150-1A18-44A7-B0DA-90F17ABA20F2}"/>
              </a:ext>
            </a:extLst>
          </p:cNvPr>
          <p:cNvSpPr/>
          <p:nvPr/>
        </p:nvSpPr>
        <p:spPr>
          <a:xfrm>
            <a:off x="6930001" y="4914512"/>
            <a:ext cx="3519681"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5, one time is equal to 5.</a:t>
            </a:r>
          </a:p>
        </p:txBody>
      </p:sp>
    </p:spTree>
    <p:extLst>
      <p:ext uri="{BB962C8B-B14F-4D97-AF65-F5344CB8AC3E}">
        <p14:creationId xmlns:p14="http://schemas.microsoft.com/office/powerpoint/2010/main" val="14248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8167AE-AEFC-44D4-B108-69A86A9E7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273" y="2001541"/>
            <a:ext cx="2293933" cy="1985135"/>
          </a:xfrm>
          <a:prstGeom prst="rect">
            <a:avLst/>
          </a:prstGeom>
        </p:spPr>
      </p:pic>
      <p:sp>
        <p:nvSpPr>
          <p:cNvPr id="2" name="Text Placeholder 1">
            <a:extLst>
              <a:ext uri="{FF2B5EF4-FFF2-40B4-BE49-F238E27FC236}">
                <a16:creationId xmlns:a16="http://schemas.microsoft.com/office/drawing/2014/main" id="{6097EAA0-17D4-4352-AC68-ACAD59C604D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sp>
        <p:nvSpPr>
          <p:cNvPr id="3" name="Rectangle 2">
            <a:extLst>
              <a:ext uri="{FF2B5EF4-FFF2-40B4-BE49-F238E27FC236}">
                <a16:creationId xmlns:a16="http://schemas.microsoft.com/office/drawing/2014/main" id="{ADE48AC6-A9E5-4DC5-A290-97D6EA5094F5}"/>
              </a:ext>
            </a:extLst>
          </p:cNvPr>
          <p:cNvSpPr/>
          <p:nvPr/>
        </p:nvSpPr>
        <p:spPr>
          <a:xfrm>
            <a:off x="2837892" y="807529"/>
            <a:ext cx="6516216" cy="461665"/>
          </a:xfrm>
          <a:prstGeom prst="rect">
            <a:avLst/>
          </a:prstGeom>
        </p:spPr>
        <p:txBody>
          <a:bodyPr wrap="square">
            <a:spAutoFit/>
          </a:bodyPr>
          <a:lstStyle/>
          <a:p>
            <a:pPr algn="ctr" eaLnBrk="0" fontAlgn="base" hangingPunct="0">
              <a:spcBef>
                <a:spcPct val="0"/>
              </a:spcBef>
            </a:pPr>
            <a:r>
              <a:rPr lang="en-GB" sz="2400" dirty="0">
                <a:solidFill>
                  <a:srgbClr val="000000"/>
                </a:solidFill>
                <a:latin typeface="Myriad Pro" panose="020B0503030403020204" pitchFamily="34" charset="0"/>
                <a:ea typeface="Calibri" panose="020F0502020204030204" pitchFamily="34" charset="0"/>
              </a:rPr>
              <a:t>5 biscuits into bags of 5. How many bags?</a:t>
            </a:r>
          </a:p>
        </p:txBody>
      </p:sp>
      <p:sp>
        <p:nvSpPr>
          <p:cNvPr id="4" name="Rectangle 3">
            <a:extLst>
              <a:ext uri="{FF2B5EF4-FFF2-40B4-BE49-F238E27FC236}">
                <a16:creationId xmlns:a16="http://schemas.microsoft.com/office/drawing/2014/main" id="{9840706E-2451-459A-8B6C-7E7383BE84E2}"/>
              </a:ext>
            </a:extLst>
          </p:cNvPr>
          <p:cNvSpPr/>
          <p:nvPr/>
        </p:nvSpPr>
        <p:spPr>
          <a:xfrm>
            <a:off x="5464207" y="1340769"/>
            <a:ext cx="115127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 5 =</a:t>
            </a:r>
            <a:endParaRPr lang="en-GB" sz="2400" dirty="0">
              <a:solidFill>
                <a:srgbClr val="000000"/>
              </a:solidFill>
              <a:latin typeface="Myriad Pro" panose="020B0503030403020204" pitchFamily="34" charset="0"/>
            </a:endParaRPr>
          </a:p>
        </p:txBody>
      </p:sp>
      <p:sp>
        <p:nvSpPr>
          <p:cNvPr id="5" name="Rectangle 4">
            <a:extLst>
              <a:ext uri="{FF2B5EF4-FFF2-40B4-BE49-F238E27FC236}">
                <a16:creationId xmlns:a16="http://schemas.microsoft.com/office/drawing/2014/main" id="{4CEF31AC-A00D-42D5-8926-22E316A748F9}"/>
              </a:ext>
            </a:extLst>
          </p:cNvPr>
          <p:cNvSpPr/>
          <p:nvPr/>
        </p:nvSpPr>
        <p:spPr>
          <a:xfrm>
            <a:off x="6394169" y="1350340"/>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cs typeface="Times New Roman" panose="02020603050405020304" pitchFamily="18" charset="0"/>
              </a:rPr>
              <a:t>1</a:t>
            </a:r>
            <a:endParaRPr lang="en-GB" sz="2400" dirty="0">
              <a:solidFill>
                <a:srgbClr val="000000"/>
              </a:solidFill>
              <a:latin typeface="Myriad Pro" panose="020B0503030403020204" pitchFamily="34" charset="0"/>
            </a:endParaRPr>
          </a:p>
        </p:txBody>
      </p:sp>
      <p:pic>
        <p:nvPicPr>
          <p:cNvPr id="6" name="Picture 5">
            <a:extLst>
              <a:ext uri="{FF2B5EF4-FFF2-40B4-BE49-F238E27FC236}">
                <a16:creationId xmlns:a16="http://schemas.microsoft.com/office/drawing/2014/main" id="{7B141CD1-DFE2-4026-923D-5E00400B7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362" y="4041507"/>
            <a:ext cx="2894807" cy="2354904"/>
          </a:xfrm>
          <a:prstGeom prst="rect">
            <a:avLst/>
          </a:prstGeom>
        </p:spPr>
      </p:pic>
      <p:pic>
        <p:nvPicPr>
          <p:cNvPr id="7" name="Picture 6">
            <a:extLst>
              <a:ext uri="{FF2B5EF4-FFF2-40B4-BE49-F238E27FC236}">
                <a16:creationId xmlns:a16="http://schemas.microsoft.com/office/drawing/2014/main" id="{53E74FD7-AC54-4A3B-97AC-435E2CDFA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850" y="2204512"/>
            <a:ext cx="640110" cy="648424"/>
          </a:xfrm>
          <a:prstGeom prst="rect">
            <a:avLst/>
          </a:prstGeom>
        </p:spPr>
      </p:pic>
      <p:pic>
        <p:nvPicPr>
          <p:cNvPr id="8" name="Picture 7">
            <a:extLst>
              <a:ext uri="{FF2B5EF4-FFF2-40B4-BE49-F238E27FC236}">
                <a16:creationId xmlns:a16="http://schemas.microsoft.com/office/drawing/2014/main" id="{57F1593D-D63B-4A64-A205-A75C1A7D5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219" y="2131041"/>
            <a:ext cx="640110" cy="648424"/>
          </a:xfrm>
          <a:prstGeom prst="rect">
            <a:avLst/>
          </a:prstGeom>
        </p:spPr>
      </p:pic>
      <p:pic>
        <p:nvPicPr>
          <p:cNvPr id="9" name="Picture 8">
            <a:extLst>
              <a:ext uri="{FF2B5EF4-FFF2-40B4-BE49-F238E27FC236}">
                <a16:creationId xmlns:a16="http://schemas.microsoft.com/office/drawing/2014/main" id="{4E1113A9-425B-4A6A-9411-9662A68A8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072" y="2919627"/>
            <a:ext cx="640110" cy="648424"/>
          </a:xfrm>
          <a:prstGeom prst="rect">
            <a:avLst/>
          </a:prstGeom>
        </p:spPr>
      </p:pic>
      <p:pic>
        <p:nvPicPr>
          <p:cNvPr id="10" name="Picture 9">
            <a:extLst>
              <a:ext uri="{FF2B5EF4-FFF2-40B4-BE49-F238E27FC236}">
                <a16:creationId xmlns:a16="http://schemas.microsoft.com/office/drawing/2014/main" id="{6799C64F-D438-4E27-A9C7-00CB8D0AA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765" y="3213328"/>
            <a:ext cx="640110" cy="648424"/>
          </a:xfrm>
          <a:prstGeom prst="rect">
            <a:avLst/>
          </a:prstGeom>
        </p:spPr>
      </p:pic>
      <p:pic>
        <p:nvPicPr>
          <p:cNvPr id="11" name="Picture 10">
            <a:extLst>
              <a:ext uri="{FF2B5EF4-FFF2-40B4-BE49-F238E27FC236}">
                <a16:creationId xmlns:a16="http://schemas.microsoft.com/office/drawing/2014/main" id="{F818C4E6-4007-44AE-B1E7-6E850CFA1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226" y="2698278"/>
            <a:ext cx="640110" cy="648424"/>
          </a:xfrm>
          <a:prstGeom prst="rect">
            <a:avLst/>
          </a:prstGeom>
        </p:spPr>
      </p:pic>
      <p:sp>
        <p:nvSpPr>
          <p:cNvPr id="12" name="Oval 11">
            <a:extLst>
              <a:ext uri="{FF2B5EF4-FFF2-40B4-BE49-F238E27FC236}">
                <a16:creationId xmlns:a16="http://schemas.microsoft.com/office/drawing/2014/main" id="{FF771579-EAAE-414D-88A1-8AF8BFD71D94}"/>
              </a:ext>
            </a:extLst>
          </p:cNvPr>
          <p:cNvSpPr/>
          <p:nvPr/>
        </p:nvSpPr>
        <p:spPr bwMode="auto">
          <a:xfrm>
            <a:off x="4727848" y="1844824"/>
            <a:ext cx="2664296" cy="201692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Freeform: Shape 13">
            <a:extLst>
              <a:ext uri="{FF2B5EF4-FFF2-40B4-BE49-F238E27FC236}">
                <a16:creationId xmlns:a16="http://schemas.microsoft.com/office/drawing/2014/main" id="{933F37F3-9337-4CA5-9C21-557E0C6B4E5D}"/>
              </a:ext>
            </a:extLst>
          </p:cNvPr>
          <p:cNvSpPr/>
          <p:nvPr/>
        </p:nvSpPr>
        <p:spPr bwMode="auto">
          <a:xfrm>
            <a:off x="4948137" y="1994171"/>
            <a:ext cx="2422187" cy="1974715"/>
          </a:xfrm>
          <a:custGeom>
            <a:avLst/>
            <a:gdLst>
              <a:gd name="connsiteX0" fmla="*/ 48638 w 2422187"/>
              <a:gd name="connsiteY0" fmla="*/ 856034 h 1974715"/>
              <a:gd name="connsiteX1" fmla="*/ 19455 w 2422187"/>
              <a:gd name="connsiteY1" fmla="*/ 768485 h 1974715"/>
              <a:gd name="connsiteX2" fmla="*/ 0 w 2422187"/>
              <a:gd name="connsiteY2" fmla="*/ 642026 h 1974715"/>
              <a:gd name="connsiteX3" fmla="*/ 9728 w 2422187"/>
              <a:gd name="connsiteY3" fmla="*/ 457200 h 1974715"/>
              <a:gd name="connsiteX4" fmla="*/ 38911 w 2422187"/>
              <a:gd name="connsiteY4" fmla="*/ 389107 h 1974715"/>
              <a:gd name="connsiteX5" fmla="*/ 48638 w 2422187"/>
              <a:gd name="connsiteY5" fmla="*/ 359924 h 1974715"/>
              <a:gd name="connsiteX6" fmla="*/ 68094 w 2422187"/>
              <a:gd name="connsiteY6" fmla="*/ 340468 h 1974715"/>
              <a:gd name="connsiteX7" fmla="*/ 97277 w 2422187"/>
              <a:gd name="connsiteY7" fmla="*/ 282102 h 1974715"/>
              <a:gd name="connsiteX8" fmla="*/ 126460 w 2422187"/>
              <a:gd name="connsiteY8" fmla="*/ 252919 h 1974715"/>
              <a:gd name="connsiteX9" fmla="*/ 145915 w 2422187"/>
              <a:gd name="connsiteY9" fmla="*/ 223736 h 1974715"/>
              <a:gd name="connsiteX10" fmla="*/ 233464 w 2422187"/>
              <a:gd name="connsiteY10" fmla="*/ 145915 h 1974715"/>
              <a:gd name="connsiteX11" fmla="*/ 710119 w 2422187"/>
              <a:gd name="connsiteY11" fmla="*/ 155643 h 1974715"/>
              <a:gd name="connsiteX12" fmla="*/ 768485 w 2422187"/>
              <a:gd name="connsiteY12" fmla="*/ 165370 h 1974715"/>
              <a:gd name="connsiteX13" fmla="*/ 817124 w 2422187"/>
              <a:gd name="connsiteY13" fmla="*/ 204281 h 1974715"/>
              <a:gd name="connsiteX14" fmla="*/ 846307 w 2422187"/>
              <a:gd name="connsiteY14" fmla="*/ 214009 h 1974715"/>
              <a:gd name="connsiteX15" fmla="*/ 943583 w 2422187"/>
              <a:gd name="connsiteY15" fmla="*/ 204281 h 1974715"/>
              <a:gd name="connsiteX16" fmla="*/ 963038 w 2422187"/>
              <a:gd name="connsiteY16" fmla="*/ 175098 h 1974715"/>
              <a:gd name="connsiteX17" fmla="*/ 992221 w 2422187"/>
              <a:gd name="connsiteY17" fmla="*/ 165370 h 1974715"/>
              <a:gd name="connsiteX18" fmla="*/ 1021404 w 2422187"/>
              <a:gd name="connsiteY18" fmla="*/ 145915 h 1974715"/>
              <a:gd name="connsiteX19" fmla="*/ 1060315 w 2422187"/>
              <a:gd name="connsiteY19" fmla="*/ 107004 h 1974715"/>
              <a:gd name="connsiteX20" fmla="*/ 1157592 w 2422187"/>
              <a:gd name="connsiteY20" fmla="*/ 48639 h 1974715"/>
              <a:gd name="connsiteX21" fmla="*/ 1186775 w 2422187"/>
              <a:gd name="connsiteY21" fmla="*/ 29183 h 1974715"/>
              <a:gd name="connsiteX22" fmla="*/ 1322962 w 2422187"/>
              <a:gd name="connsiteY22" fmla="*/ 0 h 1974715"/>
              <a:gd name="connsiteX23" fmla="*/ 1595336 w 2422187"/>
              <a:gd name="connsiteY23" fmla="*/ 9728 h 1974715"/>
              <a:gd name="connsiteX24" fmla="*/ 1614792 w 2422187"/>
              <a:gd name="connsiteY24" fmla="*/ 29183 h 1974715"/>
              <a:gd name="connsiteX25" fmla="*/ 1673158 w 2422187"/>
              <a:gd name="connsiteY25" fmla="*/ 58366 h 1974715"/>
              <a:gd name="connsiteX26" fmla="*/ 1702341 w 2422187"/>
              <a:gd name="connsiteY26" fmla="*/ 87549 h 1974715"/>
              <a:gd name="connsiteX27" fmla="*/ 1760707 w 2422187"/>
              <a:gd name="connsiteY27" fmla="*/ 165370 h 1974715"/>
              <a:gd name="connsiteX28" fmla="*/ 1770434 w 2422187"/>
              <a:gd name="connsiteY28" fmla="*/ 194553 h 1974715"/>
              <a:gd name="connsiteX29" fmla="*/ 1789890 w 2422187"/>
              <a:gd name="connsiteY29" fmla="*/ 214009 h 1974715"/>
              <a:gd name="connsiteX30" fmla="*/ 1809345 w 2422187"/>
              <a:gd name="connsiteY30" fmla="*/ 243192 h 1974715"/>
              <a:gd name="connsiteX31" fmla="*/ 1828800 w 2422187"/>
              <a:gd name="connsiteY31" fmla="*/ 282102 h 1974715"/>
              <a:gd name="connsiteX32" fmla="*/ 1848255 w 2422187"/>
              <a:gd name="connsiteY32" fmla="*/ 301558 h 1974715"/>
              <a:gd name="connsiteX33" fmla="*/ 1916349 w 2422187"/>
              <a:gd name="connsiteY33" fmla="*/ 398834 h 1974715"/>
              <a:gd name="connsiteX34" fmla="*/ 1935804 w 2422187"/>
              <a:gd name="connsiteY34" fmla="*/ 418290 h 1974715"/>
              <a:gd name="connsiteX35" fmla="*/ 1994170 w 2422187"/>
              <a:gd name="connsiteY35" fmla="*/ 466928 h 1974715"/>
              <a:gd name="connsiteX36" fmla="*/ 2071992 w 2422187"/>
              <a:gd name="connsiteY36" fmla="*/ 535021 h 1974715"/>
              <a:gd name="connsiteX37" fmla="*/ 2120630 w 2422187"/>
              <a:gd name="connsiteY37" fmla="*/ 573932 h 1974715"/>
              <a:gd name="connsiteX38" fmla="*/ 2159541 w 2422187"/>
              <a:gd name="connsiteY38" fmla="*/ 593387 h 1974715"/>
              <a:gd name="connsiteX39" fmla="*/ 2178996 w 2422187"/>
              <a:gd name="connsiteY39" fmla="*/ 612843 h 1974715"/>
              <a:gd name="connsiteX40" fmla="*/ 2237362 w 2422187"/>
              <a:gd name="connsiteY40" fmla="*/ 651753 h 1974715"/>
              <a:gd name="connsiteX41" fmla="*/ 2276273 w 2422187"/>
              <a:gd name="connsiteY41" fmla="*/ 690664 h 1974715"/>
              <a:gd name="connsiteX42" fmla="*/ 2315183 w 2422187"/>
              <a:gd name="connsiteY42" fmla="*/ 719847 h 1974715"/>
              <a:gd name="connsiteX43" fmla="*/ 2344366 w 2422187"/>
              <a:gd name="connsiteY43" fmla="*/ 778213 h 1974715"/>
              <a:gd name="connsiteX44" fmla="*/ 2373549 w 2422187"/>
              <a:gd name="connsiteY44" fmla="*/ 797668 h 1974715"/>
              <a:gd name="connsiteX45" fmla="*/ 2393004 w 2422187"/>
              <a:gd name="connsiteY45" fmla="*/ 894945 h 1974715"/>
              <a:gd name="connsiteX46" fmla="*/ 2402732 w 2422187"/>
              <a:gd name="connsiteY46" fmla="*/ 924128 h 1974715"/>
              <a:gd name="connsiteX47" fmla="*/ 2422187 w 2422187"/>
              <a:gd name="connsiteY47" fmla="*/ 1031132 h 1974715"/>
              <a:gd name="connsiteX48" fmla="*/ 2412460 w 2422187"/>
              <a:gd name="connsiteY48" fmla="*/ 1254868 h 1974715"/>
              <a:gd name="connsiteX49" fmla="*/ 2393004 w 2422187"/>
              <a:gd name="connsiteY49" fmla="*/ 1284051 h 1974715"/>
              <a:gd name="connsiteX50" fmla="*/ 2363821 w 2422187"/>
              <a:gd name="connsiteY50" fmla="*/ 1332690 h 1974715"/>
              <a:gd name="connsiteX51" fmla="*/ 2354094 w 2422187"/>
              <a:gd name="connsiteY51" fmla="*/ 1361873 h 1974715"/>
              <a:gd name="connsiteX52" fmla="*/ 2324911 w 2422187"/>
              <a:gd name="connsiteY52" fmla="*/ 1381328 h 1974715"/>
              <a:gd name="connsiteX53" fmla="*/ 2305455 w 2422187"/>
              <a:gd name="connsiteY53" fmla="*/ 1400783 h 1974715"/>
              <a:gd name="connsiteX54" fmla="*/ 2266545 w 2422187"/>
              <a:gd name="connsiteY54" fmla="*/ 1459149 h 1974715"/>
              <a:gd name="connsiteX55" fmla="*/ 2237362 w 2422187"/>
              <a:gd name="connsiteY55" fmla="*/ 1488332 h 1974715"/>
              <a:gd name="connsiteX56" fmla="*/ 2198451 w 2422187"/>
              <a:gd name="connsiteY56" fmla="*/ 1536970 h 1974715"/>
              <a:gd name="connsiteX57" fmla="*/ 2130358 w 2422187"/>
              <a:gd name="connsiteY57" fmla="*/ 1585609 h 1974715"/>
              <a:gd name="connsiteX58" fmla="*/ 2062264 w 2422187"/>
              <a:gd name="connsiteY58" fmla="*/ 1643975 h 1974715"/>
              <a:gd name="connsiteX59" fmla="*/ 2003898 w 2422187"/>
              <a:gd name="connsiteY59" fmla="*/ 1682885 h 1974715"/>
              <a:gd name="connsiteX60" fmla="*/ 1945532 w 2422187"/>
              <a:gd name="connsiteY60" fmla="*/ 1741251 h 1974715"/>
              <a:gd name="connsiteX61" fmla="*/ 1926077 w 2422187"/>
              <a:gd name="connsiteY61" fmla="*/ 1770434 h 1974715"/>
              <a:gd name="connsiteX62" fmla="*/ 1896894 w 2422187"/>
              <a:gd name="connsiteY62" fmla="*/ 1789890 h 1974715"/>
              <a:gd name="connsiteX63" fmla="*/ 1848255 w 2422187"/>
              <a:gd name="connsiteY63" fmla="*/ 1828800 h 1974715"/>
              <a:gd name="connsiteX64" fmla="*/ 1770434 w 2422187"/>
              <a:gd name="connsiteY64" fmla="*/ 1867711 h 1974715"/>
              <a:gd name="connsiteX65" fmla="*/ 1702341 w 2422187"/>
              <a:gd name="connsiteY65" fmla="*/ 1896894 h 1974715"/>
              <a:gd name="connsiteX66" fmla="*/ 1643975 w 2422187"/>
              <a:gd name="connsiteY66" fmla="*/ 1926077 h 1974715"/>
              <a:gd name="connsiteX67" fmla="*/ 1605064 w 2422187"/>
              <a:gd name="connsiteY67" fmla="*/ 1945532 h 1974715"/>
              <a:gd name="connsiteX68" fmla="*/ 1566153 w 2422187"/>
              <a:gd name="connsiteY68" fmla="*/ 1955260 h 1974715"/>
              <a:gd name="connsiteX69" fmla="*/ 1498060 w 2422187"/>
              <a:gd name="connsiteY69" fmla="*/ 1974715 h 1974715"/>
              <a:gd name="connsiteX70" fmla="*/ 778213 w 2422187"/>
              <a:gd name="connsiteY70" fmla="*/ 1964987 h 1974715"/>
              <a:gd name="connsiteX71" fmla="*/ 671209 w 2422187"/>
              <a:gd name="connsiteY71" fmla="*/ 1935804 h 1974715"/>
              <a:gd name="connsiteX72" fmla="*/ 583660 w 2422187"/>
              <a:gd name="connsiteY72" fmla="*/ 1916349 h 1974715"/>
              <a:gd name="connsiteX73" fmla="*/ 564204 w 2422187"/>
              <a:gd name="connsiteY73" fmla="*/ 1896894 h 1974715"/>
              <a:gd name="connsiteX74" fmla="*/ 496111 w 2422187"/>
              <a:gd name="connsiteY74" fmla="*/ 1857983 h 1974715"/>
              <a:gd name="connsiteX75" fmla="*/ 457200 w 2422187"/>
              <a:gd name="connsiteY75" fmla="*/ 1809345 h 1974715"/>
              <a:gd name="connsiteX76" fmla="*/ 447473 w 2422187"/>
              <a:gd name="connsiteY76" fmla="*/ 1780162 h 1974715"/>
              <a:gd name="connsiteX77" fmla="*/ 398834 w 2422187"/>
              <a:gd name="connsiteY77" fmla="*/ 1731524 h 1974715"/>
              <a:gd name="connsiteX78" fmla="*/ 379379 w 2422187"/>
              <a:gd name="connsiteY78" fmla="*/ 1712068 h 1974715"/>
              <a:gd name="connsiteX79" fmla="*/ 359924 w 2422187"/>
              <a:gd name="connsiteY79" fmla="*/ 1673158 h 1974715"/>
              <a:gd name="connsiteX80" fmla="*/ 311285 w 2422187"/>
              <a:gd name="connsiteY80" fmla="*/ 1624519 h 1974715"/>
              <a:gd name="connsiteX81" fmla="*/ 252919 w 2422187"/>
              <a:gd name="connsiteY81" fmla="*/ 1546698 h 1974715"/>
              <a:gd name="connsiteX82" fmla="*/ 223736 w 2422187"/>
              <a:gd name="connsiteY82" fmla="*/ 1488332 h 1974715"/>
              <a:gd name="connsiteX83" fmla="*/ 204281 w 2422187"/>
              <a:gd name="connsiteY83" fmla="*/ 1449421 h 1974715"/>
              <a:gd name="connsiteX84" fmla="*/ 184826 w 2422187"/>
              <a:gd name="connsiteY84" fmla="*/ 1420239 h 1974715"/>
              <a:gd name="connsiteX85" fmla="*/ 165370 w 2422187"/>
              <a:gd name="connsiteY85" fmla="*/ 1342417 h 1974715"/>
              <a:gd name="connsiteX86" fmla="*/ 145915 w 2422187"/>
              <a:gd name="connsiteY86" fmla="*/ 1274324 h 1974715"/>
              <a:gd name="connsiteX87" fmla="*/ 136187 w 2422187"/>
              <a:gd name="connsiteY87" fmla="*/ 1167319 h 1974715"/>
              <a:gd name="connsiteX88" fmla="*/ 116732 w 2422187"/>
              <a:gd name="connsiteY88" fmla="*/ 1050587 h 1974715"/>
              <a:gd name="connsiteX89" fmla="*/ 97277 w 2422187"/>
              <a:gd name="connsiteY89" fmla="*/ 904673 h 1974715"/>
              <a:gd name="connsiteX90" fmla="*/ 77821 w 2422187"/>
              <a:gd name="connsiteY90" fmla="*/ 846307 h 1974715"/>
              <a:gd name="connsiteX91" fmla="*/ 58366 w 2422187"/>
              <a:gd name="connsiteY91" fmla="*/ 826851 h 1974715"/>
              <a:gd name="connsiteX92" fmla="*/ 29183 w 2422187"/>
              <a:gd name="connsiteY92" fmla="*/ 778213 h 197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22187" h="1974715">
                <a:moveTo>
                  <a:pt x="48638" y="856034"/>
                </a:moveTo>
                <a:cubicBezTo>
                  <a:pt x="38910" y="826851"/>
                  <a:pt x="22516" y="799094"/>
                  <a:pt x="19455" y="768485"/>
                </a:cubicBezTo>
                <a:cubicBezTo>
                  <a:pt x="8708" y="661006"/>
                  <a:pt x="20033" y="702124"/>
                  <a:pt x="0" y="642026"/>
                </a:cubicBezTo>
                <a:cubicBezTo>
                  <a:pt x="3243" y="580417"/>
                  <a:pt x="4143" y="518641"/>
                  <a:pt x="9728" y="457200"/>
                </a:cubicBezTo>
                <a:cubicBezTo>
                  <a:pt x="11483" y="437891"/>
                  <a:pt x="32628" y="403768"/>
                  <a:pt x="38911" y="389107"/>
                </a:cubicBezTo>
                <a:cubicBezTo>
                  <a:pt x="42950" y="379682"/>
                  <a:pt x="43363" y="368717"/>
                  <a:pt x="48638" y="359924"/>
                </a:cubicBezTo>
                <a:cubicBezTo>
                  <a:pt x="53357" y="352059"/>
                  <a:pt x="62365" y="347630"/>
                  <a:pt x="68094" y="340468"/>
                </a:cubicBezTo>
                <a:cubicBezTo>
                  <a:pt x="159933" y="225668"/>
                  <a:pt x="25355" y="389985"/>
                  <a:pt x="97277" y="282102"/>
                </a:cubicBezTo>
                <a:cubicBezTo>
                  <a:pt x="104908" y="270656"/>
                  <a:pt x="117653" y="263487"/>
                  <a:pt x="126460" y="252919"/>
                </a:cubicBezTo>
                <a:cubicBezTo>
                  <a:pt x="133944" y="243938"/>
                  <a:pt x="138148" y="232474"/>
                  <a:pt x="145915" y="223736"/>
                </a:cubicBezTo>
                <a:cubicBezTo>
                  <a:pt x="194375" y="169218"/>
                  <a:pt x="189110" y="175484"/>
                  <a:pt x="233464" y="145915"/>
                </a:cubicBezTo>
                <a:lnTo>
                  <a:pt x="710119" y="155643"/>
                </a:lnTo>
                <a:cubicBezTo>
                  <a:pt x="729830" y="156360"/>
                  <a:pt x="749773" y="159133"/>
                  <a:pt x="768485" y="165370"/>
                </a:cubicBezTo>
                <a:cubicBezTo>
                  <a:pt x="812283" y="179969"/>
                  <a:pt x="783922" y="184360"/>
                  <a:pt x="817124" y="204281"/>
                </a:cubicBezTo>
                <a:cubicBezTo>
                  <a:pt x="825917" y="209557"/>
                  <a:pt x="836579" y="210766"/>
                  <a:pt x="846307" y="214009"/>
                </a:cubicBezTo>
                <a:cubicBezTo>
                  <a:pt x="878732" y="210766"/>
                  <a:pt x="912668" y="214586"/>
                  <a:pt x="943583" y="204281"/>
                </a:cubicBezTo>
                <a:cubicBezTo>
                  <a:pt x="954674" y="200584"/>
                  <a:pt x="953909" y="182401"/>
                  <a:pt x="963038" y="175098"/>
                </a:cubicBezTo>
                <a:cubicBezTo>
                  <a:pt x="971045" y="168692"/>
                  <a:pt x="983050" y="169956"/>
                  <a:pt x="992221" y="165370"/>
                </a:cubicBezTo>
                <a:cubicBezTo>
                  <a:pt x="1002678" y="160142"/>
                  <a:pt x="1012527" y="153523"/>
                  <a:pt x="1021404" y="145915"/>
                </a:cubicBezTo>
                <a:cubicBezTo>
                  <a:pt x="1035331" y="133978"/>
                  <a:pt x="1043909" y="115207"/>
                  <a:pt x="1060315" y="107004"/>
                </a:cubicBezTo>
                <a:cubicBezTo>
                  <a:pt x="1120137" y="77094"/>
                  <a:pt x="1087165" y="95590"/>
                  <a:pt x="1157592" y="48639"/>
                </a:cubicBezTo>
                <a:cubicBezTo>
                  <a:pt x="1167320" y="42154"/>
                  <a:pt x="1175433" y="32019"/>
                  <a:pt x="1186775" y="29183"/>
                </a:cubicBezTo>
                <a:cubicBezTo>
                  <a:pt x="1283731" y="4944"/>
                  <a:pt x="1238221" y="14124"/>
                  <a:pt x="1322962" y="0"/>
                </a:cubicBezTo>
                <a:cubicBezTo>
                  <a:pt x="1413753" y="3243"/>
                  <a:pt x="1504938" y="688"/>
                  <a:pt x="1595336" y="9728"/>
                </a:cubicBezTo>
                <a:cubicBezTo>
                  <a:pt x="1604462" y="10641"/>
                  <a:pt x="1607630" y="23454"/>
                  <a:pt x="1614792" y="29183"/>
                </a:cubicBezTo>
                <a:cubicBezTo>
                  <a:pt x="1641734" y="50736"/>
                  <a:pt x="1642332" y="48091"/>
                  <a:pt x="1673158" y="58366"/>
                </a:cubicBezTo>
                <a:cubicBezTo>
                  <a:pt x="1682886" y="68094"/>
                  <a:pt x="1693895" y="76690"/>
                  <a:pt x="1702341" y="87549"/>
                </a:cubicBezTo>
                <a:cubicBezTo>
                  <a:pt x="1779331" y="186537"/>
                  <a:pt x="1711776" y="116441"/>
                  <a:pt x="1760707" y="165370"/>
                </a:cubicBezTo>
                <a:cubicBezTo>
                  <a:pt x="1763949" y="175098"/>
                  <a:pt x="1765159" y="185760"/>
                  <a:pt x="1770434" y="194553"/>
                </a:cubicBezTo>
                <a:cubicBezTo>
                  <a:pt x="1775153" y="202418"/>
                  <a:pt x="1784161" y="206847"/>
                  <a:pt x="1789890" y="214009"/>
                </a:cubicBezTo>
                <a:cubicBezTo>
                  <a:pt x="1797193" y="223138"/>
                  <a:pt x="1803545" y="233041"/>
                  <a:pt x="1809345" y="243192"/>
                </a:cubicBezTo>
                <a:cubicBezTo>
                  <a:pt x="1816539" y="255782"/>
                  <a:pt x="1820756" y="270036"/>
                  <a:pt x="1828800" y="282102"/>
                </a:cubicBezTo>
                <a:cubicBezTo>
                  <a:pt x="1833887" y="289733"/>
                  <a:pt x="1842752" y="294221"/>
                  <a:pt x="1848255" y="301558"/>
                </a:cubicBezTo>
                <a:cubicBezTo>
                  <a:pt x="1893722" y="362182"/>
                  <a:pt x="1874826" y="349006"/>
                  <a:pt x="1916349" y="398834"/>
                </a:cubicBezTo>
                <a:cubicBezTo>
                  <a:pt x="1922220" y="405880"/>
                  <a:pt x="1929933" y="411244"/>
                  <a:pt x="1935804" y="418290"/>
                </a:cubicBezTo>
                <a:cubicBezTo>
                  <a:pt x="1976574" y="467215"/>
                  <a:pt x="1946169" y="450927"/>
                  <a:pt x="1994170" y="466928"/>
                </a:cubicBezTo>
                <a:cubicBezTo>
                  <a:pt x="2082634" y="555390"/>
                  <a:pt x="2007640" y="486757"/>
                  <a:pt x="2071992" y="535021"/>
                </a:cubicBezTo>
                <a:cubicBezTo>
                  <a:pt x="2088602" y="547479"/>
                  <a:pt x="2103355" y="562415"/>
                  <a:pt x="2120630" y="573932"/>
                </a:cubicBezTo>
                <a:cubicBezTo>
                  <a:pt x="2132696" y="581976"/>
                  <a:pt x="2146571" y="586902"/>
                  <a:pt x="2159541" y="593387"/>
                </a:cubicBezTo>
                <a:cubicBezTo>
                  <a:pt x="2166026" y="599872"/>
                  <a:pt x="2171659" y="607340"/>
                  <a:pt x="2178996" y="612843"/>
                </a:cubicBezTo>
                <a:cubicBezTo>
                  <a:pt x="2197702" y="626872"/>
                  <a:pt x="2220828" y="635219"/>
                  <a:pt x="2237362" y="651753"/>
                </a:cubicBezTo>
                <a:cubicBezTo>
                  <a:pt x="2250332" y="664723"/>
                  <a:pt x="2261599" y="679658"/>
                  <a:pt x="2276273" y="690664"/>
                </a:cubicBezTo>
                <a:cubicBezTo>
                  <a:pt x="2289243" y="700392"/>
                  <a:pt x="2303719" y="708383"/>
                  <a:pt x="2315183" y="719847"/>
                </a:cubicBezTo>
                <a:cubicBezTo>
                  <a:pt x="2397191" y="801856"/>
                  <a:pt x="2281066" y="699090"/>
                  <a:pt x="2344366" y="778213"/>
                </a:cubicBezTo>
                <a:cubicBezTo>
                  <a:pt x="2351669" y="787342"/>
                  <a:pt x="2363821" y="791183"/>
                  <a:pt x="2373549" y="797668"/>
                </a:cubicBezTo>
                <a:cubicBezTo>
                  <a:pt x="2380034" y="830094"/>
                  <a:pt x="2382547" y="863574"/>
                  <a:pt x="2393004" y="894945"/>
                </a:cubicBezTo>
                <a:cubicBezTo>
                  <a:pt x="2396247" y="904673"/>
                  <a:pt x="2400584" y="914102"/>
                  <a:pt x="2402732" y="924128"/>
                </a:cubicBezTo>
                <a:cubicBezTo>
                  <a:pt x="2410328" y="959576"/>
                  <a:pt x="2415702" y="995464"/>
                  <a:pt x="2422187" y="1031132"/>
                </a:cubicBezTo>
                <a:cubicBezTo>
                  <a:pt x="2418945" y="1105711"/>
                  <a:pt x="2421017" y="1180711"/>
                  <a:pt x="2412460" y="1254868"/>
                </a:cubicBezTo>
                <a:cubicBezTo>
                  <a:pt x="2411120" y="1266482"/>
                  <a:pt x="2398233" y="1273594"/>
                  <a:pt x="2393004" y="1284051"/>
                </a:cubicBezTo>
                <a:cubicBezTo>
                  <a:pt x="2367747" y="1334565"/>
                  <a:pt x="2401824" y="1294687"/>
                  <a:pt x="2363821" y="1332690"/>
                </a:cubicBezTo>
                <a:cubicBezTo>
                  <a:pt x="2360579" y="1342418"/>
                  <a:pt x="2360499" y="1353866"/>
                  <a:pt x="2354094" y="1361873"/>
                </a:cubicBezTo>
                <a:cubicBezTo>
                  <a:pt x="2346791" y="1371002"/>
                  <a:pt x="2334040" y="1374025"/>
                  <a:pt x="2324911" y="1381328"/>
                </a:cubicBezTo>
                <a:cubicBezTo>
                  <a:pt x="2317749" y="1387057"/>
                  <a:pt x="2310958" y="1393446"/>
                  <a:pt x="2305455" y="1400783"/>
                </a:cubicBezTo>
                <a:cubicBezTo>
                  <a:pt x="2291426" y="1419489"/>
                  <a:pt x="2283079" y="1442615"/>
                  <a:pt x="2266545" y="1459149"/>
                </a:cubicBezTo>
                <a:cubicBezTo>
                  <a:pt x="2256817" y="1468877"/>
                  <a:pt x="2246169" y="1477764"/>
                  <a:pt x="2237362" y="1488332"/>
                </a:cubicBezTo>
                <a:cubicBezTo>
                  <a:pt x="2212078" y="1518674"/>
                  <a:pt x="2226756" y="1514326"/>
                  <a:pt x="2198451" y="1536970"/>
                </a:cubicBezTo>
                <a:cubicBezTo>
                  <a:pt x="2121491" y="1598538"/>
                  <a:pt x="2226168" y="1503485"/>
                  <a:pt x="2130358" y="1585609"/>
                </a:cubicBezTo>
                <a:cubicBezTo>
                  <a:pt x="2066241" y="1640567"/>
                  <a:pt x="2139840" y="1589672"/>
                  <a:pt x="2062264" y="1643975"/>
                </a:cubicBezTo>
                <a:cubicBezTo>
                  <a:pt x="2043108" y="1657384"/>
                  <a:pt x="2003898" y="1682885"/>
                  <a:pt x="2003898" y="1682885"/>
                </a:cubicBezTo>
                <a:cubicBezTo>
                  <a:pt x="1908523" y="1810053"/>
                  <a:pt x="2030878" y="1655905"/>
                  <a:pt x="1945532" y="1741251"/>
                </a:cubicBezTo>
                <a:cubicBezTo>
                  <a:pt x="1937265" y="1749518"/>
                  <a:pt x="1934344" y="1762167"/>
                  <a:pt x="1926077" y="1770434"/>
                </a:cubicBezTo>
                <a:cubicBezTo>
                  <a:pt x="1917810" y="1778701"/>
                  <a:pt x="1906023" y="1782587"/>
                  <a:pt x="1896894" y="1789890"/>
                </a:cubicBezTo>
                <a:cubicBezTo>
                  <a:pt x="1861144" y="1818490"/>
                  <a:pt x="1895301" y="1803138"/>
                  <a:pt x="1848255" y="1828800"/>
                </a:cubicBezTo>
                <a:cubicBezTo>
                  <a:pt x="1822794" y="1842688"/>
                  <a:pt x="1794565" y="1851624"/>
                  <a:pt x="1770434" y="1867711"/>
                </a:cubicBezTo>
                <a:cubicBezTo>
                  <a:pt x="1730127" y="1894582"/>
                  <a:pt x="1752593" y="1884330"/>
                  <a:pt x="1702341" y="1896894"/>
                </a:cubicBezTo>
                <a:cubicBezTo>
                  <a:pt x="1646260" y="1934280"/>
                  <a:pt x="1700357" y="1901913"/>
                  <a:pt x="1643975" y="1926077"/>
                </a:cubicBezTo>
                <a:cubicBezTo>
                  <a:pt x="1630646" y="1931789"/>
                  <a:pt x="1618642" y="1940440"/>
                  <a:pt x="1605064" y="1945532"/>
                </a:cubicBezTo>
                <a:cubicBezTo>
                  <a:pt x="1592546" y="1950226"/>
                  <a:pt x="1579008" y="1951587"/>
                  <a:pt x="1566153" y="1955260"/>
                </a:cubicBezTo>
                <a:cubicBezTo>
                  <a:pt x="1468455" y="1983173"/>
                  <a:pt x="1619713" y="1944300"/>
                  <a:pt x="1498060" y="1974715"/>
                </a:cubicBezTo>
                <a:cubicBezTo>
                  <a:pt x="1258111" y="1971472"/>
                  <a:pt x="1018023" y="1973761"/>
                  <a:pt x="778213" y="1964987"/>
                </a:cubicBezTo>
                <a:cubicBezTo>
                  <a:pt x="738431" y="1963532"/>
                  <a:pt x="707356" y="1946131"/>
                  <a:pt x="671209" y="1935804"/>
                </a:cubicBezTo>
                <a:cubicBezTo>
                  <a:pt x="639166" y="1926649"/>
                  <a:pt x="617077" y="1923033"/>
                  <a:pt x="583660" y="1916349"/>
                </a:cubicBezTo>
                <a:cubicBezTo>
                  <a:pt x="577175" y="1909864"/>
                  <a:pt x="571835" y="1901981"/>
                  <a:pt x="564204" y="1896894"/>
                </a:cubicBezTo>
                <a:cubicBezTo>
                  <a:pt x="504283" y="1856948"/>
                  <a:pt x="545868" y="1897788"/>
                  <a:pt x="496111" y="1857983"/>
                </a:cubicBezTo>
                <a:cubicBezTo>
                  <a:pt x="476307" y="1842140"/>
                  <a:pt x="471648" y="1831018"/>
                  <a:pt x="457200" y="1809345"/>
                </a:cubicBezTo>
                <a:cubicBezTo>
                  <a:pt x="453958" y="1799617"/>
                  <a:pt x="453625" y="1788365"/>
                  <a:pt x="447473" y="1780162"/>
                </a:cubicBezTo>
                <a:cubicBezTo>
                  <a:pt x="433716" y="1761819"/>
                  <a:pt x="415047" y="1747737"/>
                  <a:pt x="398834" y="1731524"/>
                </a:cubicBezTo>
                <a:cubicBezTo>
                  <a:pt x="392349" y="1725039"/>
                  <a:pt x="383481" y="1720271"/>
                  <a:pt x="379379" y="1712068"/>
                </a:cubicBezTo>
                <a:cubicBezTo>
                  <a:pt x="372894" y="1699098"/>
                  <a:pt x="368827" y="1684604"/>
                  <a:pt x="359924" y="1673158"/>
                </a:cubicBezTo>
                <a:cubicBezTo>
                  <a:pt x="345847" y="1655059"/>
                  <a:pt x="324003" y="1643597"/>
                  <a:pt x="311285" y="1624519"/>
                </a:cubicBezTo>
                <a:cubicBezTo>
                  <a:pt x="267288" y="1558522"/>
                  <a:pt x="288909" y="1582686"/>
                  <a:pt x="252919" y="1546698"/>
                </a:cubicBezTo>
                <a:cubicBezTo>
                  <a:pt x="232540" y="1465174"/>
                  <a:pt x="258428" y="1540369"/>
                  <a:pt x="223736" y="1488332"/>
                </a:cubicBezTo>
                <a:cubicBezTo>
                  <a:pt x="215692" y="1476266"/>
                  <a:pt x="211476" y="1462012"/>
                  <a:pt x="204281" y="1449421"/>
                </a:cubicBezTo>
                <a:cubicBezTo>
                  <a:pt x="198481" y="1439270"/>
                  <a:pt x="191311" y="1429966"/>
                  <a:pt x="184826" y="1420239"/>
                </a:cubicBezTo>
                <a:cubicBezTo>
                  <a:pt x="165045" y="1321337"/>
                  <a:pt x="185314" y="1412221"/>
                  <a:pt x="165370" y="1342417"/>
                </a:cubicBezTo>
                <a:cubicBezTo>
                  <a:pt x="140941" y="1256915"/>
                  <a:pt x="169240" y="1344295"/>
                  <a:pt x="145915" y="1274324"/>
                </a:cubicBezTo>
                <a:cubicBezTo>
                  <a:pt x="142672" y="1238656"/>
                  <a:pt x="140819" y="1202834"/>
                  <a:pt x="136187" y="1167319"/>
                </a:cubicBezTo>
                <a:cubicBezTo>
                  <a:pt x="131085" y="1128203"/>
                  <a:pt x="120657" y="1089839"/>
                  <a:pt x="116732" y="1050587"/>
                </a:cubicBezTo>
                <a:cubicBezTo>
                  <a:pt x="112049" y="1003754"/>
                  <a:pt x="110000" y="951325"/>
                  <a:pt x="97277" y="904673"/>
                </a:cubicBezTo>
                <a:cubicBezTo>
                  <a:pt x="91881" y="884888"/>
                  <a:pt x="92322" y="860809"/>
                  <a:pt x="77821" y="846307"/>
                </a:cubicBezTo>
                <a:cubicBezTo>
                  <a:pt x="71336" y="839822"/>
                  <a:pt x="63453" y="834482"/>
                  <a:pt x="58366" y="826851"/>
                </a:cubicBezTo>
                <a:cubicBezTo>
                  <a:pt x="15357" y="762336"/>
                  <a:pt x="55965" y="804995"/>
                  <a:pt x="29183" y="778213"/>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42008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2" presetClass="path" presetSubtype="0" accel="50000" decel="50000" fill="hold" nodeType="withEffect">
                                  <p:stCondLst>
                                    <p:cond delay="200"/>
                                  </p:stCondLst>
                                  <p:childTnLst>
                                    <p:animMotion origin="layout" path="M 3.88889E-6 3.33333E-6 L 0.00555 0.34722 " pathEditMode="relative" rAng="0" ptsTypes="AA">
                                      <p:cBhvr>
                                        <p:cTn id="18" dur="2000" fill="hold"/>
                                        <p:tgtEl>
                                          <p:spTgt spid="9"/>
                                        </p:tgtEl>
                                        <p:attrNameLst>
                                          <p:attrName>ppt_x</p:attrName>
                                          <p:attrName>ppt_y</p:attrName>
                                        </p:attrNameLst>
                                      </p:cBhvr>
                                      <p:rCtr x="278" y="17361"/>
                                    </p:animMotion>
                                  </p:childTnLst>
                                </p:cTn>
                              </p:par>
                              <p:par>
                                <p:cTn id="19" presetID="42" presetClass="path" presetSubtype="0" accel="50000" decel="50000" fill="hold" nodeType="withEffect">
                                  <p:stCondLst>
                                    <p:cond delay="200"/>
                                  </p:stCondLst>
                                  <p:childTnLst>
                                    <p:animMotion origin="layout" path="M -8.33333E-7 0 L -8.33333E-7 0.34329 " pathEditMode="relative" rAng="0" ptsTypes="AA">
                                      <p:cBhvr>
                                        <p:cTn id="20" dur="2000" fill="hold"/>
                                        <p:tgtEl>
                                          <p:spTgt spid="7"/>
                                        </p:tgtEl>
                                        <p:attrNameLst>
                                          <p:attrName>ppt_x</p:attrName>
                                          <p:attrName>ppt_y</p:attrName>
                                        </p:attrNameLst>
                                      </p:cBhvr>
                                      <p:rCtr x="0" y="17153"/>
                                    </p:animMotion>
                                  </p:childTnLst>
                                </p:cTn>
                              </p:par>
                              <p:par>
                                <p:cTn id="21" presetID="42" presetClass="path" presetSubtype="0" accel="50000" decel="50000" fill="hold" nodeType="withEffect">
                                  <p:stCondLst>
                                    <p:cond delay="200"/>
                                  </p:stCondLst>
                                  <p:childTnLst>
                                    <p:animMotion origin="layout" path="M -5.55556E-7 -3.7037E-7 L 0.00208 0.31019 " pathEditMode="relative" rAng="0" ptsTypes="AA">
                                      <p:cBhvr>
                                        <p:cTn id="22" dur="2000" fill="hold"/>
                                        <p:tgtEl>
                                          <p:spTgt spid="8"/>
                                        </p:tgtEl>
                                        <p:attrNameLst>
                                          <p:attrName>ppt_x</p:attrName>
                                          <p:attrName>ppt_y</p:attrName>
                                        </p:attrNameLst>
                                      </p:cBhvr>
                                      <p:rCtr x="104" y="15509"/>
                                    </p:animMotion>
                                  </p:childTnLst>
                                </p:cTn>
                              </p:par>
                              <p:par>
                                <p:cTn id="23" presetID="42" presetClass="path" presetSubtype="0" accel="50000" decel="50000" fill="hold" nodeType="withEffect">
                                  <p:stCondLst>
                                    <p:cond delay="200"/>
                                  </p:stCondLst>
                                  <p:childTnLst>
                                    <p:animMotion origin="layout" path="M 4.72222E-6 -7.40741E-7 L 0.00225 0.31134 " pathEditMode="relative" rAng="0" ptsTypes="AA">
                                      <p:cBhvr>
                                        <p:cTn id="24" dur="2000" fill="hold"/>
                                        <p:tgtEl>
                                          <p:spTgt spid="11"/>
                                        </p:tgtEl>
                                        <p:attrNameLst>
                                          <p:attrName>ppt_x</p:attrName>
                                          <p:attrName>ppt_y</p:attrName>
                                        </p:attrNameLst>
                                      </p:cBhvr>
                                      <p:rCtr x="104" y="15556"/>
                                    </p:animMotion>
                                  </p:childTnLst>
                                </p:cTn>
                              </p:par>
                              <p:par>
                                <p:cTn id="25" presetID="42" presetClass="path" presetSubtype="0" accel="50000" decel="50000" fill="hold" nodeType="withEffect">
                                  <p:stCondLst>
                                    <p:cond delay="200"/>
                                  </p:stCondLst>
                                  <p:childTnLst>
                                    <p:animMotion origin="layout" path="M -4.44444E-6 -7.40741E-7 L -0.00208 0.33079 " pathEditMode="relative" rAng="0" ptsTypes="AA">
                                      <p:cBhvr>
                                        <p:cTn id="26" dur="2000" fill="hold"/>
                                        <p:tgtEl>
                                          <p:spTgt spid="10"/>
                                        </p:tgtEl>
                                        <p:attrNameLst>
                                          <p:attrName>ppt_x</p:attrName>
                                          <p:attrName>ppt_y</p:attrName>
                                        </p:attrNameLst>
                                      </p:cBhvr>
                                      <p:rCtr x="-104" y="16528"/>
                                    </p:animMotion>
                                  </p:childTnLst>
                                </p:cTn>
                              </p:par>
                              <p:par>
                                <p:cTn id="27" presetID="10" presetClass="exit" presetSubtype="0" fill="hold" nodeType="withEffect">
                                  <p:stCondLst>
                                    <p:cond delay="20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4159670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the patterns and relationships between the 5 and 10 times tables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7E4BF4-8988-4E07-8D8F-B52B745C352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4" name="Picture 3">
            <a:extLst>
              <a:ext uri="{FF2B5EF4-FFF2-40B4-BE49-F238E27FC236}">
                <a16:creationId xmlns:a16="http://schemas.microsoft.com/office/drawing/2014/main" id="{C02BC9FE-8B9E-46EE-A090-8E9FAC52B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618" y="1731948"/>
            <a:ext cx="6816764" cy="3857292"/>
          </a:xfrm>
          <a:prstGeom prst="rect">
            <a:avLst/>
          </a:prstGeom>
        </p:spPr>
      </p:pic>
      <p:sp>
        <p:nvSpPr>
          <p:cNvPr id="5" name="Rectangle 4">
            <a:extLst>
              <a:ext uri="{FF2B5EF4-FFF2-40B4-BE49-F238E27FC236}">
                <a16:creationId xmlns:a16="http://schemas.microsoft.com/office/drawing/2014/main" id="{C1A986D7-DE35-40B9-A9AE-F1E4EDC5E26A}"/>
              </a:ext>
            </a:extLst>
          </p:cNvPr>
          <p:cNvSpPr/>
          <p:nvPr/>
        </p:nvSpPr>
        <p:spPr>
          <a:xfrm>
            <a:off x="7896200" y="168257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solidFill>
                <a:srgbClr val="000000"/>
              </a:solidFill>
              <a:latin typeface="Myriad Pro" panose="020B0503030403020204" pitchFamily="34" charset="0"/>
            </a:endParaRPr>
          </a:p>
        </p:txBody>
      </p:sp>
      <p:sp>
        <p:nvSpPr>
          <p:cNvPr id="6" name="Rectangle 5">
            <a:extLst>
              <a:ext uri="{FF2B5EF4-FFF2-40B4-BE49-F238E27FC236}">
                <a16:creationId xmlns:a16="http://schemas.microsoft.com/office/drawing/2014/main" id="{2C250B85-05A8-4A34-8907-36C8FF66977D}"/>
              </a:ext>
            </a:extLst>
          </p:cNvPr>
          <p:cNvSpPr/>
          <p:nvPr/>
        </p:nvSpPr>
        <p:spPr>
          <a:xfrm>
            <a:off x="7896200" y="224801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solidFill>
                <a:srgbClr val="000000"/>
              </a:solidFill>
              <a:latin typeface="Myriad Pro" panose="020B0503030403020204" pitchFamily="34" charset="0"/>
            </a:endParaRPr>
          </a:p>
        </p:txBody>
      </p:sp>
      <p:sp>
        <p:nvSpPr>
          <p:cNvPr id="7" name="Rectangle 6">
            <a:extLst>
              <a:ext uri="{FF2B5EF4-FFF2-40B4-BE49-F238E27FC236}">
                <a16:creationId xmlns:a16="http://schemas.microsoft.com/office/drawing/2014/main" id="{13ED309E-C53E-42B8-8F78-CF33E13BE055}"/>
              </a:ext>
            </a:extLst>
          </p:cNvPr>
          <p:cNvSpPr/>
          <p:nvPr/>
        </p:nvSpPr>
        <p:spPr>
          <a:xfrm>
            <a:off x="6664609" y="2852937"/>
            <a:ext cx="3877921" cy="1200329"/>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One of the factors is 1 so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the product is equal to the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other factor.</a:t>
            </a:r>
          </a:p>
        </p:txBody>
      </p:sp>
      <p:sp>
        <p:nvSpPr>
          <p:cNvPr id="8" name="Rectangle 7">
            <a:extLst>
              <a:ext uri="{FF2B5EF4-FFF2-40B4-BE49-F238E27FC236}">
                <a16:creationId xmlns:a16="http://schemas.microsoft.com/office/drawing/2014/main" id="{F34BC765-D9A7-441B-958C-65B2F3331D1B}"/>
              </a:ext>
            </a:extLst>
          </p:cNvPr>
          <p:cNvSpPr/>
          <p:nvPr/>
        </p:nvSpPr>
        <p:spPr>
          <a:xfrm>
            <a:off x="6956173" y="4242947"/>
            <a:ext cx="361086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1, five times is equal to 5.</a:t>
            </a:r>
          </a:p>
        </p:txBody>
      </p:sp>
      <p:sp>
        <p:nvSpPr>
          <p:cNvPr id="9" name="Rectangle 8">
            <a:extLst>
              <a:ext uri="{FF2B5EF4-FFF2-40B4-BE49-F238E27FC236}">
                <a16:creationId xmlns:a16="http://schemas.microsoft.com/office/drawing/2014/main" id="{DB432699-5552-4CE6-A3E5-403D496443EB}"/>
              </a:ext>
            </a:extLst>
          </p:cNvPr>
          <p:cNvSpPr/>
          <p:nvPr/>
        </p:nvSpPr>
        <p:spPr>
          <a:xfrm>
            <a:off x="7293542" y="4914512"/>
            <a:ext cx="2908745"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rPr>
              <a:t>Five 1s is equal to 5.</a:t>
            </a:r>
          </a:p>
        </p:txBody>
      </p:sp>
    </p:spTree>
    <p:extLst>
      <p:ext uri="{BB962C8B-B14F-4D97-AF65-F5344CB8AC3E}">
        <p14:creationId xmlns:p14="http://schemas.microsoft.com/office/powerpoint/2010/main" val="751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2F0D9-A2D2-4177-BCDB-E2C03B2C8B7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3" name="Picture 2">
            <a:extLst>
              <a:ext uri="{FF2B5EF4-FFF2-40B4-BE49-F238E27FC236}">
                <a16:creationId xmlns:a16="http://schemas.microsoft.com/office/drawing/2014/main" id="{C864D198-E053-4E67-B71F-20756D614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958" y="3334516"/>
            <a:ext cx="437686" cy="437686"/>
          </a:xfrm>
          <a:prstGeom prst="rect">
            <a:avLst/>
          </a:prstGeom>
        </p:spPr>
      </p:pic>
      <p:pic>
        <p:nvPicPr>
          <p:cNvPr id="4" name="Picture 3">
            <a:extLst>
              <a:ext uri="{FF2B5EF4-FFF2-40B4-BE49-F238E27FC236}">
                <a16:creationId xmlns:a16="http://schemas.microsoft.com/office/drawing/2014/main" id="{EE02F056-E15D-4415-B453-D97EC7A90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514" y="2924944"/>
            <a:ext cx="437686" cy="437686"/>
          </a:xfrm>
          <a:prstGeom prst="rect">
            <a:avLst/>
          </a:prstGeom>
        </p:spPr>
      </p:pic>
      <p:pic>
        <p:nvPicPr>
          <p:cNvPr id="5" name="Picture 4">
            <a:extLst>
              <a:ext uri="{FF2B5EF4-FFF2-40B4-BE49-F238E27FC236}">
                <a16:creationId xmlns:a16="http://schemas.microsoft.com/office/drawing/2014/main" id="{856575E1-F6B7-49B6-B158-CE52BD6BA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887" y="3711394"/>
            <a:ext cx="437686" cy="437686"/>
          </a:xfrm>
          <a:prstGeom prst="rect">
            <a:avLst/>
          </a:prstGeom>
        </p:spPr>
      </p:pic>
      <p:pic>
        <p:nvPicPr>
          <p:cNvPr id="6" name="Picture 5">
            <a:extLst>
              <a:ext uri="{FF2B5EF4-FFF2-40B4-BE49-F238E27FC236}">
                <a16:creationId xmlns:a16="http://schemas.microsoft.com/office/drawing/2014/main" id="{B6EDC6FA-3509-40EB-BA6F-F5CA77A1B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092" y="3933056"/>
            <a:ext cx="437686" cy="437686"/>
          </a:xfrm>
          <a:prstGeom prst="rect">
            <a:avLst/>
          </a:prstGeom>
        </p:spPr>
      </p:pic>
      <p:pic>
        <p:nvPicPr>
          <p:cNvPr id="7" name="Picture 6">
            <a:extLst>
              <a:ext uri="{FF2B5EF4-FFF2-40B4-BE49-F238E27FC236}">
                <a16:creationId xmlns:a16="http://schemas.microsoft.com/office/drawing/2014/main" id="{F6A87F28-28DE-475C-AF23-B104D25E6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591" y="2919410"/>
            <a:ext cx="437686" cy="437686"/>
          </a:xfrm>
          <a:prstGeom prst="rect">
            <a:avLst/>
          </a:prstGeom>
        </p:spPr>
      </p:pic>
      <p:pic>
        <p:nvPicPr>
          <p:cNvPr id="8" name="Picture 7">
            <a:extLst>
              <a:ext uri="{FF2B5EF4-FFF2-40B4-BE49-F238E27FC236}">
                <a16:creationId xmlns:a16="http://schemas.microsoft.com/office/drawing/2014/main" id="{BC8371D3-A0F4-461A-872E-DFD699A13F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96075" y="1474761"/>
            <a:ext cx="789121" cy="4752527"/>
          </a:xfrm>
          <a:prstGeom prst="rect">
            <a:avLst/>
          </a:prstGeom>
        </p:spPr>
      </p:pic>
      <p:sp>
        <p:nvSpPr>
          <p:cNvPr id="9" name="Rectangle 8">
            <a:extLst>
              <a:ext uri="{FF2B5EF4-FFF2-40B4-BE49-F238E27FC236}">
                <a16:creationId xmlns:a16="http://schemas.microsoft.com/office/drawing/2014/main" id="{7941E3B6-61E4-41D5-88B6-3B19F51576F2}"/>
              </a:ext>
            </a:extLst>
          </p:cNvPr>
          <p:cNvSpPr/>
          <p:nvPr/>
        </p:nvSpPr>
        <p:spPr>
          <a:xfrm>
            <a:off x="3047729" y="848550"/>
            <a:ext cx="6096542" cy="461665"/>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rPr>
              <a:t>5 people, 5 apples. How many apples each?</a:t>
            </a:r>
            <a:endParaRPr lang="en-GB" sz="2400" dirty="0">
              <a:solidFill>
                <a:srgbClr val="000000"/>
              </a:solidFill>
              <a:latin typeface="Myriad Pro" panose="020B0503030403020204" pitchFamily="34" charset="0"/>
            </a:endParaRPr>
          </a:p>
        </p:txBody>
      </p:sp>
      <p:sp>
        <p:nvSpPr>
          <p:cNvPr id="10" name="Rectangle 9">
            <a:extLst>
              <a:ext uri="{FF2B5EF4-FFF2-40B4-BE49-F238E27FC236}">
                <a16:creationId xmlns:a16="http://schemas.microsoft.com/office/drawing/2014/main" id="{D2476A29-CDA2-495B-822B-267A0DCAD5C2}"/>
              </a:ext>
            </a:extLst>
          </p:cNvPr>
          <p:cNvSpPr/>
          <p:nvPr/>
        </p:nvSpPr>
        <p:spPr>
          <a:xfrm>
            <a:off x="5500925" y="1447847"/>
            <a:ext cx="115127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 5 =</a:t>
            </a:r>
            <a:endParaRPr lang="en-GB" sz="2400" dirty="0">
              <a:solidFill>
                <a:srgbClr val="000000"/>
              </a:solidFill>
              <a:latin typeface="Myriad Pro" panose="020B0503030403020204" pitchFamily="34" charset="0"/>
            </a:endParaRPr>
          </a:p>
        </p:txBody>
      </p:sp>
      <p:sp>
        <p:nvSpPr>
          <p:cNvPr id="11" name="Rectangle 10">
            <a:extLst>
              <a:ext uri="{FF2B5EF4-FFF2-40B4-BE49-F238E27FC236}">
                <a16:creationId xmlns:a16="http://schemas.microsoft.com/office/drawing/2014/main" id="{151FE764-9C36-426F-A487-7E69A2C678DE}"/>
              </a:ext>
            </a:extLst>
          </p:cNvPr>
          <p:cNvSpPr/>
          <p:nvPr/>
        </p:nvSpPr>
        <p:spPr>
          <a:xfrm>
            <a:off x="6436990" y="1457371"/>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1</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15045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47994E-16 3.03577E-17 L -0.43268 0.27199 " pathEditMode="relative" rAng="0" ptsTypes="AA">
                                      <p:cBhvr>
                                        <p:cTn id="11" dur="2000" fill="hold"/>
                                        <p:tgtEl>
                                          <p:spTgt spid="5"/>
                                        </p:tgtEl>
                                        <p:attrNameLst>
                                          <p:attrName>ppt_x</p:attrName>
                                          <p:attrName>ppt_y</p:attrName>
                                        </p:attrNameLst>
                                      </p:cBhvr>
                                      <p:rCtr x="-21602" y="13495"/>
                                    </p:animMotion>
                                  </p:childTnLst>
                                </p:cTn>
                              </p:par>
                              <p:par>
                                <p:cTn id="12" presetID="42" presetClass="path" presetSubtype="0" accel="50000" decel="50000" fill="hold" nodeType="withEffect">
                                  <p:stCondLst>
                                    <p:cond delay="0"/>
                                  </p:stCondLst>
                                  <p:childTnLst>
                                    <p:animMotion origin="layout" path="M -1.04167E-6 -7.40741E-7 L -0.41067 -0.17315 " pathEditMode="relative" rAng="0" ptsTypes="AA">
                                      <p:cBhvr>
                                        <p:cTn id="13" dur="2000" fill="hold"/>
                                        <p:tgtEl>
                                          <p:spTgt spid="7"/>
                                        </p:tgtEl>
                                        <p:attrNameLst>
                                          <p:attrName>ppt_x</p:attrName>
                                          <p:attrName>ppt_y</p:attrName>
                                        </p:attrNameLst>
                                      </p:cBhvr>
                                      <p:rCtr x="-20430" y="-7500"/>
                                    </p:animMotion>
                                  </p:childTnLst>
                                </p:cTn>
                              </p:par>
                              <p:par>
                                <p:cTn id="14" presetID="42" presetClass="path" presetSubtype="0" accel="50000" decel="50000" fill="hold" nodeType="withEffect">
                                  <p:stCondLst>
                                    <p:cond delay="0"/>
                                  </p:stCondLst>
                                  <p:childTnLst>
                                    <p:animMotion origin="layout" path="M 0.00625 -3.33333E-6 L -0.31602 -0.03171 " pathEditMode="relative" rAng="0" ptsTypes="AA">
                                      <p:cBhvr>
                                        <p:cTn id="15" dur="2000" fill="hold"/>
                                        <p:tgtEl>
                                          <p:spTgt spid="4"/>
                                        </p:tgtEl>
                                        <p:attrNameLst>
                                          <p:attrName>ppt_x</p:attrName>
                                          <p:attrName>ppt_y</p:attrName>
                                        </p:attrNameLst>
                                      </p:cBhvr>
                                      <p:rCtr x="-16120" y="-1597"/>
                                    </p:animMotion>
                                  </p:childTnLst>
                                </p:cTn>
                              </p:par>
                              <p:par>
                                <p:cTn id="16" presetID="42" presetClass="path" presetSubtype="0" accel="50000" decel="50000" fill="hold" nodeType="withEffect">
                                  <p:stCondLst>
                                    <p:cond delay="0"/>
                                  </p:stCondLst>
                                  <p:childTnLst>
                                    <p:animMotion origin="layout" path="M -2.91667E-6 -3.7037E-6 L -0.23203 0.04722 " pathEditMode="relative" rAng="0" ptsTypes="AA">
                                      <p:cBhvr>
                                        <p:cTn id="17" dur="2000" fill="hold"/>
                                        <p:tgtEl>
                                          <p:spTgt spid="3"/>
                                        </p:tgtEl>
                                        <p:attrNameLst>
                                          <p:attrName>ppt_x</p:attrName>
                                          <p:attrName>ppt_y</p:attrName>
                                        </p:attrNameLst>
                                      </p:cBhvr>
                                      <p:rCtr x="-11654" y="1204"/>
                                    </p:animMotion>
                                  </p:childTnLst>
                                </p:cTn>
                              </p:par>
                              <p:par>
                                <p:cTn id="18" presetID="42" presetClass="path" presetSubtype="0" accel="50000" decel="50000" fill="hold" nodeType="withEffect">
                                  <p:stCondLst>
                                    <p:cond delay="0"/>
                                  </p:stCondLst>
                                  <p:childTnLst>
                                    <p:animMotion origin="layout" path="M 3.75E-6 -2.59259E-6 L -0.33841 0.09977 " pathEditMode="relative" rAng="0" ptsTypes="AA">
                                      <p:cBhvr>
                                        <p:cTn id="19" dur="2000" fill="hold"/>
                                        <p:tgtEl>
                                          <p:spTgt spid="6"/>
                                        </p:tgtEl>
                                        <p:attrNameLst>
                                          <p:attrName>ppt_x</p:attrName>
                                          <p:attrName>ppt_y</p:attrName>
                                        </p:attrNameLst>
                                      </p:cBhvr>
                                      <p:rCtr x="-16484" y="500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2</a:t>
            </a:r>
            <a:r>
              <a:rPr lang="en-GB" sz="2400" b="1" i="0" u="none" strike="noStrike" dirty="0">
                <a:effectLst/>
              </a:rPr>
              <a:t>, Unit </a:t>
            </a:r>
            <a:r>
              <a:rPr lang="en-GB" sz="2400" b="1" dirty="0"/>
              <a:t>13</a:t>
            </a:r>
            <a:r>
              <a:rPr lang="en-GB" sz="2400" b="1" i="0" u="none" strike="noStrike" dirty="0">
                <a:effectLst/>
              </a:rPr>
              <a:t>, Learning Outcome 1</a:t>
            </a:r>
            <a:r>
              <a:rPr lang="en-GB" sz="2400" b="1" dirty="0"/>
              <a:t>6</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999506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a divisor of one affects the quotient</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276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CA4EA452-9C11-454E-8801-AE7921FC8F2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2.6 Structures: </a:t>
            </a:r>
            <a:r>
              <a:rPr lang="en-GB" sz="2000" dirty="0" err="1">
                <a:hlinkClick r:id="rId4"/>
              </a:rPr>
              <a:t>quotitive</a:t>
            </a:r>
            <a:r>
              <a:rPr lang="en-GB" sz="2000" dirty="0">
                <a:hlinkClick r:id="rId4"/>
              </a:rPr>
              <a:t> and partitive division</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27623280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5:5-5:6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59-62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55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80F3BC-A780-4F35-AE38-9A73EF4EA90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pic>
        <p:nvPicPr>
          <p:cNvPr id="3" name="Picture 2">
            <a:extLst>
              <a:ext uri="{FF2B5EF4-FFF2-40B4-BE49-F238E27FC236}">
                <a16:creationId xmlns:a16="http://schemas.microsoft.com/office/drawing/2014/main" id="{FEDDABD3-E811-45F7-8AC9-E98D99DCF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618" y="1731948"/>
            <a:ext cx="6816764" cy="3857292"/>
          </a:xfrm>
          <a:prstGeom prst="rect">
            <a:avLst/>
          </a:prstGeom>
        </p:spPr>
      </p:pic>
      <p:sp>
        <p:nvSpPr>
          <p:cNvPr id="4" name="Rectangle 3">
            <a:extLst>
              <a:ext uri="{FF2B5EF4-FFF2-40B4-BE49-F238E27FC236}">
                <a16:creationId xmlns:a16="http://schemas.microsoft.com/office/drawing/2014/main" id="{D6D71B29-797F-4833-839F-A93DA9407DA7}"/>
              </a:ext>
            </a:extLst>
          </p:cNvPr>
          <p:cNvSpPr/>
          <p:nvPr/>
        </p:nvSpPr>
        <p:spPr>
          <a:xfrm>
            <a:off x="7896200" y="168257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solidFill>
                <a:srgbClr val="000000"/>
              </a:solidFill>
              <a:latin typeface="Myriad Pro" panose="020B0503030403020204" pitchFamily="34" charset="0"/>
            </a:endParaRPr>
          </a:p>
        </p:txBody>
      </p:sp>
      <p:sp>
        <p:nvSpPr>
          <p:cNvPr id="5" name="Rectangle 4">
            <a:extLst>
              <a:ext uri="{FF2B5EF4-FFF2-40B4-BE49-F238E27FC236}">
                <a16:creationId xmlns:a16="http://schemas.microsoft.com/office/drawing/2014/main" id="{411020C1-765D-48E4-BBE6-6D8196C8238C}"/>
              </a:ext>
            </a:extLst>
          </p:cNvPr>
          <p:cNvSpPr/>
          <p:nvPr/>
        </p:nvSpPr>
        <p:spPr>
          <a:xfrm>
            <a:off x="7896200" y="224801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solidFill>
                <a:srgbClr val="000000"/>
              </a:solidFill>
              <a:latin typeface="Myriad Pro" panose="020B0503030403020204" pitchFamily="34" charset="0"/>
            </a:endParaRPr>
          </a:p>
        </p:txBody>
      </p:sp>
      <p:sp>
        <p:nvSpPr>
          <p:cNvPr id="6" name="Rectangle 5">
            <a:extLst>
              <a:ext uri="{FF2B5EF4-FFF2-40B4-BE49-F238E27FC236}">
                <a16:creationId xmlns:a16="http://schemas.microsoft.com/office/drawing/2014/main" id="{3EB82108-C237-497C-A07F-3D01CDE95FB8}"/>
              </a:ext>
            </a:extLst>
          </p:cNvPr>
          <p:cNvSpPr/>
          <p:nvPr/>
        </p:nvSpPr>
        <p:spPr>
          <a:xfrm>
            <a:off x="6512037" y="2852937"/>
            <a:ext cx="4183068" cy="1200329"/>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rPr>
              <a:t>One of the factors is 1 so the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product is equal to the </a:t>
            </a:r>
            <a:br>
              <a:rPr lang="en-GB" sz="2400" dirty="0">
                <a:solidFill>
                  <a:srgbClr val="000000"/>
                </a:solidFill>
                <a:latin typeface="Myriad Pro" panose="020B0503030403020204" pitchFamily="34" charset="0"/>
              </a:rPr>
            </a:br>
            <a:r>
              <a:rPr lang="en-GB" sz="2400" dirty="0">
                <a:solidFill>
                  <a:srgbClr val="000000"/>
                </a:solidFill>
                <a:latin typeface="Myriad Pro" panose="020B0503030403020204" pitchFamily="34" charset="0"/>
              </a:rPr>
              <a:t>other factor.</a:t>
            </a:r>
          </a:p>
        </p:txBody>
      </p:sp>
      <p:sp>
        <p:nvSpPr>
          <p:cNvPr id="7" name="Rectangle 6">
            <a:extLst>
              <a:ext uri="{FF2B5EF4-FFF2-40B4-BE49-F238E27FC236}">
                <a16:creationId xmlns:a16="http://schemas.microsoft.com/office/drawing/2014/main" id="{C619971E-EEE5-48FD-805A-4398C4085A34}"/>
              </a:ext>
            </a:extLst>
          </p:cNvPr>
          <p:cNvSpPr/>
          <p:nvPr/>
        </p:nvSpPr>
        <p:spPr>
          <a:xfrm>
            <a:off x="7249738" y="4242947"/>
            <a:ext cx="2908745"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Five 1s is equal to 5.</a:t>
            </a:r>
            <a:endParaRPr lang="en-GB" sz="2400" dirty="0">
              <a:solidFill>
                <a:srgbClr val="000000"/>
              </a:solidFill>
              <a:latin typeface="Myriad Pro" panose="020B0503030403020204" pitchFamily="34" charset="0"/>
            </a:endParaRPr>
          </a:p>
        </p:txBody>
      </p:sp>
      <p:sp>
        <p:nvSpPr>
          <p:cNvPr id="8" name="Rectangle 7">
            <a:extLst>
              <a:ext uri="{FF2B5EF4-FFF2-40B4-BE49-F238E27FC236}">
                <a16:creationId xmlns:a16="http://schemas.microsoft.com/office/drawing/2014/main" id="{19AD256D-DACE-4A3A-8DE6-01ED204F2091}"/>
              </a:ext>
            </a:extLst>
          </p:cNvPr>
          <p:cNvSpPr/>
          <p:nvPr/>
        </p:nvSpPr>
        <p:spPr>
          <a:xfrm>
            <a:off x="7070264" y="4914512"/>
            <a:ext cx="3610860"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1, five times is equal to 5.</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66231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4644B-AC32-42B6-851E-B91FDEDDF37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sp>
        <p:nvSpPr>
          <p:cNvPr id="28" name="Rectangle 27">
            <a:extLst>
              <a:ext uri="{FF2B5EF4-FFF2-40B4-BE49-F238E27FC236}">
                <a16:creationId xmlns:a16="http://schemas.microsoft.com/office/drawing/2014/main" id="{6643B450-12F8-4FD8-82A4-36AC18786D77}"/>
              </a:ext>
            </a:extLst>
          </p:cNvPr>
          <p:cNvSpPr/>
          <p:nvPr/>
        </p:nvSpPr>
        <p:spPr>
          <a:xfrm>
            <a:off x="3142767" y="835201"/>
            <a:ext cx="5878469"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5 biscuits into bags of 1. How many bags?</a:t>
            </a:r>
            <a:endParaRPr lang="en-GB" sz="2400" dirty="0">
              <a:solidFill>
                <a:srgbClr val="000000"/>
              </a:solidFill>
              <a:latin typeface="Myriad Pro" panose="020B0503030403020204" pitchFamily="34" charset="0"/>
            </a:endParaRPr>
          </a:p>
        </p:txBody>
      </p:sp>
      <p:sp>
        <p:nvSpPr>
          <p:cNvPr id="29" name="Rectangle 28">
            <a:extLst>
              <a:ext uri="{FF2B5EF4-FFF2-40B4-BE49-F238E27FC236}">
                <a16:creationId xmlns:a16="http://schemas.microsoft.com/office/drawing/2014/main" id="{92CA996B-E563-40EF-91D7-6A46E389F191}"/>
              </a:ext>
            </a:extLst>
          </p:cNvPr>
          <p:cNvSpPr/>
          <p:nvPr/>
        </p:nvSpPr>
        <p:spPr>
          <a:xfrm>
            <a:off x="5464207" y="1447847"/>
            <a:ext cx="1151277"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 1 =</a:t>
            </a:r>
            <a:endParaRPr lang="en-GB" sz="2400" dirty="0">
              <a:solidFill>
                <a:srgbClr val="000000"/>
              </a:solidFill>
              <a:latin typeface="Myriad Pro" panose="020B0503030403020204" pitchFamily="34" charset="0"/>
            </a:endParaRPr>
          </a:p>
        </p:txBody>
      </p:sp>
      <p:sp>
        <p:nvSpPr>
          <p:cNvPr id="30" name="Rectangle 29">
            <a:extLst>
              <a:ext uri="{FF2B5EF4-FFF2-40B4-BE49-F238E27FC236}">
                <a16:creationId xmlns:a16="http://schemas.microsoft.com/office/drawing/2014/main" id="{B5C8D505-C371-499C-A48C-46AF871AE8E5}"/>
              </a:ext>
            </a:extLst>
          </p:cNvPr>
          <p:cNvSpPr/>
          <p:nvPr/>
        </p:nvSpPr>
        <p:spPr>
          <a:xfrm>
            <a:off x="6394169" y="1447201"/>
            <a:ext cx="351378"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a:t>
            </a:r>
            <a:endParaRPr lang="en-GB" sz="2400" dirty="0">
              <a:solidFill>
                <a:srgbClr val="000000"/>
              </a:solidFill>
              <a:latin typeface="Myriad Pro" panose="020B0503030403020204" pitchFamily="34" charset="0"/>
            </a:endParaRPr>
          </a:p>
        </p:txBody>
      </p:sp>
      <p:pic>
        <p:nvPicPr>
          <p:cNvPr id="18" name="Picture 17">
            <a:extLst>
              <a:ext uri="{FF2B5EF4-FFF2-40B4-BE49-F238E27FC236}">
                <a16:creationId xmlns:a16="http://schemas.microsoft.com/office/drawing/2014/main" id="{A179DEA7-CA9B-421E-84C1-56D850455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61" y="4553524"/>
            <a:ext cx="1361690" cy="1107725"/>
          </a:xfrm>
          <a:prstGeom prst="rect">
            <a:avLst/>
          </a:prstGeom>
        </p:spPr>
      </p:pic>
      <p:pic>
        <p:nvPicPr>
          <p:cNvPr id="24" name="Picture 23">
            <a:extLst>
              <a:ext uri="{FF2B5EF4-FFF2-40B4-BE49-F238E27FC236}">
                <a16:creationId xmlns:a16="http://schemas.microsoft.com/office/drawing/2014/main" id="{BB08EBDB-504E-4255-A6FE-2D442BBCB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431" y="4553524"/>
            <a:ext cx="1361690" cy="1107725"/>
          </a:xfrm>
          <a:prstGeom prst="rect">
            <a:avLst/>
          </a:prstGeom>
        </p:spPr>
      </p:pic>
      <p:pic>
        <p:nvPicPr>
          <p:cNvPr id="25" name="Picture 24">
            <a:extLst>
              <a:ext uri="{FF2B5EF4-FFF2-40B4-BE49-F238E27FC236}">
                <a16:creationId xmlns:a16="http://schemas.microsoft.com/office/drawing/2014/main" id="{3FAE1FFB-5EB5-478C-A46B-C869E6D3A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301" y="4553524"/>
            <a:ext cx="1361690" cy="1107725"/>
          </a:xfrm>
          <a:prstGeom prst="rect">
            <a:avLst/>
          </a:prstGeom>
        </p:spPr>
      </p:pic>
      <p:pic>
        <p:nvPicPr>
          <p:cNvPr id="26" name="Picture 25">
            <a:extLst>
              <a:ext uri="{FF2B5EF4-FFF2-40B4-BE49-F238E27FC236}">
                <a16:creationId xmlns:a16="http://schemas.microsoft.com/office/drawing/2014/main" id="{3401246F-463F-4914-920F-1982C40C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171" y="4553524"/>
            <a:ext cx="1361690" cy="1107725"/>
          </a:xfrm>
          <a:prstGeom prst="rect">
            <a:avLst/>
          </a:prstGeom>
        </p:spPr>
      </p:pic>
      <p:pic>
        <p:nvPicPr>
          <p:cNvPr id="27" name="Picture 26">
            <a:extLst>
              <a:ext uri="{FF2B5EF4-FFF2-40B4-BE49-F238E27FC236}">
                <a16:creationId xmlns:a16="http://schemas.microsoft.com/office/drawing/2014/main" id="{C9DD21BB-D2F4-4ECA-BB63-DA8201FFB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041" y="4553524"/>
            <a:ext cx="1361690" cy="1107725"/>
          </a:xfrm>
          <a:prstGeom prst="rect">
            <a:avLst/>
          </a:prstGeom>
        </p:spPr>
      </p:pic>
      <p:pic>
        <p:nvPicPr>
          <p:cNvPr id="3" name="Picture 2">
            <a:extLst>
              <a:ext uri="{FF2B5EF4-FFF2-40B4-BE49-F238E27FC236}">
                <a16:creationId xmlns:a16="http://schemas.microsoft.com/office/drawing/2014/main" id="{18E50FB3-0F8D-45B9-8D59-703D4D609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842" y="2598460"/>
            <a:ext cx="640110" cy="648424"/>
          </a:xfrm>
          <a:prstGeom prst="rect">
            <a:avLst/>
          </a:prstGeom>
        </p:spPr>
      </p:pic>
      <p:pic>
        <p:nvPicPr>
          <p:cNvPr id="4" name="Picture 3">
            <a:extLst>
              <a:ext uri="{FF2B5EF4-FFF2-40B4-BE49-F238E27FC236}">
                <a16:creationId xmlns:a16="http://schemas.microsoft.com/office/drawing/2014/main" id="{580F5426-989F-4294-B693-2A16526BA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039" y="2276872"/>
            <a:ext cx="640110" cy="648424"/>
          </a:xfrm>
          <a:prstGeom prst="rect">
            <a:avLst/>
          </a:prstGeom>
        </p:spPr>
      </p:pic>
      <p:pic>
        <p:nvPicPr>
          <p:cNvPr id="5" name="Picture 4">
            <a:extLst>
              <a:ext uri="{FF2B5EF4-FFF2-40B4-BE49-F238E27FC236}">
                <a16:creationId xmlns:a16="http://schemas.microsoft.com/office/drawing/2014/main" id="{DE4FC0A5-1B1C-4A95-AEE2-A69F290CA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072" y="3135299"/>
            <a:ext cx="640110" cy="648424"/>
          </a:xfrm>
          <a:prstGeom prst="rect">
            <a:avLst/>
          </a:prstGeom>
        </p:spPr>
      </p:pic>
      <p:pic>
        <p:nvPicPr>
          <p:cNvPr id="6" name="Picture 5">
            <a:extLst>
              <a:ext uri="{FF2B5EF4-FFF2-40B4-BE49-F238E27FC236}">
                <a16:creationId xmlns:a16="http://schemas.microsoft.com/office/drawing/2014/main" id="{5D5D2951-D785-4E18-9FAE-1DE02D80A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970" y="3503879"/>
            <a:ext cx="640110" cy="648424"/>
          </a:xfrm>
          <a:prstGeom prst="rect">
            <a:avLst/>
          </a:prstGeom>
        </p:spPr>
      </p:pic>
      <p:pic>
        <p:nvPicPr>
          <p:cNvPr id="8" name="Picture 7">
            <a:extLst>
              <a:ext uri="{FF2B5EF4-FFF2-40B4-BE49-F238E27FC236}">
                <a16:creationId xmlns:a16="http://schemas.microsoft.com/office/drawing/2014/main" id="{7EDB7C32-DA0C-44E8-A1AC-E3A26226F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116" y="2589738"/>
            <a:ext cx="640110" cy="648424"/>
          </a:xfrm>
          <a:prstGeom prst="rect">
            <a:avLst/>
          </a:prstGeom>
        </p:spPr>
      </p:pic>
      <p:sp>
        <p:nvSpPr>
          <p:cNvPr id="7" name="Oval 6">
            <a:extLst>
              <a:ext uri="{FF2B5EF4-FFF2-40B4-BE49-F238E27FC236}">
                <a16:creationId xmlns:a16="http://schemas.microsoft.com/office/drawing/2014/main" id="{16428CF2-517C-458B-9AEB-7D4B35668376}"/>
              </a:ext>
            </a:extLst>
          </p:cNvPr>
          <p:cNvSpPr/>
          <p:nvPr/>
        </p:nvSpPr>
        <p:spPr bwMode="auto">
          <a:xfrm>
            <a:off x="4104160" y="2471427"/>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a:extLst>
              <a:ext uri="{FF2B5EF4-FFF2-40B4-BE49-F238E27FC236}">
                <a16:creationId xmlns:a16="http://schemas.microsoft.com/office/drawing/2014/main" id="{A89179D4-3CAD-4DE6-B28B-34177BA8D9F1}"/>
              </a:ext>
            </a:extLst>
          </p:cNvPr>
          <p:cNvSpPr/>
          <p:nvPr/>
        </p:nvSpPr>
        <p:spPr>
          <a:xfrm>
            <a:off x="3673352" y="5217934"/>
            <a:ext cx="41069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solidFill>
                <a:srgbClr val="000000"/>
              </a:solidFill>
              <a:latin typeface="Myriad Pro" panose="020B0503030403020204" pitchFamily="34" charset="0"/>
            </a:endParaRPr>
          </a:p>
        </p:txBody>
      </p:sp>
      <p:sp>
        <p:nvSpPr>
          <p:cNvPr id="19" name="Oval 18">
            <a:extLst>
              <a:ext uri="{FF2B5EF4-FFF2-40B4-BE49-F238E27FC236}">
                <a16:creationId xmlns:a16="http://schemas.microsoft.com/office/drawing/2014/main" id="{796FA57F-C0FB-43F5-AD94-6B306B2DD8DA}"/>
              </a:ext>
            </a:extLst>
          </p:cNvPr>
          <p:cNvSpPr/>
          <p:nvPr/>
        </p:nvSpPr>
        <p:spPr bwMode="auto">
          <a:xfrm>
            <a:off x="5074532" y="3002441"/>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a:extLst>
              <a:ext uri="{FF2B5EF4-FFF2-40B4-BE49-F238E27FC236}">
                <a16:creationId xmlns:a16="http://schemas.microsoft.com/office/drawing/2014/main" id="{6A2AB801-3177-4521-878F-62CBC3DB84F5}"/>
              </a:ext>
            </a:extLst>
          </p:cNvPr>
          <p:cNvSpPr/>
          <p:nvPr/>
        </p:nvSpPr>
        <p:spPr>
          <a:xfrm>
            <a:off x="5368739" y="5219050"/>
            <a:ext cx="41069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solidFill>
                <a:srgbClr val="000000"/>
              </a:solidFill>
              <a:latin typeface="Myriad Pro" panose="020B0503030403020204" pitchFamily="34" charset="0"/>
            </a:endParaRPr>
          </a:p>
        </p:txBody>
      </p:sp>
      <p:sp>
        <p:nvSpPr>
          <p:cNvPr id="21" name="Oval 20">
            <a:extLst>
              <a:ext uri="{FF2B5EF4-FFF2-40B4-BE49-F238E27FC236}">
                <a16:creationId xmlns:a16="http://schemas.microsoft.com/office/drawing/2014/main" id="{F97DB11C-4EC3-4CFD-BED5-698F0ECCC59C}"/>
              </a:ext>
            </a:extLst>
          </p:cNvPr>
          <p:cNvSpPr/>
          <p:nvPr/>
        </p:nvSpPr>
        <p:spPr bwMode="auto">
          <a:xfrm>
            <a:off x="5614024" y="2141390"/>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a:extLst>
              <a:ext uri="{FF2B5EF4-FFF2-40B4-BE49-F238E27FC236}">
                <a16:creationId xmlns:a16="http://schemas.microsoft.com/office/drawing/2014/main" id="{CAD9446E-6125-42BB-92C6-0A923FE6B9A6}"/>
              </a:ext>
            </a:extLst>
          </p:cNvPr>
          <p:cNvSpPr/>
          <p:nvPr/>
        </p:nvSpPr>
        <p:spPr>
          <a:xfrm>
            <a:off x="7048383" y="5217934"/>
            <a:ext cx="41069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solidFill>
                <a:srgbClr val="000000"/>
              </a:solidFill>
              <a:latin typeface="Myriad Pro" panose="020B0503030403020204" pitchFamily="34" charset="0"/>
            </a:endParaRPr>
          </a:p>
        </p:txBody>
      </p:sp>
      <p:sp>
        <p:nvSpPr>
          <p:cNvPr id="23" name="Oval 22">
            <a:extLst>
              <a:ext uri="{FF2B5EF4-FFF2-40B4-BE49-F238E27FC236}">
                <a16:creationId xmlns:a16="http://schemas.microsoft.com/office/drawing/2014/main" id="{2CA4BB51-86D8-4A39-89DF-A7FB27A53939}"/>
              </a:ext>
            </a:extLst>
          </p:cNvPr>
          <p:cNvSpPr/>
          <p:nvPr/>
        </p:nvSpPr>
        <p:spPr bwMode="auto">
          <a:xfrm>
            <a:off x="6250955" y="3371021"/>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1" name="Rectangle 30">
            <a:extLst>
              <a:ext uri="{FF2B5EF4-FFF2-40B4-BE49-F238E27FC236}">
                <a16:creationId xmlns:a16="http://schemas.microsoft.com/office/drawing/2014/main" id="{67B6BF9A-B473-4531-93BE-1C9C4E10D140}"/>
              </a:ext>
            </a:extLst>
          </p:cNvPr>
          <p:cNvSpPr/>
          <p:nvPr/>
        </p:nvSpPr>
        <p:spPr>
          <a:xfrm>
            <a:off x="8728027" y="5217934"/>
            <a:ext cx="41069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a:t>
            </a:r>
            <a:endParaRPr lang="en-GB" sz="2400" dirty="0">
              <a:solidFill>
                <a:srgbClr val="000000"/>
              </a:solidFill>
              <a:latin typeface="Myriad Pro" panose="020B0503030403020204" pitchFamily="34" charset="0"/>
            </a:endParaRPr>
          </a:p>
        </p:txBody>
      </p:sp>
      <p:sp>
        <p:nvSpPr>
          <p:cNvPr id="32" name="Oval 31">
            <a:extLst>
              <a:ext uri="{FF2B5EF4-FFF2-40B4-BE49-F238E27FC236}">
                <a16:creationId xmlns:a16="http://schemas.microsoft.com/office/drawing/2014/main" id="{8F8E9EE7-3411-41D1-ABE8-EDDDBB21724E}"/>
              </a:ext>
            </a:extLst>
          </p:cNvPr>
          <p:cNvSpPr/>
          <p:nvPr/>
        </p:nvSpPr>
        <p:spPr bwMode="auto">
          <a:xfrm>
            <a:off x="6726101" y="2456880"/>
            <a:ext cx="914141" cy="914141"/>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4635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500"/>
                            </p:stCondLst>
                            <p:childTnLst>
                              <p:par>
                                <p:cTn id="20" presetID="42" presetClass="path" presetSubtype="0" accel="50000" decel="50000" fill="hold" nodeType="afterEffect">
                                  <p:stCondLst>
                                    <p:cond delay="200"/>
                                  </p:stCondLst>
                                  <p:childTnLst>
                                    <p:animMotion origin="layout" path="M 4.79167E-6 -3.7037E-7 L -0.14479 0.32338 " pathEditMode="relative" rAng="0" ptsTypes="AA">
                                      <p:cBhvr>
                                        <p:cTn id="21" dur="2000" fill="hold"/>
                                        <p:tgtEl>
                                          <p:spTgt spid="3"/>
                                        </p:tgtEl>
                                        <p:attrNameLst>
                                          <p:attrName>ppt_x</p:attrName>
                                          <p:attrName>ppt_y</p:attrName>
                                        </p:attrNameLst>
                                      </p:cBhvr>
                                      <p:rCtr x="-7135" y="16134"/>
                                    </p:animMotion>
                                  </p:childTnLst>
                                </p:cTn>
                              </p:par>
                              <p:par>
                                <p:cTn id="22" presetID="10" presetClass="exit" presetSubtype="0" fill="hold" grpId="1" nodeType="withEffect">
                                  <p:stCondLst>
                                    <p:cond delay="20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xit" presetSubtype="0" fill="hold" grpId="1"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500"/>
                            </p:stCondLst>
                            <p:childTnLst>
                              <p:par>
                                <p:cTn id="40" presetID="42" presetClass="path" presetSubtype="0" accel="50000" decel="50000" fill="hold" nodeType="afterEffect">
                                  <p:stCondLst>
                                    <p:cond delay="200"/>
                                  </p:stCondLst>
                                  <p:childTnLst>
                                    <p:animMotion origin="layout" path="M -2.29167E-6 7.40741E-7 L -0.08451 0.24606 " pathEditMode="relative" rAng="0" ptsTypes="AA">
                                      <p:cBhvr>
                                        <p:cTn id="41" dur="2000" fill="hold"/>
                                        <p:tgtEl>
                                          <p:spTgt spid="5"/>
                                        </p:tgtEl>
                                        <p:attrNameLst>
                                          <p:attrName>ppt_x</p:attrName>
                                          <p:attrName>ppt_y</p:attrName>
                                        </p:attrNameLst>
                                      </p:cBhvr>
                                      <p:rCtr x="-4076" y="12685"/>
                                    </p:animMotion>
                                  </p:childTnLst>
                                </p:cTn>
                              </p:par>
                              <p:par>
                                <p:cTn id="42" presetID="10" presetClass="exit" presetSubtype="0" fill="hold" grpId="1" nodeType="withEffect">
                                  <p:stCondLst>
                                    <p:cond delay="20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xit" presetSubtype="0" fill="hold" grpId="1"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500"/>
                            </p:stCondLst>
                            <p:childTnLst>
                              <p:par>
                                <p:cTn id="60" presetID="42" presetClass="path" presetSubtype="0" accel="50000" decel="50000" fill="hold" nodeType="afterEffect">
                                  <p:stCondLst>
                                    <p:cond delay="200"/>
                                  </p:stCondLst>
                                  <p:childTnLst>
                                    <p:animMotion origin="layout" path="M -2.22222E-6 3.33333E-6 L 0.01268 0.37291 " pathEditMode="relative" rAng="0" ptsTypes="AA">
                                      <p:cBhvr>
                                        <p:cTn id="61" dur="2000" fill="hold"/>
                                        <p:tgtEl>
                                          <p:spTgt spid="4"/>
                                        </p:tgtEl>
                                        <p:attrNameLst>
                                          <p:attrName>ppt_x</p:attrName>
                                          <p:attrName>ppt_y</p:attrName>
                                        </p:attrNameLst>
                                      </p:cBhvr>
                                      <p:rCtr x="625" y="18634"/>
                                    </p:animMotion>
                                  </p:childTnLst>
                                </p:cTn>
                              </p:par>
                              <p:par>
                                <p:cTn id="62" presetID="10" presetClass="exit" presetSubtype="0" fill="hold" grpId="1" nodeType="withEffect">
                                  <p:stCondLst>
                                    <p:cond delay="20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xit" presetSubtype="0" fill="hold" grpId="1" nodeType="with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par>
                          <p:cTn id="79" fill="hold">
                            <p:stCondLst>
                              <p:cond delay="500"/>
                            </p:stCondLst>
                            <p:childTnLst>
                              <p:par>
                                <p:cTn id="80" presetID="42" presetClass="path" presetSubtype="0" accel="50000" decel="50000" fill="hold" nodeType="afterEffect">
                                  <p:stCondLst>
                                    <p:cond delay="200"/>
                                  </p:stCondLst>
                                  <p:childTnLst>
                                    <p:animMotion origin="layout" path="M -2.70833E-6 -3.7037E-7 L 0.09154 0.1875 " pathEditMode="relative" rAng="0" ptsTypes="AA">
                                      <p:cBhvr>
                                        <p:cTn id="81" dur="2000" fill="hold"/>
                                        <p:tgtEl>
                                          <p:spTgt spid="6"/>
                                        </p:tgtEl>
                                        <p:attrNameLst>
                                          <p:attrName>ppt_x</p:attrName>
                                          <p:attrName>ppt_y</p:attrName>
                                        </p:attrNameLst>
                                      </p:cBhvr>
                                      <p:rCtr x="4492" y="9699"/>
                                    </p:animMotion>
                                  </p:childTnLst>
                                </p:cTn>
                              </p:par>
                              <p:par>
                                <p:cTn id="82" presetID="10" presetClass="exit" presetSubtype="0" fill="hold" grpId="1" nodeType="withEffect">
                                  <p:stCondLst>
                                    <p:cond delay="200"/>
                                  </p:stCondLst>
                                  <p:childTnLst>
                                    <p:animEffect transition="out" filter="fade">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childTnLst>
                                </p:cTn>
                              </p:par>
                              <p:par>
                                <p:cTn id="90" presetID="10" presetClass="exit" presetSubtype="0" fill="hold" grpId="1" nodeType="with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500"/>
                            </p:stCondLst>
                            <p:childTnLst>
                              <p:par>
                                <p:cTn id="97" presetID="42" presetClass="path" presetSubtype="0" accel="50000" decel="50000" fill="hold" nodeType="afterEffect">
                                  <p:stCondLst>
                                    <p:cond delay="200"/>
                                  </p:stCondLst>
                                  <p:childTnLst>
                                    <p:animMotion origin="layout" path="M -2.21177E-17 -3.7037E-7 L 0.19636 0.31667 " pathEditMode="relative" rAng="0" ptsTypes="AA">
                                      <p:cBhvr>
                                        <p:cTn id="98" dur="2000" fill="hold"/>
                                        <p:tgtEl>
                                          <p:spTgt spid="8"/>
                                        </p:tgtEl>
                                        <p:attrNameLst>
                                          <p:attrName>ppt_x</p:attrName>
                                          <p:attrName>ppt_y</p:attrName>
                                        </p:attrNameLst>
                                      </p:cBhvr>
                                      <p:rCtr x="9896" y="15741"/>
                                    </p:animMotion>
                                  </p:childTnLst>
                                </p:cTn>
                              </p:par>
                              <p:par>
                                <p:cTn id="99" presetID="10" presetClass="exit" presetSubtype="0" fill="hold" grpId="1" nodeType="withEffect">
                                  <p:stCondLst>
                                    <p:cond delay="200"/>
                                  </p:stCondLst>
                                  <p:childTnLst>
                                    <p:animEffect transition="out" filter="fade">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7" grpId="0" animBg="1"/>
      <p:bldP spid="7" grpId="1" animBg="1"/>
      <p:bldP spid="17" grpId="0"/>
      <p:bldP spid="17" grpId="1"/>
      <p:bldP spid="19" grpId="0" animBg="1"/>
      <p:bldP spid="19" grpId="1" animBg="1"/>
      <p:bldP spid="20" grpId="0"/>
      <p:bldP spid="20" grpId="1"/>
      <p:bldP spid="21" grpId="0" animBg="1"/>
      <p:bldP spid="21" grpId="1" animBg="1"/>
      <p:bldP spid="22" grpId="0"/>
      <p:bldP spid="22" grpId="1"/>
      <p:bldP spid="23" grpId="0" animBg="1"/>
      <p:bldP spid="23" grpId="1" animBg="1"/>
      <p:bldP spid="31" grpId="0"/>
      <p:bldP spid="31" grpId="1"/>
      <p:bldP spid="32" grpId="0" animBg="1"/>
      <p:bldP spid="32"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4BA810-0932-4B76-AEDC-CE9166D3ECD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pic>
        <p:nvPicPr>
          <p:cNvPr id="8" name="Picture 7">
            <a:extLst>
              <a:ext uri="{FF2B5EF4-FFF2-40B4-BE49-F238E27FC236}">
                <a16:creationId xmlns:a16="http://schemas.microsoft.com/office/drawing/2014/main" id="{51E10F7A-46BA-4282-A4F6-AC4CDED3F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618" y="1712656"/>
            <a:ext cx="6816764" cy="3857292"/>
          </a:xfrm>
          <a:prstGeom prst="rect">
            <a:avLst/>
          </a:prstGeom>
        </p:spPr>
      </p:pic>
      <p:sp>
        <p:nvSpPr>
          <p:cNvPr id="9" name="Rectangle 8">
            <a:extLst>
              <a:ext uri="{FF2B5EF4-FFF2-40B4-BE49-F238E27FC236}">
                <a16:creationId xmlns:a16="http://schemas.microsoft.com/office/drawing/2014/main" id="{E60F8C9D-A88F-4B8D-B2EC-3BA7FBE1114A}"/>
              </a:ext>
            </a:extLst>
          </p:cNvPr>
          <p:cNvSpPr/>
          <p:nvPr/>
        </p:nvSpPr>
        <p:spPr>
          <a:xfrm>
            <a:off x="7896200" y="168257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5 × 1 = 5</a:t>
            </a:r>
            <a:endParaRPr lang="en-GB" sz="2400" dirty="0">
              <a:solidFill>
                <a:srgbClr val="000000"/>
              </a:solidFill>
              <a:latin typeface="Myriad Pro" panose="020B0503030403020204" pitchFamily="34" charset="0"/>
            </a:endParaRPr>
          </a:p>
        </p:txBody>
      </p:sp>
      <p:sp>
        <p:nvSpPr>
          <p:cNvPr id="10" name="Rectangle 9">
            <a:extLst>
              <a:ext uri="{FF2B5EF4-FFF2-40B4-BE49-F238E27FC236}">
                <a16:creationId xmlns:a16="http://schemas.microsoft.com/office/drawing/2014/main" id="{F3E0AF15-201B-433D-AC0E-0D3921F04E5E}"/>
              </a:ext>
            </a:extLst>
          </p:cNvPr>
          <p:cNvSpPr/>
          <p:nvPr/>
        </p:nvSpPr>
        <p:spPr>
          <a:xfrm>
            <a:off x="7896200" y="2248018"/>
            <a:ext cx="1388522"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1 × 5 = 5</a:t>
            </a:r>
            <a:endParaRPr lang="en-GB" sz="2400" dirty="0">
              <a:solidFill>
                <a:srgbClr val="000000"/>
              </a:solidFill>
              <a:latin typeface="Myriad Pro" panose="020B0503030403020204" pitchFamily="34" charset="0"/>
            </a:endParaRPr>
          </a:p>
        </p:txBody>
      </p:sp>
      <p:sp>
        <p:nvSpPr>
          <p:cNvPr id="11" name="Rectangle 10">
            <a:extLst>
              <a:ext uri="{FF2B5EF4-FFF2-40B4-BE49-F238E27FC236}">
                <a16:creationId xmlns:a16="http://schemas.microsoft.com/office/drawing/2014/main" id="{A489E6FB-53F8-46D2-A364-C581C8973A67}"/>
              </a:ext>
            </a:extLst>
          </p:cNvPr>
          <p:cNvSpPr/>
          <p:nvPr/>
        </p:nvSpPr>
        <p:spPr>
          <a:xfrm>
            <a:off x="6512035" y="2852937"/>
            <a:ext cx="4183068" cy="1200329"/>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rPr>
              <a:t>One of the factors is 1 so the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product is equal to the </a:t>
            </a:r>
            <a:br>
              <a:rPr lang="en-US" sz="2400" dirty="0">
                <a:solidFill>
                  <a:srgbClr val="000000"/>
                </a:solidFill>
                <a:latin typeface="Myriad Pro" panose="020B0503030403020204" pitchFamily="34" charset="0"/>
              </a:rPr>
            </a:br>
            <a:r>
              <a:rPr lang="en-US" sz="2400" dirty="0">
                <a:solidFill>
                  <a:srgbClr val="000000"/>
                </a:solidFill>
                <a:latin typeface="Myriad Pro" panose="020B0503030403020204" pitchFamily="34" charset="0"/>
              </a:rPr>
              <a:t>other factor.</a:t>
            </a:r>
            <a:endParaRPr lang="en-GB" sz="2400" dirty="0">
              <a:solidFill>
                <a:srgbClr val="000000"/>
              </a:solidFill>
              <a:latin typeface="Myriad Pro" panose="020B0503030403020204" pitchFamily="34" charset="0"/>
            </a:endParaRPr>
          </a:p>
        </p:txBody>
      </p:sp>
      <p:sp>
        <p:nvSpPr>
          <p:cNvPr id="12" name="Rectangle 11">
            <a:extLst>
              <a:ext uri="{FF2B5EF4-FFF2-40B4-BE49-F238E27FC236}">
                <a16:creationId xmlns:a16="http://schemas.microsoft.com/office/drawing/2014/main" id="{5F411156-FA2D-4FA8-9B59-93EFDF52A5A7}"/>
              </a:ext>
            </a:extLst>
          </p:cNvPr>
          <p:cNvSpPr/>
          <p:nvPr/>
        </p:nvSpPr>
        <p:spPr>
          <a:xfrm>
            <a:off x="7265830" y="4242947"/>
            <a:ext cx="3452355"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5, one time is equal to 5</a:t>
            </a:r>
            <a:endParaRPr lang="en-GB" sz="2400" dirty="0">
              <a:solidFill>
                <a:srgbClr val="000000"/>
              </a:solidFill>
              <a:latin typeface="Myriad Pro" panose="020B0503030403020204" pitchFamily="34" charset="0"/>
            </a:endParaRPr>
          </a:p>
        </p:txBody>
      </p:sp>
      <p:sp>
        <p:nvSpPr>
          <p:cNvPr id="13" name="Rectangle 12">
            <a:extLst>
              <a:ext uri="{FF2B5EF4-FFF2-40B4-BE49-F238E27FC236}">
                <a16:creationId xmlns:a16="http://schemas.microsoft.com/office/drawing/2014/main" id="{96288318-7B90-4FE2-9BE7-D497666FACCA}"/>
              </a:ext>
            </a:extLst>
          </p:cNvPr>
          <p:cNvSpPr/>
          <p:nvPr/>
        </p:nvSpPr>
        <p:spPr>
          <a:xfrm>
            <a:off x="7401282" y="4914512"/>
            <a:ext cx="2814360"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Myriad Pro" panose="020B0503030403020204" pitchFamily="34" charset="0"/>
              </a:rPr>
              <a:t>One 5 is equal to 5.</a:t>
            </a:r>
            <a:endParaRPr lang="en-GB" sz="2400" dirty="0">
              <a:solidFill>
                <a:srgbClr val="000000"/>
              </a:solidFill>
              <a:latin typeface="Myriad Pro" panose="020B0503030403020204" pitchFamily="34" charset="0"/>
            </a:endParaRPr>
          </a:p>
        </p:txBody>
      </p:sp>
    </p:spTree>
    <p:extLst>
      <p:ext uri="{BB962C8B-B14F-4D97-AF65-F5344CB8AC3E}">
        <p14:creationId xmlns:p14="http://schemas.microsoft.com/office/powerpoint/2010/main" val="5870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1E407-B323-4075-91EA-794FC553C3F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2.6 </a:t>
            </a:r>
            <a:r>
              <a:rPr lang="en-GB" dirty="0" err="1"/>
              <a:t>Quotitive</a:t>
            </a:r>
            <a:r>
              <a:rPr lang="en-GB" dirty="0"/>
              <a:t> and partitive division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sp>
        <p:nvSpPr>
          <p:cNvPr id="4" name="Rectangle 3">
            <a:extLst>
              <a:ext uri="{FF2B5EF4-FFF2-40B4-BE49-F238E27FC236}">
                <a16:creationId xmlns:a16="http://schemas.microsoft.com/office/drawing/2014/main" id="{11E5936F-001C-4113-9959-FF29B1AAFD5A}"/>
              </a:ext>
            </a:extLst>
          </p:cNvPr>
          <p:cNvSpPr/>
          <p:nvPr/>
        </p:nvSpPr>
        <p:spPr>
          <a:xfrm>
            <a:off x="1580794" y="835201"/>
            <a:ext cx="9030421" cy="461665"/>
          </a:xfrm>
          <a:prstGeom prst="rect">
            <a:avLst/>
          </a:prstGeom>
        </p:spPr>
        <p:txBody>
          <a:bodyPr wrap="none">
            <a:spAutoFit/>
          </a:bodyPr>
          <a:lstStyle/>
          <a:p>
            <a:pPr algn="ctr" eaLnBrk="0" fontAlgn="base" hangingPunct="0">
              <a:spcBef>
                <a:spcPct val="0"/>
              </a:spcBef>
              <a:spcAft>
                <a:spcPct val="0"/>
              </a:spcAft>
            </a:pPr>
            <a:r>
              <a:rPr lang="en-US" sz="2400" dirty="0">
                <a:solidFill>
                  <a:srgbClr val="000000"/>
                </a:solidFill>
                <a:latin typeface="Myriad Pro" panose="020B0503030403020204" pitchFamily="34" charset="0"/>
                <a:ea typeface="Calibri" panose="020F0502020204030204" pitchFamily="34" charset="0"/>
                <a:cs typeface="Times New Roman" panose="02020603050405020304" pitchFamily="18" charset="0"/>
              </a:rPr>
              <a:t>Share 5 apples between 1 person. How many will the person get?</a:t>
            </a:r>
            <a:endParaRPr lang="en-GB" sz="2400" dirty="0">
              <a:solidFill>
                <a:srgbClr val="000000"/>
              </a:solidFill>
              <a:latin typeface="Myriad Pro" panose="020B0503030403020204" pitchFamily="34" charset="0"/>
            </a:endParaRPr>
          </a:p>
        </p:txBody>
      </p:sp>
      <p:pic>
        <p:nvPicPr>
          <p:cNvPr id="6" name="Picture 5">
            <a:extLst>
              <a:ext uri="{FF2B5EF4-FFF2-40B4-BE49-F238E27FC236}">
                <a16:creationId xmlns:a16="http://schemas.microsoft.com/office/drawing/2014/main" id="{962F4A83-2277-47D5-B062-D5F63CACA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750" y="3094144"/>
            <a:ext cx="437686" cy="437686"/>
          </a:xfrm>
          <a:prstGeom prst="rect">
            <a:avLst/>
          </a:prstGeom>
        </p:spPr>
      </p:pic>
      <p:pic>
        <p:nvPicPr>
          <p:cNvPr id="8" name="Picture 7">
            <a:extLst>
              <a:ext uri="{FF2B5EF4-FFF2-40B4-BE49-F238E27FC236}">
                <a16:creationId xmlns:a16="http://schemas.microsoft.com/office/drawing/2014/main" id="{08B74E55-3D75-4483-A3EA-535D200ED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298" y="2556302"/>
            <a:ext cx="437686" cy="437686"/>
          </a:xfrm>
          <a:prstGeom prst="rect">
            <a:avLst/>
          </a:prstGeom>
        </p:spPr>
      </p:pic>
      <p:pic>
        <p:nvPicPr>
          <p:cNvPr id="9" name="Picture 8">
            <a:extLst>
              <a:ext uri="{FF2B5EF4-FFF2-40B4-BE49-F238E27FC236}">
                <a16:creationId xmlns:a16="http://schemas.microsoft.com/office/drawing/2014/main" id="{AFEDA32D-88BD-404F-91EC-37C9CE380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714" y="3325830"/>
            <a:ext cx="437686" cy="437686"/>
          </a:xfrm>
          <a:prstGeom prst="rect">
            <a:avLst/>
          </a:prstGeom>
        </p:spPr>
      </p:pic>
      <p:pic>
        <p:nvPicPr>
          <p:cNvPr id="10" name="Picture 9">
            <a:extLst>
              <a:ext uri="{FF2B5EF4-FFF2-40B4-BE49-F238E27FC236}">
                <a16:creationId xmlns:a16="http://schemas.microsoft.com/office/drawing/2014/main" id="{06E00A83-C207-40FA-942A-352635A0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984" y="3635534"/>
            <a:ext cx="437686" cy="437686"/>
          </a:xfrm>
          <a:prstGeom prst="rect">
            <a:avLst/>
          </a:prstGeom>
        </p:spPr>
      </p:pic>
      <p:pic>
        <p:nvPicPr>
          <p:cNvPr id="11" name="Picture 10">
            <a:extLst>
              <a:ext uri="{FF2B5EF4-FFF2-40B4-BE49-F238E27FC236}">
                <a16:creationId xmlns:a16="http://schemas.microsoft.com/office/drawing/2014/main" id="{84F56168-9EE8-4D67-93F7-D3A440CD8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283" y="2621888"/>
            <a:ext cx="437686" cy="437686"/>
          </a:xfrm>
          <a:prstGeom prst="rect">
            <a:avLst/>
          </a:prstGeom>
        </p:spPr>
      </p:pic>
      <p:pic>
        <p:nvPicPr>
          <p:cNvPr id="13" name="Picture 12">
            <a:extLst>
              <a:ext uri="{FF2B5EF4-FFF2-40B4-BE49-F238E27FC236}">
                <a16:creationId xmlns:a16="http://schemas.microsoft.com/office/drawing/2014/main" id="{63335FD9-126B-4CB0-B49F-80EBF4052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2769" y="2476894"/>
            <a:ext cx="1043712" cy="1672186"/>
          </a:xfrm>
          <a:prstGeom prst="rect">
            <a:avLst/>
          </a:prstGeom>
        </p:spPr>
      </p:pic>
      <p:sp>
        <p:nvSpPr>
          <p:cNvPr id="14" name="Rectangle 13">
            <a:extLst>
              <a:ext uri="{FF2B5EF4-FFF2-40B4-BE49-F238E27FC236}">
                <a16:creationId xmlns:a16="http://schemas.microsoft.com/office/drawing/2014/main" id="{67F1C814-E3AC-460F-9B5D-17069663E2D2}"/>
              </a:ext>
            </a:extLst>
          </p:cNvPr>
          <p:cNvSpPr/>
          <p:nvPr/>
        </p:nvSpPr>
        <p:spPr>
          <a:xfrm>
            <a:off x="5468465" y="1381396"/>
            <a:ext cx="933269" cy="523220"/>
          </a:xfrm>
          <a:prstGeom prst="rect">
            <a:avLst/>
          </a:prstGeom>
        </p:spPr>
        <p:txBody>
          <a:bodyPr wrap="none">
            <a:spAutoFit/>
          </a:bodyPr>
          <a:lstStyle/>
          <a:p>
            <a:pPr algn="ct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5 </a:t>
            </a:r>
            <a:r>
              <a:rPr lang="en-GB" sz="2800" dirty="0">
                <a:solidFill>
                  <a:srgbClr val="000000"/>
                </a:solidFill>
                <a:latin typeface="Myriad Pro" panose="020B0503030403020204" pitchFamily="34" charset="0"/>
              </a:rPr>
              <a:t>÷</a:t>
            </a: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1</a:t>
            </a:r>
            <a:endParaRPr lang="en-GB" sz="2400" dirty="0">
              <a:solidFill>
                <a:srgbClr val="000000"/>
              </a:solidFill>
              <a:latin typeface="Myriad Pro" panose="020B0503030403020204" pitchFamily="34" charset="0"/>
            </a:endParaRPr>
          </a:p>
        </p:txBody>
      </p:sp>
      <p:sp>
        <p:nvSpPr>
          <p:cNvPr id="15" name="Rectangle 14">
            <a:extLst>
              <a:ext uri="{FF2B5EF4-FFF2-40B4-BE49-F238E27FC236}">
                <a16:creationId xmlns:a16="http://schemas.microsoft.com/office/drawing/2014/main" id="{6F9C4455-794A-4158-B1B4-2B715957ECC2}"/>
              </a:ext>
            </a:extLst>
          </p:cNvPr>
          <p:cNvSpPr/>
          <p:nvPr/>
        </p:nvSpPr>
        <p:spPr>
          <a:xfrm>
            <a:off x="6265363" y="1422448"/>
            <a:ext cx="731290" cy="461665"/>
          </a:xfrm>
          <a:prstGeom prst="rect">
            <a:avLst/>
          </a:prstGeom>
        </p:spPr>
        <p:txBody>
          <a:bodyPr wrap="none">
            <a:spAutoFit/>
          </a:bodyPr>
          <a:lstStyle/>
          <a:p>
            <a:pPr eaLnBrk="0" fontAlgn="base" hangingPunct="0">
              <a:spcBef>
                <a:spcPct val="0"/>
              </a:spcBef>
              <a:spcAft>
                <a:spcPct val="0"/>
              </a:spcAft>
            </a:pPr>
            <a:r>
              <a:rPr lang="en-GB" sz="2400" dirty="0">
                <a:solidFill>
                  <a:srgbClr val="000000"/>
                </a:solidFill>
                <a:latin typeface="Myriad Pro" panose="020B0503030403020204" pitchFamily="34" charset="0"/>
                <a:ea typeface="Times New Roman" panose="02020603050405020304" pitchFamily="18" charset="0"/>
                <a:cs typeface="Times New Roman" panose="02020603050405020304" pitchFamily="18" charset="0"/>
              </a:rPr>
              <a:t>= 5 </a:t>
            </a:r>
            <a:endParaRPr lang="en-GB"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1038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88889E-6 -1.85185E-6 L -0.20104 0.16621 " pathEditMode="relative" rAng="0" ptsTypes="AA">
                                      <p:cBhvr>
                                        <p:cTn id="16" dur="2000" fill="hold"/>
                                        <p:tgtEl>
                                          <p:spTgt spid="6"/>
                                        </p:tgtEl>
                                        <p:attrNameLst>
                                          <p:attrName>ppt_x</p:attrName>
                                          <p:attrName>ppt_y</p:attrName>
                                        </p:attrNameLst>
                                      </p:cBhvr>
                                      <p:rCtr x="-10052" y="8310"/>
                                    </p:animMotion>
                                  </p:childTnLst>
                                </p:cTn>
                              </p:par>
                              <p:par>
                                <p:cTn id="17" presetID="42" presetClass="path" presetSubtype="0" accel="50000" decel="50000" fill="hold" nodeType="withEffect">
                                  <p:stCondLst>
                                    <p:cond delay="0"/>
                                  </p:stCondLst>
                                  <p:childTnLst>
                                    <p:animMotion origin="layout" path="M -3.05556E-6 3.7037E-7 L -0.23593 0.24375 " pathEditMode="relative" rAng="0" ptsTypes="AA">
                                      <p:cBhvr>
                                        <p:cTn id="18" dur="2000" fill="hold"/>
                                        <p:tgtEl>
                                          <p:spTgt spid="8"/>
                                        </p:tgtEl>
                                        <p:attrNameLst>
                                          <p:attrName>ppt_x</p:attrName>
                                          <p:attrName>ppt_y</p:attrName>
                                        </p:attrNameLst>
                                      </p:cBhvr>
                                      <p:rCtr x="-11806" y="12176"/>
                                    </p:animMotion>
                                  </p:childTnLst>
                                </p:cTn>
                              </p:par>
                              <p:par>
                                <p:cTn id="19" presetID="42" presetClass="path" presetSubtype="0" accel="50000" decel="50000" fill="hold" nodeType="withEffect">
                                  <p:stCondLst>
                                    <p:cond delay="0"/>
                                  </p:stCondLst>
                                  <p:childTnLst>
                                    <p:animMotion origin="layout" path="M -2.29167E-6 4.07407E-6 L -0.20859 0.11574 " pathEditMode="relative" rAng="0" ptsTypes="AA">
                                      <p:cBhvr>
                                        <p:cTn id="20" dur="2000" fill="hold"/>
                                        <p:tgtEl>
                                          <p:spTgt spid="10"/>
                                        </p:tgtEl>
                                        <p:attrNameLst>
                                          <p:attrName>ppt_x</p:attrName>
                                          <p:attrName>ppt_y</p:attrName>
                                        </p:attrNameLst>
                                      </p:cBhvr>
                                      <p:rCtr x="-10820" y="5718"/>
                                    </p:animMotion>
                                  </p:childTnLst>
                                </p:cTn>
                              </p:par>
                              <p:par>
                                <p:cTn id="21" presetID="42" presetClass="path" presetSubtype="0" accel="50000" decel="50000" fill="hold" nodeType="withEffect">
                                  <p:stCondLst>
                                    <p:cond delay="0"/>
                                  </p:stCondLst>
                                  <p:childTnLst>
                                    <p:animMotion origin="layout" path="M -3.95833E-6 -0.00833 L -0.37786 0.32708 " pathEditMode="relative" rAng="0" ptsTypes="AA">
                                      <p:cBhvr>
                                        <p:cTn id="22" dur="2000" fill="hold"/>
                                        <p:tgtEl>
                                          <p:spTgt spid="11"/>
                                        </p:tgtEl>
                                        <p:attrNameLst>
                                          <p:attrName>ppt_x</p:attrName>
                                          <p:attrName>ppt_y</p:attrName>
                                        </p:attrNameLst>
                                      </p:cBhvr>
                                      <p:rCtr x="-18893" y="16759"/>
                                    </p:animMotion>
                                  </p:childTnLst>
                                </p:cTn>
                              </p:par>
                              <p:par>
                                <p:cTn id="23" presetID="42" presetClass="path" presetSubtype="0" accel="50000" decel="50000" fill="hold" nodeType="withEffect">
                                  <p:stCondLst>
                                    <p:cond delay="0"/>
                                  </p:stCondLst>
                                  <p:childTnLst>
                                    <p:animMotion origin="layout" path="M 4.16667E-6 3.7037E-6 L -0.36445 0.21643 " pathEditMode="relative" rAng="0" ptsTypes="AA">
                                      <p:cBhvr>
                                        <p:cTn id="24" dur="2000" fill="hold"/>
                                        <p:tgtEl>
                                          <p:spTgt spid="9"/>
                                        </p:tgtEl>
                                        <p:attrNameLst>
                                          <p:attrName>ppt_x</p:attrName>
                                          <p:attrName>ppt_y</p:attrName>
                                        </p:attrNameLst>
                                      </p:cBhvr>
                                      <p:rCtr x="-17708" y="10903"/>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13,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2.5 Commutativity (part 2), doubling and halving</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sz="2000"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2773342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43-44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609C64A6-E99D-4745-B6C5-73830228CCB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77062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4:1</a:t>
            </a:r>
          </a:p>
        </p:txBody>
      </p:sp>
      <p:grpSp>
        <p:nvGrpSpPr>
          <p:cNvPr id="7" name="Group 6">
            <a:extLst>
              <a:ext uri="{FF2B5EF4-FFF2-40B4-BE49-F238E27FC236}">
                <a16:creationId xmlns:a16="http://schemas.microsoft.com/office/drawing/2014/main" id="{49CB816E-9D29-43CD-9A83-4122BF065AD5}"/>
              </a:ext>
            </a:extLst>
          </p:cNvPr>
          <p:cNvGrpSpPr/>
          <p:nvPr/>
        </p:nvGrpSpPr>
        <p:grpSpPr>
          <a:xfrm>
            <a:off x="3936000" y="3793158"/>
            <a:ext cx="4320000" cy="1656000"/>
            <a:chOff x="2416889" y="2076893"/>
            <a:chExt cx="4320000" cy="1656000"/>
          </a:xfrm>
        </p:grpSpPr>
        <p:sp>
          <p:nvSpPr>
            <p:cNvPr id="8" name="TextBox 7">
              <a:extLst>
                <a:ext uri="{FF2B5EF4-FFF2-40B4-BE49-F238E27FC236}">
                  <a16:creationId xmlns:a16="http://schemas.microsoft.com/office/drawing/2014/main" id="{3B09EA0D-84B0-418C-A952-F4EABE24B307}"/>
                </a:ext>
              </a:extLst>
            </p:cNvPr>
            <p:cNvSpPr txBox="1"/>
            <p:nvPr/>
          </p:nvSpPr>
          <p:spPr bwMode="auto">
            <a:xfrm>
              <a:off x="4312280" y="226821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9" name="Rectangle 8">
              <a:extLst>
                <a:ext uri="{FF2B5EF4-FFF2-40B4-BE49-F238E27FC236}">
                  <a16:creationId xmlns:a16="http://schemas.microsoft.com/office/drawing/2014/main" id="{01FE33ED-DA2E-45D3-974D-ED43A67CFFCC}"/>
                </a:ext>
              </a:extLst>
            </p:cNvPr>
            <p:cNvSpPr/>
            <p:nvPr/>
          </p:nvSpPr>
          <p:spPr bwMode="auto">
            <a:xfrm>
              <a:off x="2416889" y="2076893"/>
              <a:ext cx="4320000" cy="1656000"/>
            </a:xfrm>
            <a:prstGeom prst="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0" name="Straight Connector 9">
              <a:extLst>
                <a:ext uri="{FF2B5EF4-FFF2-40B4-BE49-F238E27FC236}">
                  <a16:creationId xmlns:a16="http://schemas.microsoft.com/office/drawing/2014/main" id="{2A0B7346-3739-4958-BC38-61771C5CF610}"/>
                </a:ext>
              </a:extLst>
            </p:cNvPr>
            <p:cNvCxnSpPr/>
            <p:nvPr/>
          </p:nvCxnSpPr>
          <p:spPr bwMode="auto">
            <a:xfrm>
              <a:off x="2416889" y="2914418"/>
              <a:ext cx="432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5E03454-0229-4EE9-9AFD-206415C28774}"/>
                </a:ext>
              </a:extLst>
            </p:cNvPr>
            <p:cNvCxnSpPr/>
            <p:nvPr/>
          </p:nvCxnSpPr>
          <p:spPr bwMode="auto">
            <a:xfrm>
              <a:off x="4576889" y="2904218"/>
              <a:ext cx="0" cy="828675"/>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D62B3692-E8A3-4237-B959-4F6D07FC85E9}"/>
                </a:ext>
              </a:extLst>
            </p:cNvPr>
            <p:cNvSpPr txBox="1"/>
            <p:nvPr/>
          </p:nvSpPr>
          <p:spPr bwMode="auto">
            <a:xfrm>
              <a:off x="3310488"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3" name="TextBox 12">
              <a:extLst>
                <a:ext uri="{FF2B5EF4-FFF2-40B4-BE49-F238E27FC236}">
                  <a16:creationId xmlns:a16="http://schemas.microsoft.com/office/drawing/2014/main" id="{132C681F-107F-4356-AD18-F011AD875DE1}"/>
                </a:ext>
              </a:extLst>
            </p:cNvPr>
            <p:cNvSpPr txBox="1"/>
            <p:nvPr/>
          </p:nvSpPr>
          <p:spPr bwMode="auto">
            <a:xfrm>
              <a:off x="5481200" y="3087723"/>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grpSp>
      <p:sp>
        <p:nvSpPr>
          <p:cNvPr id="20" name="TextBox 19">
            <a:extLst>
              <a:ext uri="{FF2B5EF4-FFF2-40B4-BE49-F238E27FC236}">
                <a16:creationId xmlns:a16="http://schemas.microsoft.com/office/drawing/2014/main" id="{2872D423-7F71-47B0-B2DF-9875838F48D3}"/>
              </a:ext>
            </a:extLst>
          </p:cNvPr>
          <p:cNvSpPr txBox="1"/>
          <p:nvPr/>
        </p:nvSpPr>
        <p:spPr bwMode="auto">
          <a:xfrm>
            <a:off x="2778832" y="5671265"/>
            <a:ext cx="663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For every 1 group of 10 there are 2 groups of 5.</a:t>
            </a:r>
          </a:p>
        </p:txBody>
      </p:sp>
      <p:grpSp>
        <p:nvGrpSpPr>
          <p:cNvPr id="29" name="Group 28">
            <a:extLst>
              <a:ext uri="{FF2B5EF4-FFF2-40B4-BE49-F238E27FC236}">
                <a16:creationId xmlns:a16="http://schemas.microsoft.com/office/drawing/2014/main" id="{AEA7BFD8-893A-4714-9A5B-729CC49BB43F}"/>
              </a:ext>
            </a:extLst>
          </p:cNvPr>
          <p:cNvGrpSpPr/>
          <p:nvPr/>
        </p:nvGrpSpPr>
        <p:grpSpPr>
          <a:xfrm>
            <a:off x="3520746" y="1262934"/>
            <a:ext cx="1401201" cy="2244308"/>
            <a:chOff x="1996745" y="1262934"/>
            <a:chExt cx="1401201" cy="2244308"/>
          </a:xfrm>
        </p:grpSpPr>
        <p:pic>
          <p:nvPicPr>
            <p:cNvPr id="16" name="Picture 15">
              <a:extLst>
                <a:ext uri="{FF2B5EF4-FFF2-40B4-BE49-F238E27FC236}">
                  <a16:creationId xmlns:a16="http://schemas.microsoft.com/office/drawing/2014/main" id="{576C0116-E7ED-4392-99DC-98457465FF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51714" y="2041912"/>
              <a:ext cx="1143645" cy="684705"/>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F55E4B7E-B811-4A42-878C-D9EE71010B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29832" y="2859982"/>
              <a:ext cx="701685" cy="647260"/>
            </a:xfrm>
            <a:prstGeom prst="rect">
              <a:avLst/>
            </a:prstGeom>
          </p:spPr>
        </p:pic>
        <p:pic>
          <p:nvPicPr>
            <p:cNvPr id="21" name="Picture 20">
              <a:extLst>
                <a:ext uri="{FF2B5EF4-FFF2-40B4-BE49-F238E27FC236}">
                  <a16:creationId xmlns:a16="http://schemas.microsoft.com/office/drawing/2014/main" id="{720FE5E7-5331-446A-BAB2-D1B9A4E55B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96745" y="1262934"/>
              <a:ext cx="1401201" cy="647260"/>
            </a:xfrm>
            <a:prstGeom prst="rect">
              <a:avLst/>
            </a:prstGeom>
          </p:spPr>
        </p:pic>
      </p:grpSp>
      <p:grpSp>
        <p:nvGrpSpPr>
          <p:cNvPr id="28" name="Group 27">
            <a:extLst>
              <a:ext uri="{FF2B5EF4-FFF2-40B4-BE49-F238E27FC236}">
                <a16:creationId xmlns:a16="http://schemas.microsoft.com/office/drawing/2014/main" id="{FAA39CE6-72DA-4BC8-95EF-9BB610EC75C2}"/>
              </a:ext>
            </a:extLst>
          </p:cNvPr>
          <p:cNvGrpSpPr/>
          <p:nvPr/>
        </p:nvGrpSpPr>
        <p:grpSpPr>
          <a:xfrm>
            <a:off x="5434365" y="1262934"/>
            <a:ext cx="1401201" cy="2244308"/>
            <a:chOff x="3910364" y="1262934"/>
            <a:chExt cx="1401201" cy="2244308"/>
          </a:xfrm>
        </p:grpSpPr>
        <p:pic>
          <p:nvPicPr>
            <p:cNvPr id="22" name="Picture 21">
              <a:extLst>
                <a:ext uri="{FF2B5EF4-FFF2-40B4-BE49-F238E27FC236}">
                  <a16:creationId xmlns:a16="http://schemas.microsoft.com/office/drawing/2014/main" id="{2D40F452-B09A-4C84-A3C3-2ACD2C5434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10364" y="1262934"/>
              <a:ext cx="1401201" cy="647260"/>
            </a:xfrm>
            <a:prstGeom prst="rect">
              <a:avLst/>
            </a:prstGeom>
          </p:spPr>
        </p:pic>
        <p:pic>
          <p:nvPicPr>
            <p:cNvPr id="24" name="Picture 23">
              <a:extLst>
                <a:ext uri="{FF2B5EF4-FFF2-40B4-BE49-F238E27FC236}">
                  <a16:creationId xmlns:a16="http://schemas.microsoft.com/office/drawing/2014/main" id="{F0D500E7-D3FE-46AC-897F-8EC11929B5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63671" y="2041912"/>
              <a:ext cx="1143645" cy="684705"/>
            </a:xfrm>
            <a:prstGeom prst="rect">
              <a:avLst/>
            </a:prstGeom>
          </p:spPr>
        </p:pic>
        <p:pic>
          <p:nvPicPr>
            <p:cNvPr id="26" name="Picture 25" descr="A picture containing object&#10;&#10;Description automatically generated">
              <a:extLst>
                <a:ext uri="{FF2B5EF4-FFF2-40B4-BE49-F238E27FC236}">
                  <a16:creationId xmlns:a16="http://schemas.microsoft.com/office/drawing/2014/main" id="{F03380E7-6B8B-416F-95F2-3B20AD3AC4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44167" y="2859982"/>
              <a:ext cx="701685" cy="647260"/>
            </a:xfrm>
            <a:prstGeom prst="rect">
              <a:avLst/>
            </a:prstGeom>
          </p:spPr>
        </p:pic>
      </p:grpSp>
      <p:grpSp>
        <p:nvGrpSpPr>
          <p:cNvPr id="6" name="Group 5">
            <a:extLst>
              <a:ext uri="{FF2B5EF4-FFF2-40B4-BE49-F238E27FC236}">
                <a16:creationId xmlns:a16="http://schemas.microsoft.com/office/drawing/2014/main" id="{5EF897B6-7BEF-42BB-BC50-58109ACE0DD8}"/>
              </a:ext>
            </a:extLst>
          </p:cNvPr>
          <p:cNvGrpSpPr/>
          <p:nvPr/>
        </p:nvGrpSpPr>
        <p:grpSpPr>
          <a:xfrm>
            <a:off x="7359362" y="1262934"/>
            <a:ext cx="1401201" cy="2244308"/>
            <a:chOff x="5835361" y="1262934"/>
            <a:chExt cx="1401201" cy="2244308"/>
          </a:xfrm>
        </p:grpSpPr>
        <p:pic>
          <p:nvPicPr>
            <p:cNvPr id="23" name="Picture 22">
              <a:extLst>
                <a:ext uri="{FF2B5EF4-FFF2-40B4-BE49-F238E27FC236}">
                  <a16:creationId xmlns:a16="http://schemas.microsoft.com/office/drawing/2014/main" id="{34931379-46AA-4FAF-81F5-4F0567E4E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35361" y="1262934"/>
              <a:ext cx="1401201" cy="647260"/>
            </a:xfrm>
            <a:prstGeom prst="rect">
              <a:avLst/>
            </a:prstGeom>
          </p:spPr>
        </p:pic>
        <p:pic>
          <p:nvPicPr>
            <p:cNvPr id="25" name="Picture 24">
              <a:extLst>
                <a:ext uri="{FF2B5EF4-FFF2-40B4-BE49-F238E27FC236}">
                  <a16:creationId xmlns:a16="http://schemas.microsoft.com/office/drawing/2014/main" id="{71B64130-BA86-4579-9FA6-CE27935C36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88139" y="2041912"/>
              <a:ext cx="1143645" cy="684705"/>
            </a:xfrm>
            <a:prstGeom prst="rect">
              <a:avLst/>
            </a:prstGeom>
          </p:spPr>
        </p:pic>
        <p:pic>
          <p:nvPicPr>
            <p:cNvPr id="27" name="Picture 26" descr="A picture containing object&#10;&#10;Description automatically generated">
              <a:extLst>
                <a:ext uri="{FF2B5EF4-FFF2-40B4-BE49-F238E27FC236}">
                  <a16:creationId xmlns:a16="http://schemas.microsoft.com/office/drawing/2014/main" id="{7B128980-2F7E-4EA6-A3CC-A30BC70480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67841" y="2859982"/>
              <a:ext cx="701685" cy="647260"/>
            </a:xfrm>
            <a:prstGeom prst="rect">
              <a:avLst/>
            </a:prstGeom>
          </p:spPr>
        </p:pic>
      </p:grpSp>
    </p:spTree>
    <p:extLst>
      <p:ext uri="{BB962C8B-B14F-4D97-AF65-F5344CB8AC3E}">
        <p14:creationId xmlns:p14="http://schemas.microsoft.com/office/powerpoint/2010/main" val="27360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2.5 Commutativity, doubling and halving</a:t>
            </a:r>
            <a:r>
              <a:rPr lang="en-GB" dirty="0"/>
              <a:t>	  </a:t>
            </a:r>
            <a:r>
              <a:rPr lang="en-US" dirty="0">
                <a:solidFill>
                  <a:srgbClr val="00628C"/>
                </a:solidFill>
              </a:rPr>
              <a:t>Step 4:1</a:t>
            </a:r>
          </a:p>
        </p:txBody>
      </p:sp>
      <p:graphicFrame>
        <p:nvGraphicFramePr>
          <p:cNvPr id="3" name="Table 2">
            <a:extLst>
              <a:ext uri="{FF2B5EF4-FFF2-40B4-BE49-F238E27FC236}">
                <a16:creationId xmlns:a16="http://schemas.microsoft.com/office/drawing/2014/main" id="{AD0022F4-5604-4498-A896-0EFEA1E7AABB}"/>
              </a:ext>
            </a:extLst>
          </p:cNvPr>
          <p:cNvGraphicFramePr>
            <a:graphicFrameLocks noGrp="1"/>
          </p:cNvGraphicFramePr>
          <p:nvPr/>
        </p:nvGraphicFramePr>
        <p:xfrm>
          <a:off x="3988969" y="1061924"/>
          <a:ext cx="4214062" cy="5148000"/>
        </p:xfrm>
        <a:graphic>
          <a:graphicData uri="http://schemas.openxmlformats.org/drawingml/2006/table">
            <a:tbl>
              <a:tblPr firstRow="1" firstCol="1" bandRow="1">
                <a:tableStyleId>{5C22544A-7EE6-4342-B048-85BDC9FD1C3A}</a:tableStyleId>
              </a:tblPr>
              <a:tblGrid>
                <a:gridCol w="2107031">
                  <a:extLst>
                    <a:ext uri="{9D8B030D-6E8A-4147-A177-3AD203B41FA5}">
                      <a16:colId xmlns:a16="http://schemas.microsoft.com/office/drawing/2014/main" val="1902753105"/>
                    </a:ext>
                  </a:extLst>
                </a:gridCol>
                <a:gridCol w="2107031">
                  <a:extLst>
                    <a:ext uri="{9D8B030D-6E8A-4147-A177-3AD203B41FA5}">
                      <a16:colId xmlns:a16="http://schemas.microsoft.com/office/drawing/2014/main" val="3111317024"/>
                    </a:ext>
                  </a:extLst>
                </a:gridCol>
              </a:tblGrid>
              <a:tr h="396000">
                <a:tc>
                  <a:txBody>
                    <a:bodyPr/>
                    <a:lstStyle/>
                    <a:p>
                      <a:pPr>
                        <a:lnSpc>
                          <a:spcPct val="107000"/>
                        </a:lnSpc>
                        <a:spcBef>
                          <a:spcPts val="200"/>
                        </a:spcBef>
                        <a:spcAft>
                          <a:spcPts val="200"/>
                        </a:spcAft>
                      </a:pPr>
                      <a:r>
                        <a:rPr lang="en-GB" sz="2400" b="0" dirty="0">
                          <a:solidFill>
                            <a:schemeClr val="tx1"/>
                          </a:solidFill>
                          <a:effectLst/>
                          <a:latin typeface="Myriad Pro Semibold"/>
                        </a:rPr>
                        <a:t>0 × 5 = 0 </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0 × 10 = 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247251770"/>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 × 5 = 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 × 10 = 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34932839"/>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2 × 5 = 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2 × 10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63791281"/>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3 × 5 = 15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3 × 10 = 30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68976037"/>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4 × 5 = 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4 × 10 = 40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686671470"/>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5 × 5 = 25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5 × 10 = 50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3417007"/>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6 × 5 = 30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6 × 10 = 60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518185700"/>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7 × 5 = 35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7 × 10 = 70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658421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8 × 5 = 40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8 × 10 = 80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70552046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9 × 5 = 45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9 × 10 = 90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10814759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10 × 5 = 50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10 × 10 = 100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618357894"/>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11 × 5 = 55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11 × 10 = 110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852133343"/>
                  </a:ext>
                </a:extLst>
              </a:tr>
              <a:tr h="396000">
                <a:tc>
                  <a:txBody>
                    <a:bodyPr/>
                    <a:lstStyle/>
                    <a:p>
                      <a:pPr>
                        <a:lnSpc>
                          <a:spcPct val="107000"/>
                        </a:lnSpc>
                        <a:spcBef>
                          <a:spcPts val="200"/>
                        </a:spcBef>
                        <a:spcAft>
                          <a:spcPts val="200"/>
                        </a:spcAft>
                      </a:pPr>
                      <a:r>
                        <a:rPr lang="en-GB" sz="2400" b="0" dirty="0">
                          <a:solidFill>
                            <a:schemeClr val="tx1"/>
                          </a:solidFill>
                          <a:effectLst/>
                          <a:latin typeface="Myriad Pro Semibold"/>
                        </a:rPr>
                        <a:t>12 × 5 = 60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Bef>
                          <a:spcPts val="200"/>
                        </a:spcBef>
                        <a:spcAft>
                          <a:spcPts val="200"/>
                        </a:spcAft>
                      </a:pPr>
                      <a:r>
                        <a:rPr lang="en-GB" sz="2400" b="0" dirty="0">
                          <a:solidFill>
                            <a:schemeClr val="tx1"/>
                          </a:solidFill>
                          <a:effectLst/>
                          <a:latin typeface="Myriad Pro Semibold"/>
                        </a:rPr>
                        <a:t>12 × 10 = 120</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57836213"/>
                  </a:ext>
                </a:extLst>
              </a:tr>
            </a:tbl>
          </a:graphicData>
        </a:graphic>
      </p:graphicFrame>
    </p:spTree>
    <p:extLst>
      <p:ext uri="{BB962C8B-B14F-4D97-AF65-F5344CB8AC3E}">
        <p14:creationId xmlns:p14="http://schemas.microsoft.com/office/powerpoint/2010/main" val="3994153816"/>
      </p:ext>
    </p:extLst>
  </p:cSld>
  <p:clrMapOvr>
    <a:masterClrMapping/>
  </p:clrMapOvr>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5.potx" id="{180347DE-0D62-4115-A998-424DB7254718}" vid="{8FE4F5CF-DAEC-46CB-852E-E00F4095E719}"/>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cetm_mm_sp2_se02_pres" id="{D36CC6CC-40CF-4261-A5BB-EEC46634BBCC}" vid="{CDB1599A-ED97-4398-B7EB-3D759FD4F3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1837</TotalTime>
  <Words>3963</Words>
  <Application>Microsoft Office PowerPoint</Application>
  <PresentationFormat>Widescreen</PresentationFormat>
  <Paragraphs>652</Paragraphs>
  <Slides>68</Slides>
  <Notes>55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68</vt:i4>
      </vt:variant>
    </vt:vector>
  </HeadingPairs>
  <TitlesOfParts>
    <vt:vector size="77" baseType="lpstr">
      <vt:lpstr>Arial</vt:lpstr>
      <vt:lpstr>Calibri</vt:lpstr>
      <vt:lpstr>Calibri Light</vt:lpstr>
      <vt:lpstr>Comic Sans MS</vt:lpstr>
      <vt:lpstr>Myriad Pro</vt:lpstr>
      <vt:lpstr>Myriad Pro Semibold</vt:lpstr>
      <vt:lpstr>Custom Design</vt:lpstr>
      <vt:lpstr>nctem1</vt:lpstr>
      <vt:lpstr>1_nctem1</vt:lpstr>
      <vt:lpstr>PowerPoint Presentation</vt:lpstr>
      <vt:lpstr>PowerPoint Presentation</vt:lpstr>
      <vt:lpstr>Contents</vt:lpstr>
      <vt:lpstr>Contents</vt:lpstr>
      <vt:lpstr>Contents</vt:lpstr>
      <vt:lpstr>PowerPoint Presentation</vt:lpstr>
      <vt:lpstr>Year 2, Unit 13, Learning Outcome 1</vt:lpstr>
      <vt:lpstr>PowerPoint Presentation</vt:lpstr>
      <vt:lpstr>PowerPoint Presentation</vt:lpstr>
      <vt:lpstr>PowerPoint Presentation</vt:lpstr>
      <vt:lpstr>PowerPoint Presentation</vt:lpstr>
      <vt:lpstr>PowerPoint Presentation</vt:lpstr>
      <vt:lpstr>Year 2, Unit 13, Learning Outcome 2</vt:lpstr>
      <vt:lpstr>PowerPoint Presentation</vt:lpstr>
      <vt:lpstr>PowerPoint Presentation</vt:lpstr>
      <vt:lpstr>PowerPoint Presentation</vt:lpstr>
      <vt:lpstr>Year 2, Unit 13, Learning Outcome 3</vt:lpstr>
      <vt:lpstr>PowerPoint Presentation</vt:lpstr>
      <vt:lpstr>PowerPoint Presentation</vt:lpstr>
      <vt:lpstr>Year 2, Unit 13, Learning Outcome 4</vt:lpstr>
      <vt:lpstr>PowerPoint Presentation</vt:lpstr>
      <vt:lpstr>PowerPoint Presentation</vt:lpstr>
      <vt:lpstr>PowerPoint Presentation</vt:lpstr>
      <vt:lpstr>Year 2, Unit 13, Learning Outcome 5</vt:lpstr>
      <vt:lpstr>PowerPoint Presentation</vt:lpstr>
      <vt:lpstr>Year 2, Unit 13, Learning Outcome 6</vt:lpstr>
      <vt:lpstr>PowerPoint Presentation</vt:lpstr>
      <vt:lpstr>PowerPoint Presentation</vt:lpstr>
      <vt:lpstr>PowerPoint Presentation</vt:lpstr>
      <vt:lpstr>PowerPoint Presentation</vt:lpstr>
      <vt:lpstr>PowerPoint Presentation</vt:lpstr>
      <vt:lpstr>PowerPoint Presentation</vt:lpstr>
      <vt:lpstr>Year 2, Unit 13, Learning Outcome 7</vt:lpstr>
      <vt:lpstr>PowerPoint Presentation</vt:lpstr>
      <vt:lpstr>PowerPoint Presentation</vt:lpstr>
      <vt:lpstr>Year 2, Unit 13, Learning Outcome 8</vt:lpstr>
      <vt:lpstr>PowerPoint Presentation</vt:lpstr>
      <vt:lpstr>PowerPoint Presentation</vt:lpstr>
      <vt:lpstr>Year 2, Unit 13, Learning Outcome 9</vt:lpstr>
      <vt:lpstr>PowerPoint Presentation</vt:lpstr>
      <vt:lpstr>PowerPoint Presentation</vt:lpstr>
      <vt:lpstr>PowerPoint Presentation</vt:lpstr>
      <vt:lpstr>PowerPoint Presentation</vt:lpstr>
      <vt:lpstr>PowerPoint Presentation</vt:lpstr>
      <vt:lpstr>Year 2, Unit 13, Learning Outcome 10</vt:lpstr>
      <vt:lpstr>PowerPoint Presentation</vt:lpstr>
      <vt:lpstr>Year 2, Unit 13, Learning Outcome 11</vt:lpstr>
      <vt:lpstr>PowerPoint Presentation</vt:lpstr>
      <vt:lpstr>PowerPoint Presentation</vt:lpstr>
      <vt:lpstr>Year 2, Unit 13, Learning Outcome 12</vt:lpstr>
      <vt:lpstr>PowerPoint Presentation</vt:lpstr>
      <vt:lpstr>Year 2, Unit 13, Learning Outcome 13</vt:lpstr>
      <vt:lpstr>PowerPoint Presentation</vt:lpstr>
      <vt:lpstr>Year 2, Unit 13, Learning Outcome 14</vt:lpstr>
      <vt:lpstr>PowerPoint Presentation</vt:lpstr>
      <vt:lpstr>PowerPoint Presentation</vt:lpstr>
      <vt:lpstr>Year 2, Unit 13, Learning Outcome 15</vt:lpstr>
      <vt:lpstr>PowerPoint Presentation</vt:lpstr>
      <vt:lpstr>PowerPoint Presentation</vt:lpstr>
      <vt:lpstr>PowerPoint Presentation</vt:lpstr>
      <vt:lpstr>PowerPoint Presentation</vt:lpstr>
      <vt:lpstr>PowerPoint Presentation</vt:lpstr>
      <vt:lpstr>Year 2, Unit 13, Learning Outcome 16</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100</cp:revision>
  <dcterms:created xsi:type="dcterms:W3CDTF">2021-05-07T12:27:15Z</dcterms:created>
  <dcterms:modified xsi:type="dcterms:W3CDTF">2022-01-10T10:55:16Z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